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31"/>
  </p:notesMasterIdLst>
  <p:handoutMasterIdLst>
    <p:handoutMasterId r:id="rId32"/>
  </p:handoutMasterIdLst>
  <p:sldIdLst>
    <p:sldId id="263" r:id="rId2"/>
    <p:sldId id="276" r:id="rId3"/>
    <p:sldId id="336" r:id="rId4"/>
    <p:sldId id="314" r:id="rId5"/>
    <p:sldId id="403" r:id="rId6"/>
    <p:sldId id="390" r:id="rId7"/>
    <p:sldId id="404" r:id="rId8"/>
    <p:sldId id="339" r:id="rId9"/>
    <p:sldId id="337" r:id="rId10"/>
    <p:sldId id="338" r:id="rId11"/>
    <p:sldId id="346" r:id="rId12"/>
    <p:sldId id="358" r:id="rId13"/>
    <p:sldId id="405" r:id="rId14"/>
    <p:sldId id="360" r:id="rId15"/>
    <p:sldId id="323" r:id="rId16"/>
    <p:sldId id="361" r:id="rId17"/>
    <p:sldId id="363" r:id="rId18"/>
    <p:sldId id="391" r:id="rId19"/>
    <p:sldId id="394" r:id="rId20"/>
    <p:sldId id="320" r:id="rId21"/>
    <p:sldId id="378" r:id="rId22"/>
    <p:sldId id="407" r:id="rId23"/>
    <p:sldId id="380" r:id="rId24"/>
    <p:sldId id="396" r:id="rId25"/>
    <p:sldId id="283" r:id="rId26"/>
    <p:sldId id="408" r:id="rId27"/>
    <p:sldId id="348" r:id="rId28"/>
    <p:sldId id="335" r:id="rId29"/>
    <p:sldId id="410" r:id="rId30"/>
  </p:sldIdLst>
  <p:sldSz cx="9144000" cy="6858000" type="screen4x3"/>
  <p:notesSz cx="6669088" cy="9928225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y, Elizabeth" initials="HE" lastIdx="3" clrIdx="0"/>
  <p:cmAuthor id="1" name="nhilleard" initials="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B32"/>
    <a:srgbClr val="412878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84123" autoAdjust="0"/>
  </p:normalViewPr>
  <p:slideViewPr>
    <p:cSldViewPr snapToGrid="0" snapToObjects="1" showGuides="1">
      <p:cViewPr>
        <p:scale>
          <a:sx n="80" d="100"/>
          <a:sy n="80" d="100"/>
        </p:scale>
        <p:origin x="-708" y="-33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6" Type="http://schemas.openxmlformats.org/officeDocument/2006/relationships/hyperlink" Target="http://www.aqa.org.uk/" TargetMode="External"/><Relationship Id="rId5" Type="http://schemas.openxmlformats.org/officeDocument/2006/relationships/hyperlink" Target="mailto:teachercpd@aqa.org.uk" TargetMode="External"/><Relationship Id="rId4" Type="http://schemas.openxmlformats.org/officeDocument/2006/relationships/hyperlink" Target="mailto:business-studies@aqa.org.u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a.org.uk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AS/A-level Economics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solidFill>
                  <a:srgbClr val="412878"/>
                </a:solidFill>
                <a:latin typeface="+mj-lt"/>
              </a:rPr>
              <a:t>For first teaching in 2015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9750" y="2714152"/>
            <a:ext cx="4114801" cy="338138"/>
          </a:xfrm>
        </p:spPr>
        <p:txBody>
          <a:bodyPr/>
          <a:lstStyle/>
          <a:p>
            <a:r>
              <a:rPr lang="en-US" dirty="0" smtClean="0"/>
              <a:t>Autumn 2014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Slide 1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Key features and benefits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Our new specifications are fully co-teachable.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We will continue to provide our comprehensive range of resources and support.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Support materials developed by currently practising teachers.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We </a:t>
            </a:r>
            <a:r>
              <a:rPr lang="en-GB" sz="1800" dirty="0">
                <a:latin typeface="Arial"/>
                <a:cs typeface="Arial"/>
              </a:rPr>
              <a:t>will support you through the changes.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6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1573"/>
          <a:stretch/>
        </p:blipFill>
        <p:spPr bwMode="auto">
          <a:xfrm>
            <a:off x="-1" y="97313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Content for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56262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Tx/>
            </a:pPr>
            <a:r>
              <a:rPr lang="en-GB" sz="1800" dirty="0" smtClean="0"/>
              <a:t>Paper 1 looks at microeconomics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Tx/>
            </a:pPr>
            <a:r>
              <a:rPr lang="en-GB" sz="1800" dirty="0" smtClean="0">
                <a:cs typeface="Arial" charset="0"/>
              </a:rPr>
              <a:t>There are limited changes to the current AQA A-level Economics specification</a:t>
            </a:r>
          </a:p>
          <a:p>
            <a:endParaRPr lang="en-GB" sz="1800" dirty="0">
              <a:cs typeface="Arial" charset="0"/>
            </a:endParaRPr>
          </a:p>
          <a:p>
            <a:pPr>
              <a:buClrTx/>
            </a:pPr>
            <a:r>
              <a:rPr lang="en-GB" sz="1800" dirty="0" smtClean="0">
                <a:cs typeface="Arial" charset="0"/>
              </a:rPr>
              <a:t>Individual economic decision making is one new area</a:t>
            </a:r>
          </a:p>
          <a:p>
            <a:pPr marL="0" indent="0">
              <a:buNone/>
            </a:pPr>
            <a:endParaRPr lang="en-GB" sz="1800" dirty="0" smtClean="0">
              <a:cs typeface="Arial" charset="0"/>
            </a:endParaRPr>
          </a:p>
          <a:p>
            <a:pPr>
              <a:buClrTx/>
            </a:pPr>
            <a:r>
              <a:rPr lang="en-GB" sz="1800" dirty="0" smtClean="0">
                <a:cs typeface="Arial" charset="0"/>
              </a:rPr>
              <a:t>Much of the content is identical to the current AQA A-level Economics specification, but has been clarified and modernised</a:t>
            </a: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Content for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56262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Tx/>
            </a:pPr>
            <a:r>
              <a:rPr lang="en-GB" sz="1800" dirty="0" smtClean="0"/>
              <a:t>Economic methodology </a:t>
            </a:r>
            <a:r>
              <a:rPr lang="en-GB" sz="1800" dirty="0"/>
              <a:t>and </a:t>
            </a:r>
            <a:r>
              <a:rPr lang="en-GB" sz="1800" dirty="0" smtClean="0"/>
              <a:t>economic problem</a:t>
            </a:r>
            <a:endParaRPr lang="en-GB" sz="1800" dirty="0"/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b="1" dirty="0" smtClean="0">
                <a:cs typeface="Arial" charset="0"/>
              </a:rPr>
              <a:t>Individual economic decision making</a:t>
            </a:r>
          </a:p>
          <a:p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Price determination in a competitive market</a:t>
            </a:r>
            <a:endParaRPr lang="en-GB" sz="1800" dirty="0">
              <a:cs typeface="Arial" charset="0"/>
            </a:endParaRPr>
          </a:p>
          <a:p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Production, costs and revenue</a:t>
            </a:r>
            <a:endParaRPr lang="en-GB" sz="1800" dirty="0">
              <a:cs typeface="Arial" charset="0"/>
            </a:endParaRPr>
          </a:p>
          <a:p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Perfect competition, imperfectly competitive markets and monopoly</a:t>
            </a:r>
            <a:endParaRPr lang="en-GB" sz="1800" dirty="0">
              <a:cs typeface="Arial" charset="0"/>
            </a:endParaRPr>
          </a:p>
          <a:p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The labour market</a:t>
            </a:r>
          </a:p>
          <a:p>
            <a:pPr>
              <a:buClr>
                <a:schemeClr val="tx1"/>
              </a:buClr>
            </a:pPr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The distribution of income and wealth: poverty and inequality</a:t>
            </a:r>
          </a:p>
          <a:p>
            <a:pPr>
              <a:buClr>
                <a:schemeClr val="tx1"/>
              </a:buClr>
            </a:pPr>
            <a:endParaRPr lang="en-GB" sz="18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The market mechanism, market failure and government intervention in markets</a:t>
            </a: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62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Structure of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hours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80 marks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33.3% of total marks 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sections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Section A – 1 data response question from a choice of 2, each one containing 4 parts (40 marks in total)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Section B –1 essay question from a choice of 3, each with 2 parts (40 marks in total)</a:t>
            </a: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11228"/>
          <a:stretch/>
        </p:blipFill>
        <p:spPr bwMode="auto">
          <a:xfrm>
            <a:off x="-1" y="95408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4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Content for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The measurement of macroeconomic performance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How the </a:t>
            </a:r>
            <a:r>
              <a:rPr lang="en-GB" sz="1800" dirty="0" err="1" smtClean="0">
                <a:cs typeface="Arial" charset="0"/>
              </a:rPr>
              <a:t>macroeconomy</a:t>
            </a:r>
            <a:r>
              <a:rPr lang="en-GB" sz="1800" dirty="0" smtClean="0">
                <a:cs typeface="Arial" charset="0"/>
              </a:rPr>
              <a:t> works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Economic performance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b="1" dirty="0" smtClean="0">
                <a:cs typeface="Arial" charset="0"/>
              </a:rPr>
              <a:t>Financial markets and monetary policy</a:t>
            </a:r>
            <a:endParaRPr lang="en-GB" sz="1800" b="1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Fiscal policy and supply-side policies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b="1" dirty="0" smtClean="0">
                <a:cs typeface="Arial" charset="0"/>
              </a:rPr>
              <a:t>The international economy</a:t>
            </a:r>
            <a:endParaRPr lang="en-GB" sz="1800" b="1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Structure of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hours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80 marks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33.3% of total marks 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sections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Section A – 1 data response question from a choice of 2, each one containing 4 parts (40 marks in total)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Section B –1 essay question from a choice of 3, each with 2 parts (40 marks in total)</a:t>
            </a: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Paper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" b="6406"/>
          <a:stretch/>
        </p:blipFill>
        <p:spPr bwMode="auto">
          <a:xfrm>
            <a:off x="-3" y="936000"/>
            <a:ext cx="9144001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2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Content and structure of Paper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  All macro and microeconomic content</a:t>
            </a:r>
          </a:p>
          <a:p>
            <a:pPr>
              <a:buClr>
                <a:schemeClr val="tx1"/>
              </a:buClr>
            </a:pPr>
            <a:endParaRPr lang="en-GB" sz="1800" dirty="0" smtClean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cs typeface="Arial" charset="0"/>
              </a:rPr>
              <a:t>  No additional content from current AQA A-level Economics specification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</a:t>
            </a:r>
            <a:r>
              <a:rPr lang="en-GB" sz="1800" dirty="0">
                <a:cs typeface="Arial" charset="0"/>
              </a:rPr>
              <a:t>hours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80 marks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33.3% of total marks 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2 sections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Section A – </a:t>
            </a:r>
            <a:r>
              <a:rPr lang="en-GB" sz="1800" dirty="0" smtClean="0">
                <a:cs typeface="Arial" charset="0"/>
              </a:rPr>
              <a:t>30 multiple choice questions (30 </a:t>
            </a:r>
            <a:r>
              <a:rPr lang="en-GB" sz="1800" dirty="0">
                <a:cs typeface="Arial" charset="0"/>
              </a:rPr>
              <a:t>marks in total)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Section B –1 </a:t>
            </a:r>
            <a:r>
              <a:rPr lang="en-GB" sz="1800" dirty="0" smtClean="0">
                <a:cs typeface="Arial" charset="0"/>
              </a:rPr>
              <a:t>case study question </a:t>
            </a:r>
            <a:r>
              <a:rPr lang="en-GB" sz="1800" dirty="0">
                <a:cs typeface="Arial" charset="0"/>
              </a:rPr>
              <a:t>with </a:t>
            </a:r>
            <a:r>
              <a:rPr lang="en-GB" sz="1800" dirty="0" smtClean="0">
                <a:cs typeface="Arial" charset="0"/>
              </a:rPr>
              <a:t>3 </a:t>
            </a:r>
            <a:r>
              <a:rPr lang="en-GB" sz="1800" dirty="0">
                <a:cs typeface="Arial" charset="0"/>
              </a:rPr>
              <a:t>parts </a:t>
            </a:r>
            <a:r>
              <a:rPr lang="en-GB" sz="1800" dirty="0" smtClean="0">
                <a:cs typeface="Arial" charset="0"/>
              </a:rPr>
              <a:t>(50 </a:t>
            </a:r>
            <a:r>
              <a:rPr lang="en-GB" sz="1800" dirty="0">
                <a:cs typeface="Arial" charset="0"/>
              </a:rPr>
              <a:t>marks in total)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979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799"/>
            <a:ext cx="8564797" cy="47148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Overview </a:t>
            </a:r>
            <a:r>
              <a:rPr lang="en-GB" sz="1800" b="1" dirty="0">
                <a:cs typeface="Arial" charset="0"/>
              </a:rPr>
              <a:t>of the new </a:t>
            </a:r>
            <a:r>
              <a:rPr lang="en-GB" sz="1800" b="1" dirty="0" smtClean="0">
                <a:cs typeface="Arial" charset="0"/>
              </a:rPr>
              <a:t>AS and A-level specifications</a:t>
            </a:r>
            <a:endParaRPr lang="en-GB" sz="1800" b="1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Underlying principles </a:t>
            </a:r>
            <a:r>
              <a:rPr lang="en-GB" sz="1800" dirty="0">
                <a:cs typeface="Arial" charset="0"/>
              </a:rPr>
              <a:t>and key features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Assessment structure at a glance for each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Summary of content and assessment objectives</a:t>
            </a: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A-level Papers 1, 2 and 3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The question papers and question types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AS </a:t>
            </a:r>
            <a:r>
              <a:rPr lang="en-GB" sz="1800" b="1" dirty="0" smtClean="0">
                <a:cs typeface="Arial" charset="0"/>
              </a:rPr>
              <a:t>assessment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Support </a:t>
            </a:r>
            <a:r>
              <a:rPr lang="en-GB" sz="1800" b="1" dirty="0">
                <a:cs typeface="Arial" charset="0"/>
              </a:rPr>
              <a:t>and resources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Papers 1 and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6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Content for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3" y="1726847"/>
            <a:ext cx="8238227" cy="30195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Economic methodology </a:t>
            </a:r>
            <a:r>
              <a:rPr lang="en-GB" sz="1800" dirty="0">
                <a:cs typeface="Arial" charset="0"/>
              </a:rPr>
              <a:t>and </a:t>
            </a:r>
            <a:r>
              <a:rPr lang="en-GB" sz="1800" dirty="0" smtClean="0">
                <a:cs typeface="Arial" charset="0"/>
              </a:rPr>
              <a:t>the economic problem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Price determination in a competitive market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Production, costs and revenue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b="1" dirty="0" smtClean="0">
                <a:cs typeface="Arial" charset="0"/>
              </a:rPr>
              <a:t>Competitive and concentrated markets</a:t>
            </a:r>
            <a:endParaRPr lang="en-GB" sz="1800" b="1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The market mechanism, market failure and government intervention in markets</a:t>
            </a: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49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Content for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3" y="1727219"/>
            <a:ext cx="8238227" cy="227662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The measurement of macroeconomic performance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How the </a:t>
            </a:r>
            <a:r>
              <a:rPr lang="en-GB" sz="1800" dirty="0" err="1" smtClean="0">
                <a:solidFill>
                  <a:srgbClr val="4B4B4B"/>
                </a:solidFill>
                <a:cs typeface="Arial" charset="0"/>
              </a:rPr>
              <a:t>macroeconomy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 works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Economic performance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Macroeconomic policy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0" indent="0">
              <a:buFont typeface="Arial"/>
              <a:buNone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26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Papers 1and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1 hour 30 minutes</a:t>
            </a: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70 </a:t>
            </a:r>
            <a:r>
              <a:rPr lang="en-GB" sz="1800" dirty="0">
                <a:cs typeface="Arial" charset="0"/>
              </a:rPr>
              <a:t>marks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50% </a:t>
            </a:r>
            <a:r>
              <a:rPr lang="en-GB" sz="1800" dirty="0">
                <a:cs typeface="Arial" charset="0"/>
              </a:rPr>
              <a:t>of total marks 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2 sections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Section A – </a:t>
            </a:r>
            <a:r>
              <a:rPr lang="en-GB" sz="1800" dirty="0" smtClean="0">
                <a:cs typeface="Arial" charset="0"/>
              </a:rPr>
              <a:t>20 multiple choice questions (20 </a:t>
            </a:r>
            <a:r>
              <a:rPr lang="en-GB" sz="1800" dirty="0">
                <a:cs typeface="Arial" charset="0"/>
              </a:rPr>
              <a:t>marks in total)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Section B –1 </a:t>
            </a:r>
            <a:r>
              <a:rPr lang="en-GB" sz="1800" dirty="0" smtClean="0">
                <a:cs typeface="Arial" charset="0"/>
              </a:rPr>
              <a:t>data response question </a:t>
            </a:r>
            <a:r>
              <a:rPr lang="en-GB" sz="1800" dirty="0">
                <a:cs typeface="Arial" charset="0"/>
              </a:rPr>
              <a:t>from a choice of </a:t>
            </a:r>
            <a:r>
              <a:rPr lang="en-GB" sz="1800" dirty="0" smtClean="0">
                <a:cs typeface="Arial" charset="0"/>
              </a:rPr>
              <a:t>2, </a:t>
            </a:r>
            <a:r>
              <a:rPr lang="en-GB" sz="1800" dirty="0">
                <a:cs typeface="Arial" charset="0"/>
              </a:rPr>
              <a:t>each with </a:t>
            </a:r>
            <a:r>
              <a:rPr lang="en-GB" sz="1800" dirty="0" smtClean="0">
                <a:cs typeface="Arial" charset="0"/>
              </a:rPr>
              <a:t>6 </a:t>
            </a:r>
            <a:r>
              <a:rPr lang="en-GB" sz="1800" dirty="0">
                <a:cs typeface="Arial" charset="0"/>
              </a:rPr>
              <a:t>parts </a:t>
            </a:r>
            <a:r>
              <a:rPr lang="en-GB" sz="1800" dirty="0" smtClean="0">
                <a:cs typeface="Arial" charset="0"/>
              </a:rPr>
              <a:t>(50 </a:t>
            </a:r>
            <a:r>
              <a:rPr lang="en-GB" sz="1800" dirty="0">
                <a:cs typeface="Arial" charset="0"/>
              </a:rPr>
              <a:t>marks in total)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35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03"/>
          <a:stretch/>
        </p:blipFill>
        <p:spPr bwMode="auto">
          <a:xfrm>
            <a:off x="-1365" y="973136"/>
            <a:ext cx="9145365" cy="53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04129"/>
            <a:ext cx="5322834" cy="496768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Preparing to teach </a:t>
            </a:r>
            <a:r>
              <a:rPr lang="en-US" sz="1800" dirty="0" smtClean="0"/>
              <a:t>events (spring-autumn 2015)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/>
              <a:t>Ongoing resources to support the new specification - sample marked answers</a:t>
            </a:r>
          </a:p>
          <a:p>
            <a:pPr marL="736600" lvl="2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/>
              <a:t>	     - schemes of work</a:t>
            </a:r>
          </a:p>
          <a:p>
            <a:pPr marL="736600" lvl="2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/>
              <a:t>	     - additional specimen question 				papers and mark schemes</a:t>
            </a:r>
          </a:p>
          <a:p>
            <a:pPr marL="736600" lvl="2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/>
              <a:t>	     - guidance on the new topics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>
                <a:cs typeface="Arial" charset="0"/>
              </a:rPr>
              <a:t>AQA </a:t>
            </a:r>
            <a:r>
              <a:rPr lang="en-US" sz="1800" dirty="0">
                <a:cs typeface="Arial" charset="0"/>
              </a:rPr>
              <a:t>website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e-AQA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Secure Key Materials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ERA (Enhanced Results Analysis)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>
                <a:cs typeface="Arial" charset="0"/>
              </a:rPr>
              <a:t>Training courses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 descr="C:\Users\apearson\AppData\Local\Microsoft\Windows\Temporary Internet Files\Content.Outlook\JLYUR521\804110752 Thinkstock student reading book MH.jp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7" t="2962" r="12746" b="4971"/>
          <a:stretch/>
        </p:blipFill>
        <p:spPr bwMode="auto">
          <a:xfrm>
            <a:off x="6124500" y="1143000"/>
            <a:ext cx="2448000" cy="5019675"/>
          </a:xfrm>
          <a:prstGeom prst="rect">
            <a:avLst/>
          </a:prstGeom>
          <a:noFill/>
          <a:ln>
            <a:solidFill>
              <a:srgbClr val="412878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 - textbooks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4628251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659079" y="1374623"/>
            <a:ext cx="7831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Hodder and Collins </a:t>
            </a:r>
            <a:r>
              <a:rPr lang="en-GB" dirty="0" smtClean="0"/>
              <a:t>are the endorsed publishers for both A-level Economics and A-level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Hodder and Collins are both </a:t>
            </a:r>
            <a:r>
              <a:rPr lang="en-GB" dirty="0"/>
              <a:t>going to offer </a:t>
            </a:r>
            <a:r>
              <a:rPr lang="en-GB" dirty="0" smtClean="0"/>
              <a:t>separate texts for year one and year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expected publication dates </a:t>
            </a:r>
            <a:r>
              <a:rPr lang="en-GB" dirty="0" smtClean="0"/>
              <a:t>are</a:t>
            </a:r>
          </a:p>
          <a:p>
            <a:r>
              <a:rPr lang="en-GB" dirty="0" smtClean="0"/>
              <a:t>	AS textbook: 	 	Jan 2015 for Collins</a:t>
            </a:r>
          </a:p>
          <a:p>
            <a:r>
              <a:rPr lang="en-GB" dirty="0"/>
              <a:t>	</a:t>
            </a:r>
            <a:r>
              <a:rPr lang="en-GB" dirty="0" smtClean="0"/>
              <a:t>			 	March 2015 for Hodder</a:t>
            </a:r>
          </a:p>
          <a:p>
            <a:r>
              <a:rPr lang="en-GB" dirty="0"/>
              <a:t>	</a:t>
            </a:r>
            <a:r>
              <a:rPr lang="en-GB" dirty="0" smtClean="0"/>
              <a:t>A-level textbook:  	April 2015 for Collins</a:t>
            </a:r>
          </a:p>
          <a:p>
            <a:r>
              <a:rPr lang="en-GB" dirty="0"/>
              <a:t>	</a:t>
            </a:r>
            <a:r>
              <a:rPr lang="en-GB" dirty="0" smtClean="0"/>
              <a:t>				May 2015 for Hodder</a:t>
            </a:r>
          </a:p>
          <a:p>
            <a:r>
              <a:rPr lang="en-GB" dirty="0"/>
              <a:t>	</a:t>
            </a:r>
            <a:r>
              <a:rPr lang="en-GB" dirty="0" smtClean="0"/>
              <a:t>			 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Full </a:t>
            </a:r>
            <a:r>
              <a:rPr lang="en-GB" dirty="0"/>
              <a:t>details of our approval process and links to these titles will be on our website later this </a:t>
            </a:r>
            <a:r>
              <a:rPr lang="en-GB" dirty="0" smtClean="0"/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Digital </a:t>
            </a:r>
            <a:r>
              <a:rPr lang="en-GB" dirty="0"/>
              <a:t>resources will follow for all </a:t>
            </a:r>
            <a:r>
              <a:rPr lang="en-GB" dirty="0" smtClean="0"/>
              <a:t>titles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1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Timeline 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endParaRPr lang="en-GB" sz="2600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075" y="1752600"/>
            <a:ext cx="7774797" cy="3883025"/>
            <a:chOff x="374560" y="1844674"/>
            <a:chExt cx="8503042" cy="2500839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6742081" y="1844674"/>
              <a:ext cx="2135521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First teaching </a:t>
              </a:r>
              <a:r>
                <a:rPr lang="en-GB" sz="1400" dirty="0">
                  <a:cs typeface="Arial" charset="0"/>
                </a:rPr>
                <a:t>of </a:t>
              </a:r>
              <a:r>
                <a:rPr lang="en-GB" sz="1400" dirty="0" smtClean="0">
                  <a:cs typeface="Arial" charset="0"/>
                </a:rPr>
                <a:t>AS/A-level in Economics</a:t>
              </a:r>
              <a:endParaRPr lang="en-GB" sz="1400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0098C2"/>
                </a:solidFill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30" y="4149209"/>
              <a:ext cx="1180614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June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74560" y="1844674"/>
              <a:ext cx="1772658" cy="103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Draft</a:t>
              </a:r>
              <a:r>
                <a:rPr lang="en-GB" sz="1400" b="1" dirty="0">
                  <a:solidFill>
                    <a:srgbClr val="0098C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Specification and specimen </a:t>
              </a:r>
              <a:r>
                <a:rPr lang="en-GB" sz="1400" dirty="0">
                  <a:cs typeface="Arial" charset="0"/>
                </a:rPr>
                <a:t>Question </a:t>
              </a:r>
              <a:r>
                <a:rPr lang="en-GB" sz="1400" dirty="0" smtClean="0">
                  <a:cs typeface="Arial" charset="0"/>
                </a:rPr>
                <a:t>Papers, and Mark </a:t>
              </a:r>
              <a:r>
                <a:rPr lang="en-GB" sz="1400" dirty="0">
                  <a:cs typeface="Arial" charset="0"/>
                </a:rPr>
                <a:t>Schemes </a:t>
              </a:r>
              <a:r>
                <a:rPr lang="en-GB" sz="1400" dirty="0" smtClean="0">
                  <a:cs typeface="Arial" charset="0"/>
                </a:rPr>
                <a:t>published 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48076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069038" y="3190689"/>
              <a:ext cx="1770923" cy="6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/>
              <a:r>
                <a:rPr lang="en-GB" sz="1400" b="1" dirty="0">
                  <a:cs typeface="Arial" charset="0"/>
                </a:rPr>
                <a:t>FREE 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Introductory </a:t>
              </a:r>
              <a:r>
                <a:rPr lang="en-GB" sz="1400" dirty="0" smtClean="0">
                  <a:cs typeface="Arial" charset="0"/>
                </a:rPr>
                <a:t>events online </a:t>
              </a:r>
            </a:p>
            <a:p>
              <a:pPr algn="ctr"/>
              <a:r>
                <a:rPr lang="en-GB" sz="1400" dirty="0" smtClean="0">
                  <a:cs typeface="Arial" charset="0"/>
                </a:rPr>
                <a:t>and face to face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490493" y="2578783"/>
              <a:ext cx="2206707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Accredited </a:t>
              </a:r>
              <a:r>
                <a:rPr lang="en-GB" sz="1400" dirty="0" smtClean="0">
                  <a:cs typeface="Arial" charset="0"/>
                </a:rPr>
                <a:t>Specification </a:t>
              </a:r>
              <a:r>
                <a:rPr lang="en-GB" sz="1400" dirty="0">
                  <a:cs typeface="Arial" charset="0"/>
                </a:rPr>
                <a:t>published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68313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836161" y="3049504"/>
              <a:ext cx="3351286" cy="19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cs typeface="Arial" charset="0"/>
                </a:rPr>
                <a:t>FREE</a:t>
              </a:r>
              <a:r>
                <a:rPr lang="en-GB" sz="1400" dirty="0">
                  <a:cs typeface="Arial" charset="0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Preparing to Teach</a:t>
              </a:r>
              <a:r>
                <a:rPr lang="en-GB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events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585577" y="3933825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52450" y="5218113"/>
            <a:ext cx="7695422" cy="317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178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7973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887913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976938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649413" y="5330825"/>
            <a:ext cx="1068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September</a:t>
            </a:r>
            <a:endParaRPr lang="en-GB" sz="1400" dirty="0">
              <a:cs typeface="Arial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727325" y="533082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December</a:t>
            </a:r>
            <a:endParaRPr lang="en-GB" sz="1400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06825" y="533241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March</a:t>
            </a:r>
            <a:endParaRPr lang="en-GB" sz="1400" dirty="0">
              <a:cs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897438" y="533241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June</a:t>
            </a:r>
            <a:endParaRPr lang="en-GB" sz="1400" dirty="0">
              <a:cs typeface="Arial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986462" y="5330825"/>
            <a:ext cx="1709737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September 2015</a:t>
            </a:r>
            <a:endParaRPr lang="en-GB" sz="1400" dirty="0"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897438" y="4319587"/>
            <a:ext cx="2566987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and learner resources </a:t>
            </a:r>
            <a:r>
              <a:rPr lang="en-GB" sz="1400" dirty="0">
                <a:cs typeface="Arial" charset="0"/>
              </a:rPr>
              <a:t>published</a:t>
            </a:r>
            <a:endParaRPr lang="en-GB" sz="1400" b="1" dirty="0">
              <a:solidFill>
                <a:srgbClr val="0098C2"/>
              </a:solidFill>
              <a:cs typeface="Arial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021263" y="2918266"/>
            <a:ext cx="311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training </a:t>
            </a:r>
            <a:r>
              <a:rPr lang="en-GB" sz="1400" dirty="0">
                <a:cs typeface="Arial" charset="0"/>
              </a:rPr>
              <a:t>courses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5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Contact points for more information </a:t>
            </a:r>
            <a:r>
              <a:rPr lang="en-GB" sz="2600" smtClean="0">
                <a:solidFill>
                  <a:schemeClr val="tx2"/>
                </a:solidFill>
                <a:latin typeface="+mj-lt"/>
              </a:rPr>
              <a:t>and guidance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US" sz="1800" dirty="0" smtClean="0"/>
              <a:t>Customer Support Manager – Sarah Charles</a:t>
            </a:r>
          </a:p>
          <a:p>
            <a:pPr marL="736600" lvl="2">
              <a:buNone/>
              <a:defRPr/>
            </a:pPr>
            <a:r>
              <a:rPr lang="en-US" sz="1800" dirty="0" smtClean="0"/>
              <a:t>Email</a:t>
            </a:r>
            <a:r>
              <a:rPr lang="en-US" sz="1800" dirty="0" smtClean="0"/>
              <a:t>: </a:t>
            </a:r>
            <a:r>
              <a:rPr lang="en-GB" sz="1800" u="sng" dirty="0" smtClean="0">
                <a:hlinkClick r:id="rId4"/>
              </a:rPr>
              <a:t>business-studies@aqa.org.uk</a:t>
            </a:r>
            <a:r>
              <a:rPr lang="en-GB" sz="1800" dirty="0" smtClean="0"/>
              <a:t> </a:t>
            </a:r>
            <a:endParaRPr lang="en-GB" sz="1800" dirty="0"/>
          </a:p>
          <a:p>
            <a:pPr marL="736600" lvl="2">
              <a:buNone/>
              <a:defRPr/>
            </a:pPr>
            <a:r>
              <a:rPr lang="en-GB" sz="1800" dirty="0" smtClean="0"/>
              <a:t>Telephone: </a:t>
            </a:r>
            <a:r>
              <a:rPr lang="en-GB" sz="1800" dirty="0"/>
              <a:t>01483 477 863</a:t>
            </a:r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US" sz="1800" dirty="0"/>
              <a:t>Teacher Support </a:t>
            </a:r>
            <a:r>
              <a:rPr lang="en-US" sz="1800" dirty="0" smtClean="0"/>
              <a:t>and CPD Managers </a:t>
            </a:r>
            <a:endParaRPr lang="en-US" sz="1800" dirty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5"/>
              </a:rPr>
              <a:t>teachercpd@aqa.org.uk</a:t>
            </a:r>
            <a:r>
              <a:rPr lang="en-US" sz="1800" dirty="0" smtClean="0"/>
              <a:t> </a:t>
            </a:r>
            <a:endParaRPr lang="en-US" sz="1800" dirty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/>
              <a:t>Telephone: 0161 957 3646</a:t>
            </a:r>
            <a:endParaRPr lang="en-US" sz="1800" dirty="0"/>
          </a:p>
          <a:p>
            <a:pPr marL="355600" indent="-355600"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US" sz="1800" dirty="0" smtClean="0"/>
              <a:t>AQA </a:t>
            </a:r>
            <a:r>
              <a:rPr lang="en-US" sz="1800" dirty="0"/>
              <a:t>w</a:t>
            </a:r>
            <a:r>
              <a:rPr lang="en-US" sz="1800" dirty="0" smtClean="0"/>
              <a:t>ebsite </a:t>
            </a:r>
            <a:r>
              <a:rPr lang="en-US" sz="1800" dirty="0" smtClean="0">
                <a:hlinkClick r:id="rId6"/>
              </a:rPr>
              <a:t>www.aqa.org.uk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US" sz="1800" dirty="0"/>
          </a:p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4B4B4B"/>
                </a:solidFill>
              </a:rPr>
              <a:t>Slide  </a:t>
            </a:r>
            <a:r>
              <a:rPr lang="en-US" smtClean="0">
                <a:solidFill>
                  <a:srgbClr val="4B4B4B"/>
                </a:solidFill>
              </a:rPr>
              <a:t>36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12878"/>
                </a:solidFill>
                <a:latin typeface="Arial"/>
              </a:rPr>
              <a:t>Thank you</a:t>
            </a:r>
            <a:endParaRPr lang="en-US" dirty="0">
              <a:solidFill>
                <a:srgbClr val="412878"/>
              </a:solidFill>
              <a:latin typeface="Arial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Follow us on Twitter @AQACPD</a:t>
            </a:r>
            <a:r>
              <a:rPr lang="en-US" dirty="0" smtClean="0">
                <a:solidFill>
                  <a:srgbClr val="4B4B4B"/>
                </a:solidFill>
              </a:rPr>
              <a:t>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093213"/>
            <a:ext cx="7372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4B4B4B"/>
                </a:solidFill>
              </a:rPr>
              <a:t>We </a:t>
            </a:r>
            <a:r>
              <a:rPr lang="en-GB" dirty="0">
                <a:solidFill>
                  <a:srgbClr val="4B4B4B"/>
                </a:solidFill>
              </a:rPr>
              <a:t>are an independent education charity </a:t>
            </a:r>
            <a:endParaRPr lang="en-GB" dirty="0" smtClean="0">
              <a:solidFill>
                <a:srgbClr val="4B4B4B"/>
              </a:solidFill>
            </a:endParaRPr>
          </a:p>
          <a:p>
            <a:r>
              <a:rPr lang="en-GB" dirty="0" smtClean="0">
                <a:solidFill>
                  <a:srgbClr val="4B4B4B"/>
                </a:solidFill>
              </a:rPr>
              <a:t>and </a:t>
            </a:r>
            <a:r>
              <a:rPr lang="en-GB" dirty="0">
                <a:solidFill>
                  <a:srgbClr val="4B4B4B"/>
                </a:solidFill>
              </a:rPr>
              <a:t>the largest provider of academic qualifications </a:t>
            </a:r>
            <a:r>
              <a:rPr lang="en-GB" dirty="0" smtClean="0">
                <a:solidFill>
                  <a:srgbClr val="4B4B4B"/>
                </a:solidFill>
              </a:rPr>
              <a:t>for </a:t>
            </a:r>
            <a:r>
              <a:rPr lang="en-GB" dirty="0">
                <a:solidFill>
                  <a:srgbClr val="4B4B4B"/>
                </a:solidFill>
              </a:rPr>
              <a:t>all </a:t>
            </a:r>
            <a:r>
              <a:rPr lang="en-GB" dirty="0" smtClean="0">
                <a:solidFill>
                  <a:srgbClr val="4B4B4B"/>
                </a:solidFill>
              </a:rPr>
              <a:t>abilities taught in schools and colleges. </a:t>
            </a:r>
          </a:p>
          <a:p>
            <a:endParaRPr lang="en-GB" dirty="0">
              <a:solidFill>
                <a:srgbClr val="4B4B4B"/>
              </a:solidFill>
            </a:endParaRPr>
          </a:p>
          <a:p>
            <a:r>
              <a:rPr lang="en-GB" dirty="0" smtClean="0">
                <a:solidFill>
                  <a:srgbClr val="4B4B4B"/>
                </a:solidFill>
              </a:rPr>
              <a:t>Our </a:t>
            </a:r>
            <a:r>
              <a:rPr lang="en-GB" dirty="0">
                <a:solidFill>
                  <a:srgbClr val="4B4B4B"/>
                </a:solidFill>
              </a:rPr>
              <a:t>aim is to enable students to realise their potential </a:t>
            </a:r>
            <a:endParaRPr lang="en-GB" dirty="0" smtClean="0">
              <a:solidFill>
                <a:srgbClr val="4B4B4B"/>
              </a:solidFill>
            </a:endParaRPr>
          </a:p>
          <a:p>
            <a:r>
              <a:rPr lang="en-GB" dirty="0" smtClean="0">
                <a:solidFill>
                  <a:srgbClr val="4B4B4B"/>
                </a:solidFill>
              </a:rPr>
              <a:t>and provide </a:t>
            </a:r>
            <a:r>
              <a:rPr lang="en-GB" dirty="0">
                <a:solidFill>
                  <a:srgbClr val="4B4B4B"/>
                </a:solidFill>
              </a:rPr>
              <a:t>teachers with the support and resources they need </a:t>
            </a:r>
            <a:endParaRPr lang="en-GB" dirty="0" smtClean="0">
              <a:solidFill>
                <a:srgbClr val="4B4B4B"/>
              </a:solidFill>
            </a:endParaRPr>
          </a:p>
          <a:p>
            <a:r>
              <a:rPr lang="en-GB" dirty="0" smtClean="0">
                <a:solidFill>
                  <a:srgbClr val="4B4B4B"/>
                </a:solidFill>
              </a:rPr>
              <a:t>so </a:t>
            </a:r>
            <a:r>
              <a:rPr lang="en-GB" dirty="0">
                <a:solidFill>
                  <a:srgbClr val="4B4B4B"/>
                </a:solidFill>
              </a:rPr>
              <a:t>that they can focus on inspiring learning</a:t>
            </a:r>
            <a:r>
              <a:rPr lang="en-GB" dirty="0" smtClean="0">
                <a:solidFill>
                  <a:srgbClr val="4B4B4B"/>
                </a:solidFill>
              </a:rPr>
              <a:t>.</a:t>
            </a:r>
            <a:endParaRPr lang="en-GB" dirty="0">
              <a:solidFill>
                <a:srgbClr val="4B4B4B"/>
              </a:solidFill>
            </a:endParaRPr>
          </a:p>
          <a:p>
            <a:r>
              <a:rPr lang="en-GB" dirty="0">
                <a:solidFill>
                  <a:srgbClr val="4B4B4B"/>
                </a:solidFill>
              </a:rPr>
              <a:t> </a:t>
            </a:r>
          </a:p>
          <a:p>
            <a:r>
              <a:rPr lang="en-GB" u="sng" dirty="0">
                <a:solidFill>
                  <a:srgbClr val="4B4B4B"/>
                </a:solidFill>
                <a:hlinkClick r:id="rId3"/>
              </a:rPr>
              <a:t>http://www.aqa.org.uk/</a:t>
            </a:r>
            <a:r>
              <a:rPr lang="en-GB" dirty="0">
                <a:solidFill>
                  <a:srgbClr val="4B4B4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9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This specification has been accredited by </a:t>
            </a:r>
            <a:r>
              <a:rPr lang="en-GB" sz="1800" dirty="0" err="1" smtClean="0"/>
              <a:t>Ofqual</a:t>
            </a: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Developed by an experienced team of teachers and examiners 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Designed to engage young people in this subject and provide effective assessments across the ability range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/>
              <a:t>T</a:t>
            </a:r>
            <a:r>
              <a:rPr lang="en-GB" sz="1800" dirty="0" smtClean="0"/>
              <a:t>he new AS/A-level specifications are for teaching from September 2015.  First AS assessment is in summer 2016.  First A-level assessment is in summer 2017. 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A-level: Assessment structure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4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21000"/>
              </p:ext>
            </p:extLst>
          </p:nvPr>
        </p:nvGraphicFramePr>
        <p:xfrm>
          <a:off x="560606" y="1628775"/>
          <a:ext cx="7621368" cy="4463776"/>
        </p:xfrm>
        <a:graphic>
          <a:graphicData uri="http://schemas.openxmlformats.org/drawingml/2006/table">
            <a:tbl>
              <a:tblPr/>
              <a:tblGrid>
                <a:gridCol w="2322756"/>
                <a:gridCol w="899193"/>
                <a:gridCol w="439941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Markets and market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marks – 1 data response question from a choice of 2 and 1 essay question from a choice of 3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and international economy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marks – 1 data response question from a choice of 2 and 1 essay question from a choice of 3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Economic principles and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marks – 30 multiple choice questions and 1 case study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94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A-level: Assessment objectives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23031"/>
              </p:ext>
            </p:extLst>
          </p:nvPr>
        </p:nvGraphicFramePr>
        <p:xfrm>
          <a:off x="685799" y="1696319"/>
          <a:ext cx="7864434" cy="3676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702"/>
                <a:gridCol w="5382567"/>
                <a:gridCol w="1508165"/>
              </a:tblGrid>
              <a:tr h="6608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Weighting range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64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Demonstrate knowledge of terms/concepts and theories/models</a:t>
                      </a:r>
                      <a:r>
                        <a:rPr lang="en-GB" sz="1100" baseline="0" dirty="0" smtClean="0"/>
                        <a:t> to show an understanding of the behaviour of economic agents and how they are affected by and respond to economic issues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20-23%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64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Apply knowledge and understanding to various economic contexts to show how economic agents are affected by and respond</a:t>
                      </a:r>
                      <a:r>
                        <a:rPr lang="en-GB" sz="1100" baseline="0" dirty="0" smtClean="0"/>
                        <a:t> to economic issues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26-29%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64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Analyse issues</a:t>
                      </a:r>
                      <a:r>
                        <a:rPr lang="en-GB" sz="1100" baseline="0" dirty="0" smtClean="0"/>
                        <a:t> within economics, showing an understanding of their impact on economic agents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26-29%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64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AO4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Evaluate economic arguments and use qualitative and quantitative evidence to support informed judgements relating</a:t>
                      </a:r>
                      <a:r>
                        <a:rPr lang="en-GB" sz="1100" baseline="0" dirty="0" smtClean="0"/>
                        <a:t> to economic issues 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22-25%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6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Assessment structure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2273"/>
              </p:ext>
            </p:extLst>
          </p:nvPr>
        </p:nvGraphicFramePr>
        <p:xfrm>
          <a:off x="560606" y="1628775"/>
          <a:ext cx="7621368" cy="3028931"/>
        </p:xfrm>
        <a:graphic>
          <a:graphicData uri="http://schemas.openxmlformats.org/drawingml/2006/table">
            <a:tbl>
              <a:tblPr/>
              <a:tblGrid>
                <a:gridCol w="2322756"/>
                <a:gridCol w="899193"/>
                <a:gridCol w="439941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 of markets and market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hour and 30 minutes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marks – 20 multiple choice questions and1 data response question from a choice of 2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national economy in a global context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hour and 30 minutes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marks – 20 multiple choice questions and1 data response question from a choice of 2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23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47353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AS: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Assessment objectives</a:t>
            </a:r>
            <a:endParaRPr lang="en-GB" sz="24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21169"/>
              </p:ext>
            </p:extLst>
          </p:nvPr>
        </p:nvGraphicFramePr>
        <p:xfrm>
          <a:off x="539750" y="1731963"/>
          <a:ext cx="7962982" cy="363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914"/>
                <a:gridCol w="4853627"/>
                <a:gridCol w="1798441"/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Weighting range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Demonstrate knowledge of terms/concepts and theories/models</a:t>
                      </a:r>
                      <a:r>
                        <a:rPr lang="en-GB" sz="1100" baseline="0" dirty="0" smtClean="0"/>
                        <a:t> to show an understanding of the behaviour of economic agents and how they are affected by and respond to economic issues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29-31%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Apply knowledge and understanding to various economic contexts to show how economic agents are affected by and respond</a:t>
                      </a:r>
                      <a:r>
                        <a:rPr lang="en-GB" sz="1100" baseline="0" dirty="0" smtClean="0"/>
                        <a:t> to economic issues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31-33%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Analyse issues</a:t>
                      </a:r>
                      <a:r>
                        <a:rPr lang="en-GB" sz="1100" baseline="0" dirty="0" smtClean="0"/>
                        <a:t> within economics, showing an understanding of their impact on economic agents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21-23%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AO4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Evaluate economic arguments and use qualitative and quantitative evidence to support informed judgements relating</a:t>
                      </a:r>
                      <a:r>
                        <a:rPr lang="en-GB" sz="1100" baseline="0" dirty="0" smtClean="0"/>
                        <a:t> to economic issues </a:t>
                      </a:r>
                      <a:endParaRPr lang="en-GB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15-17%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214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the AQA  AS and A-level specifications?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Relevant content designed by experts.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Real life skills.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Assessment success.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Flexible teaching.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Comprehensive support.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We help your students get the results they deserve.</a:t>
            </a:r>
          </a:p>
          <a:p>
            <a:pPr marL="355600" indent="-355600"/>
            <a:endParaRPr lang="en-US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8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8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Key features and benefits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We’ve listened to your feedback to build on the strengths of our existing specification.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Our continual development through operational experience, teacher feedback and working with the academic community allows us to minimise the effect of the changing requirements on your day-to-day teaching.</a:t>
            </a:r>
            <a:endParaRPr lang="en-GB" sz="1800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Increased relevance to today’s economic world.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AQA’s growing reputation for providing successful and high quality Economics qualifications.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>
              <a:latin typeface="Arial"/>
              <a:cs typeface="Arial"/>
            </a:endParaRP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Arial"/>
                <a:cs typeface="Arial"/>
              </a:rPr>
              <a:t>Assessment you can trust with clear, well structured mark schemes and exemplar materials.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2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83136-b0ff-4387-93c0-fbee5235ff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3677</TotalTime>
  <Words>1733</Words>
  <Application>Microsoft Office PowerPoint</Application>
  <PresentationFormat>On-screen Show (4:3)</PresentationFormat>
  <Paragraphs>391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AS/A-level Economics For first teaching in 2015</vt:lpstr>
      <vt:lpstr>Structure of the session </vt:lpstr>
      <vt:lpstr>Context</vt:lpstr>
      <vt:lpstr>A-level: Assessment structure at a glance </vt:lpstr>
      <vt:lpstr>A-level: Assessment objectives </vt:lpstr>
      <vt:lpstr>AS: Assessment structure at a glance </vt:lpstr>
      <vt:lpstr>AS: Assessment objectives</vt:lpstr>
      <vt:lpstr>Why choose the AQA  AS and A-level specifications?</vt:lpstr>
      <vt:lpstr>Key features and benefits </vt:lpstr>
      <vt:lpstr>Key features and benefits </vt:lpstr>
      <vt:lpstr>A-level: Paper 1</vt:lpstr>
      <vt:lpstr>A-level: Content for Paper 1</vt:lpstr>
      <vt:lpstr>A-level: Content for Paper 1</vt:lpstr>
      <vt:lpstr>A-level: Structure of Paper 1</vt:lpstr>
      <vt:lpstr>A-level: Paper 2</vt:lpstr>
      <vt:lpstr>A-level: Content for Paper 2</vt:lpstr>
      <vt:lpstr>A-level: Structure of Paper 2</vt:lpstr>
      <vt:lpstr>A-level: Paper 3</vt:lpstr>
      <vt:lpstr>A-level: Content and structure of Paper 3</vt:lpstr>
      <vt:lpstr>AS: Papers 1 and 2</vt:lpstr>
      <vt:lpstr>AS: Content for Paper 1</vt:lpstr>
      <vt:lpstr>AS: Content for Paper 2</vt:lpstr>
      <vt:lpstr>AS: Structure of Papers 1and 2</vt:lpstr>
      <vt:lpstr>AQA ongoing support and resources</vt:lpstr>
      <vt:lpstr>AQA ongoing support and resources</vt:lpstr>
      <vt:lpstr>AQA ongoing support and resources - textbooks</vt:lpstr>
      <vt:lpstr>Timeline  </vt:lpstr>
      <vt:lpstr>Contact points for more information and guidance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MHolmes</dc:creator>
  <cp:lastModifiedBy>AQA</cp:lastModifiedBy>
  <cp:revision>385</cp:revision>
  <cp:lastPrinted>2014-09-05T08:42:20Z</cp:lastPrinted>
  <dcterms:created xsi:type="dcterms:W3CDTF">2013-02-07T15:48:28Z</dcterms:created>
  <dcterms:modified xsi:type="dcterms:W3CDTF">2014-09-12T14:22:05Z</dcterms:modified>
</cp:coreProperties>
</file>