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7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8.xml" ContentType="application/vnd.openxmlformats-officedocument.presentationml.tags+xml"/>
  <Override PartName="/ppt/notesSlides/notesSlide23.xml" ContentType="application/vnd.openxmlformats-officedocument.presentationml.notesSlide+xml"/>
  <Override PartName="/ppt/tags/tag9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10.xml" ContentType="application/vnd.openxmlformats-officedocument.presentationml.tags+xml"/>
  <Override PartName="/ppt/notesSlides/notesSlide35.xml" ContentType="application/vnd.openxmlformats-officedocument.presentationml.notesSlide+xml"/>
  <Override PartName="/ppt/tags/tag11.xml" ContentType="application/vnd.openxmlformats-officedocument.presentationml.tags+xml"/>
  <Override PartName="/ppt/notesSlides/notesSlide36.xml" ContentType="application/vnd.openxmlformats-officedocument.presentationml.notesSlide+xml"/>
  <Override PartName="/ppt/tags/tag12.xml" ContentType="application/vnd.openxmlformats-officedocument.presentationml.tags+xml"/>
  <Override PartName="/ppt/notesSlides/notesSlide37.xml" ContentType="application/vnd.openxmlformats-officedocument.presentationml.notesSlide+xml"/>
  <Override PartName="/ppt/tags/tag13.xml" ContentType="application/vnd.openxmlformats-officedocument.presentationml.tags+xml"/>
  <Override PartName="/ppt/notesSlides/notesSlide38.xml" ContentType="application/vnd.openxmlformats-officedocument.presentationml.notesSlide+xml"/>
  <Override PartName="/ppt/tags/tag14.xml" ContentType="application/vnd.openxmlformats-officedocument.presentationml.tags+xml"/>
  <Override PartName="/ppt/notesSlides/notesSlide39.xml" ContentType="application/vnd.openxmlformats-officedocument.presentationml.notesSlide+xml"/>
  <Override PartName="/ppt/tags/tag15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</p:sldMasterIdLst>
  <p:notesMasterIdLst>
    <p:notesMasterId r:id="rId43"/>
  </p:notesMasterIdLst>
  <p:handoutMasterIdLst>
    <p:handoutMasterId r:id="rId44"/>
  </p:handoutMasterIdLst>
  <p:sldIdLst>
    <p:sldId id="263" r:id="rId2"/>
    <p:sldId id="276" r:id="rId3"/>
    <p:sldId id="402" r:id="rId4"/>
    <p:sldId id="336" r:id="rId5"/>
    <p:sldId id="437" r:id="rId6"/>
    <p:sldId id="403" r:id="rId7"/>
    <p:sldId id="416" r:id="rId8"/>
    <p:sldId id="339" r:id="rId9"/>
    <p:sldId id="314" r:id="rId10"/>
    <p:sldId id="406" r:id="rId11"/>
    <p:sldId id="405" r:id="rId12"/>
    <p:sldId id="407" r:id="rId13"/>
    <p:sldId id="404" r:id="rId14"/>
    <p:sldId id="408" r:id="rId15"/>
    <p:sldId id="434" r:id="rId16"/>
    <p:sldId id="433" r:id="rId17"/>
    <p:sldId id="418" r:id="rId18"/>
    <p:sldId id="436" r:id="rId19"/>
    <p:sldId id="441" r:id="rId20"/>
    <p:sldId id="440" r:id="rId21"/>
    <p:sldId id="442" r:id="rId22"/>
    <p:sldId id="443" r:id="rId23"/>
    <p:sldId id="397" r:id="rId24"/>
    <p:sldId id="346" r:id="rId25"/>
    <p:sldId id="411" r:id="rId26"/>
    <p:sldId id="420" r:id="rId27"/>
    <p:sldId id="415" r:id="rId28"/>
    <p:sldId id="421" r:id="rId29"/>
    <p:sldId id="422" r:id="rId30"/>
    <p:sldId id="417" r:id="rId31"/>
    <p:sldId id="423" r:id="rId32"/>
    <p:sldId id="425" r:id="rId33"/>
    <p:sldId id="428" r:id="rId34"/>
    <p:sldId id="430" r:id="rId35"/>
    <p:sldId id="400" r:id="rId36"/>
    <p:sldId id="438" r:id="rId37"/>
    <p:sldId id="439" r:id="rId38"/>
    <p:sldId id="426" r:id="rId39"/>
    <p:sldId id="401" r:id="rId40"/>
    <p:sldId id="335" r:id="rId41"/>
    <p:sldId id="432" r:id="rId42"/>
  </p:sldIdLst>
  <p:sldSz cx="9144000" cy="6858000" type="screen4x3"/>
  <p:notesSz cx="6669088" cy="9928225"/>
  <p:custDataLst>
    <p:tags r:id="rId4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B4B"/>
    <a:srgbClr val="412878"/>
    <a:srgbClr val="C84B32"/>
    <a:srgbClr val="3273AF"/>
    <a:srgbClr val="783C2D"/>
    <a:srgbClr val="DC7D28"/>
    <a:srgbClr val="6464A0"/>
    <a:srgbClr val="325F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snapVertSplitter="1" vertBarState="minimized" horzBarState="maximized">
    <p:restoredLeft sz="26216" autoAdjust="0"/>
    <p:restoredTop sz="91388" autoAdjust="0"/>
  </p:normalViewPr>
  <p:slideViewPr>
    <p:cSldViewPr snapToGrid="0" snapToObjects="1" showGuides="1">
      <p:cViewPr>
        <p:scale>
          <a:sx n="70" d="100"/>
          <a:sy n="70" d="100"/>
        </p:scale>
        <p:origin x="-1926" y="-360"/>
      </p:cViewPr>
      <p:guideLst>
        <p:guide orient="horz" pos="4077"/>
        <p:guide orient="horz" pos="1080"/>
        <p:guide orient="horz" pos="292"/>
        <p:guide pos="3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1854" y="1140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C7C784-82B6-43FD-A2C9-F724AEEB94A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F739FE8-95BB-477F-BA36-04DEB68B8545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 smtClean="0"/>
            <a:t>Feedback from teachers and HE panel</a:t>
          </a:r>
          <a:endParaRPr lang="en-GB" dirty="0"/>
        </a:p>
      </dgm:t>
    </dgm:pt>
    <dgm:pt modelId="{15F97501-B874-4FFA-A3D3-450FE4F8C0D6}" type="parTrans" cxnId="{D5371E05-B8EB-4A57-891E-2CE3433FBA0A}">
      <dgm:prSet/>
      <dgm:spPr/>
      <dgm:t>
        <a:bodyPr/>
        <a:lstStyle/>
        <a:p>
          <a:endParaRPr lang="en-GB"/>
        </a:p>
      </dgm:t>
    </dgm:pt>
    <dgm:pt modelId="{73474BD6-8B29-4ADF-B9BD-D343C79B6D3F}" type="sibTrans" cxnId="{D5371E05-B8EB-4A57-891E-2CE3433FBA0A}">
      <dgm:prSet/>
      <dgm:spPr/>
      <dgm:t>
        <a:bodyPr/>
        <a:lstStyle/>
        <a:p>
          <a:endParaRPr lang="en-GB"/>
        </a:p>
      </dgm:t>
    </dgm:pt>
    <dgm:pt modelId="{CCE14B6B-D8DC-40AD-9C1C-57FBFD4B159A}">
      <dgm:prSet phldrT="[Text]"/>
      <dgm:spPr>
        <a:solidFill>
          <a:schemeClr val="accent6"/>
        </a:solidFill>
      </dgm:spPr>
      <dgm:t>
        <a:bodyPr/>
        <a:lstStyle/>
        <a:p>
          <a:r>
            <a:rPr lang="en-GB" dirty="0" smtClean="0"/>
            <a:t>Concept testing</a:t>
          </a:r>
        </a:p>
        <a:p>
          <a:r>
            <a:rPr lang="en-GB" dirty="0" smtClean="0"/>
            <a:t> teachers</a:t>
          </a:r>
          <a:endParaRPr lang="en-GB" dirty="0"/>
        </a:p>
      </dgm:t>
    </dgm:pt>
    <dgm:pt modelId="{16B4BBBB-59B8-4901-9F41-4E5A0802421D}" type="parTrans" cxnId="{7E82B324-0879-45C6-B7FF-B9F3E3C214AC}">
      <dgm:prSet/>
      <dgm:spPr/>
      <dgm:t>
        <a:bodyPr/>
        <a:lstStyle/>
        <a:p>
          <a:endParaRPr lang="en-GB"/>
        </a:p>
      </dgm:t>
    </dgm:pt>
    <dgm:pt modelId="{F27BB728-05C2-4723-BF85-9A78BD1FA0F5}" type="sibTrans" cxnId="{7E82B324-0879-45C6-B7FF-B9F3E3C214AC}">
      <dgm:prSet/>
      <dgm:spPr/>
      <dgm:t>
        <a:bodyPr/>
        <a:lstStyle/>
        <a:p>
          <a:endParaRPr lang="en-GB"/>
        </a:p>
      </dgm:t>
    </dgm:pt>
    <dgm:pt modelId="{BC538F19-A05D-4290-851F-9A4FA6F81CC3}">
      <dgm:prSet phldrT="[Text]"/>
      <dgm:spPr>
        <a:solidFill>
          <a:schemeClr val="accent6"/>
        </a:solidFill>
      </dgm:spPr>
      <dgm:t>
        <a:bodyPr/>
        <a:lstStyle/>
        <a:p>
          <a:r>
            <a:rPr lang="en-GB" dirty="0" smtClean="0"/>
            <a:t>Market testing and heads of science meetings</a:t>
          </a:r>
        </a:p>
        <a:p>
          <a:endParaRPr lang="en-GB" dirty="0"/>
        </a:p>
      </dgm:t>
    </dgm:pt>
    <dgm:pt modelId="{ED849C7D-C581-40DC-87F2-20793F8F10DB}" type="parTrans" cxnId="{97FEA03F-E4E1-47D2-A26D-DA7DD67E88B2}">
      <dgm:prSet/>
      <dgm:spPr/>
      <dgm:t>
        <a:bodyPr/>
        <a:lstStyle/>
        <a:p>
          <a:endParaRPr lang="en-GB"/>
        </a:p>
      </dgm:t>
    </dgm:pt>
    <dgm:pt modelId="{02FE9AD3-4734-4FAA-A2CB-CBB9435F7FC4}" type="sibTrans" cxnId="{97FEA03F-E4E1-47D2-A26D-DA7DD67E88B2}">
      <dgm:prSet/>
      <dgm:spPr/>
      <dgm:t>
        <a:bodyPr/>
        <a:lstStyle/>
        <a:p>
          <a:endParaRPr lang="en-GB"/>
        </a:p>
      </dgm:t>
    </dgm:pt>
    <dgm:pt modelId="{6D460F71-7DE5-4026-A23F-4DB14720E1A0}">
      <dgm:prSet/>
      <dgm:spPr/>
      <dgm:t>
        <a:bodyPr/>
        <a:lstStyle/>
        <a:p>
          <a:r>
            <a:rPr lang="en-GB" dirty="0" smtClean="0"/>
            <a:t>Draft models</a:t>
          </a:r>
          <a:endParaRPr lang="en-GB" dirty="0"/>
        </a:p>
      </dgm:t>
    </dgm:pt>
    <dgm:pt modelId="{6AB780B0-01BE-40F4-BF39-FC60CAA35049}" type="parTrans" cxnId="{93823CD5-A23D-4D50-84B1-78204F739130}">
      <dgm:prSet/>
      <dgm:spPr/>
      <dgm:t>
        <a:bodyPr/>
        <a:lstStyle/>
        <a:p>
          <a:endParaRPr lang="en-GB"/>
        </a:p>
      </dgm:t>
    </dgm:pt>
    <dgm:pt modelId="{70852BFA-EB04-4454-A6AE-13AF40D2E50A}" type="sibTrans" cxnId="{93823CD5-A23D-4D50-84B1-78204F739130}">
      <dgm:prSet/>
      <dgm:spPr/>
      <dgm:t>
        <a:bodyPr/>
        <a:lstStyle/>
        <a:p>
          <a:endParaRPr lang="en-GB"/>
        </a:p>
      </dgm:t>
    </dgm:pt>
    <dgm:pt modelId="{5C2412F8-0EC4-4505-8595-E911BB39624C}">
      <dgm:prSet/>
      <dgm:spPr/>
      <dgm:t>
        <a:bodyPr/>
        <a:lstStyle/>
        <a:p>
          <a:r>
            <a:rPr lang="en-GB" dirty="0" smtClean="0"/>
            <a:t>Possible models</a:t>
          </a:r>
          <a:endParaRPr lang="en-GB" dirty="0"/>
        </a:p>
      </dgm:t>
    </dgm:pt>
    <dgm:pt modelId="{8AE93EE0-4527-4B0D-9151-D0D5C2248F44}" type="parTrans" cxnId="{05B9915C-5BCA-4242-BC08-540588D2B3C4}">
      <dgm:prSet/>
      <dgm:spPr/>
      <dgm:t>
        <a:bodyPr/>
        <a:lstStyle/>
        <a:p>
          <a:endParaRPr lang="en-GB"/>
        </a:p>
      </dgm:t>
    </dgm:pt>
    <dgm:pt modelId="{606CF571-7B4F-415F-95B7-9E2AA58649DC}" type="sibTrans" cxnId="{05B9915C-5BCA-4242-BC08-540588D2B3C4}">
      <dgm:prSet/>
      <dgm:spPr/>
      <dgm:t>
        <a:bodyPr/>
        <a:lstStyle/>
        <a:p>
          <a:endParaRPr lang="en-GB"/>
        </a:p>
      </dgm:t>
    </dgm:pt>
    <dgm:pt modelId="{F8438162-14C8-4730-A5EB-2E7EC65FA690}">
      <dgm:prSet/>
      <dgm:spPr/>
      <dgm:t>
        <a:bodyPr/>
        <a:lstStyle/>
        <a:p>
          <a:r>
            <a:rPr lang="en-GB" dirty="0" smtClean="0"/>
            <a:t>“Final” model</a:t>
          </a:r>
          <a:endParaRPr lang="en-GB" dirty="0"/>
        </a:p>
      </dgm:t>
    </dgm:pt>
    <dgm:pt modelId="{1224118E-A1F0-4E32-90BF-D0F4123224AC}" type="parTrans" cxnId="{1F405795-5C9C-49B1-B644-73E063B01DE0}">
      <dgm:prSet/>
      <dgm:spPr/>
      <dgm:t>
        <a:bodyPr/>
        <a:lstStyle/>
        <a:p>
          <a:endParaRPr lang="en-GB"/>
        </a:p>
      </dgm:t>
    </dgm:pt>
    <dgm:pt modelId="{E336EEA8-7108-49C6-83D3-9E5C4CB7C918}" type="sibTrans" cxnId="{1F405795-5C9C-49B1-B644-73E063B01DE0}">
      <dgm:prSet/>
      <dgm:spPr/>
      <dgm:t>
        <a:bodyPr/>
        <a:lstStyle/>
        <a:p>
          <a:endParaRPr lang="en-GB"/>
        </a:p>
      </dgm:t>
    </dgm:pt>
    <dgm:pt modelId="{8F3F7A0D-9F71-47A4-B613-9B895E0E5B93}">
      <dgm:prSet/>
      <dgm:spPr>
        <a:solidFill>
          <a:schemeClr val="accent6"/>
        </a:solidFill>
      </dgm:spPr>
      <dgm:t>
        <a:bodyPr/>
        <a:lstStyle/>
        <a:p>
          <a:r>
            <a:rPr lang="en-GB" dirty="0" smtClean="0"/>
            <a:t>Student and teacher testing</a:t>
          </a:r>
          <a:endParaRPr lang="en-GB" dirty="0"/>
        </a:p>
      </dgm:t>
    </dgm:pt>
    <dgm:pt modelId="{DCC1A4EB-2392-4D06-A2B5-68B36A092DCE}" type="parTrans" cxnId="{169AA8A5-6C15-4B00-B49C-102F2DEE0A1D}">
      <dgm:prSet/>
      <dgm:spPr/>
      <dgm:t>
        <a:bodyPr/>
        <a:lstStyle/>
        <a:p>
          <a:endParaRPr lang="en-GB"/>
        </a:p>
      </dgm:t>
    </dgm:pt>
    <dgm:pt modelId="{B22E3684-B88F-4393-AF5B-0E73EACAA742}" type="sibTrans" cxnId="{169AA8A5-6C15-4B00-B49C-102F2DEE0A1D}">
      <dgm:prSet/>
      <dgm:spPr/>
      <dgm:t>
        <a:bodyPr/>
        <a:lstStyle/>
        <a:p>
          <a:endParaRPr lang="en-GB"/>
        </a:p>
      </dgm:t>
    </dgm:pt>
    <dgm:pt modelId="{C5346C5D-C912-485E-9B22-4E267B1B8CD0}">
      <dgm:prSet/>
      <dgm:spPr>
        <a:solidFill>
          <a:srgbClr val="7030A0"/>
        </a:solidFill>
      </dgm:spPr>
      <dgm:t>
        <a:bodyPr/>
        <a:lstStyle/>
        <a:p>
          <a:r>
            <a:rPr lang="en-GB" dirty="0" smtClean="0"/>
            <a:t>HE panel</a:t>
          </a:r>
          <a:endParaRPr lang="en-GB" dirty="0"/>
        </a:p>
      </dgm:t>
    </dgm:pt>
    <dgm:pt modelId="{5888A338-BF87-43E5-8C21-1941AEB43BC9}" type="parTrans" cxnId="{6CEA3189-BDE8-4CE2-8891-C1D57C46D82A}">
      <dgm:prSet/>
      <dgm:spPr/>
      <dgm:t>
        <a:bodyPr/>
        <a:lstStyle/>
        <a:p>
          <a:endParaRPr lang="en-GB"/>
        </a:p>
      </dgm:t>
    </dgm:pt>
    <dgm:pt modelId="{2FBAD62E-E51A-4234-9F0C-688175914804}" type="sibTrans" cxnId="{6CEA3189-BDE8-4CE2-8891-C1D57C46D82A}">
      <dgm:prSet/>
      <dgm:spPr/>
      <dgm:t>
        <a:bodyPr/>
        <a:lstStyle/>
        <a:p>
          <a:endParaRPr lang="en-GB"/>
        </a:p>
      </dgm:t>
    </dgm:pt>
    <dgm:pt modelId="{C216224A-BDF2-4720-8BA2-40AEFC4D8492}">
      <dgm:prSet/>
      <dgm:spPr>
        <a:solidFill>
          <a:srgbClr val="7030A0"/>
        </a:solidFill>
      </dgm:spPr>
      <dgm:t>
        <a:bodyPr/>
        <a:lstStyle/>
        <a:p>
          <a:r>
            <a:rPr lang="en-GB" dirty="0" smtClean="0"/>
            <a:t>HE panel</a:t>
          </a:r>
          <a:endParaRPr lang="en-GB" dirty="0"/>
        </a:p>
      </dgm:t>
    </dgm:pt>
    <dgm:pt modelId="{BC7BE5BB-5574-4AF7-8465-7ACD95CDFEBE}" type="parTrans" cxnId="{71C93744-70D2-4BCB-8A0D-EB4990677B21}">
      <dgm:prSet/>
      <dgm:spPr/>
      <dgm:t>
        <a:bodyPr/>
        <a:lstStyle/>
        <a:p>
          <a:endParaRPr lang="en-GB"/>
        </a:p>
      </dgm:t>
    </dgm:pt>
    <dgm:pt modelId="{FBD09124-F17C-4E0E-9566-9A13691E2520}" type="sibTrans" cxnId="{71C93744-70D2-4BCB-8A0D-EB4990677B21}">
      <dgm:prSet/>
      <dgm:spPr/>
      <dgm:t>
        <a:bodyPr/>
        <a:lstStyle/>
        <a:p>
          <a:endParaRPr lang="en-GB"/>
        </a:p>
      </dgm:t>
    </dgm:pt>
    <dgm:pt modelId="{61453094-AD81-4A86-984E-34C8BAF827EC}" type="pres">
      <dgm:prSet presAssocID="{6AC7C784-82B6-43FD-A2C9-F724AEEB94A5}" presName="CompostProcess" presStyleCnt="0">
        <dgm:presLayoutVars>
          <dgm:dir/>
          <dgm:resizeHandles val="exact"/>
        </dgm:presLayoutVars>
      </dgm:prSet>
      <dgm:spPr/>
    </dgm:pt>
    <dgm:pt modelId="{8104C6DC-9455-41FD-BDB0-0BB9F39950FF}" type="pres">
      <dgm:prSet presAssocID="{6AC7C784-82B6-43FD-A2C9-F724AEEB94A5}" presName="arrow" presStyleLbl="bgShp" presStyleIdx="0" presStyleCnt="1"/>
      <dgm:spPr/>
    </dgm:pt>
    <dgm:pt modelId="{E89F5224-CF8D-42F8-971F-3A78902DB576}" type="pres">
      <dgm:prSet presAssocID="{6AC7C784-82B6-43FD-A2C9-F724AEEB94A5}" presName="linearProcess" presStyleCnt="0"/>
      <dgm:spPr/>
    </dgm:pt>
    <dgm:pt modelId="{9166C17F-9533-49B5-A124-D067E9B9C5A9}" type="pres">
      <dgm:prSet presAssocID="{FF739FE8-95BB-477F-BA36-04DEB68B8545}" presName="text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BDAA13A-1D2D-47CF-8A64-7652BF59EAA6}" type="pres">
      <dgm:prSet presAssocID="{73474BD6-8B29-4ADF-B9BD-D343C79B6D3F}" presName="sibTrans" presStyleCnt="0"/>
      <dgm:spPr/>
    </dgm:pt>
    <dgm:pt modelId="{CC02BF12-1458-44F5-81F5-4CA21FE103D1}" type="pres">
      <dgm:prSet presAssocID="{5C2412F8-0EC4-4505-8595-E911BB39624C}" presName="textNode" presStyleLbl="node1" presStyleIdx="1" presStyleCnt="9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6FE0F9E5-D008-44A5-9594-6A707EF93D4A}" type="pres">
      <dgm:prSet presAssocID="{606CF571-7B4F-415F-95B7-9E2AA58649DC}" presName="sibTrans" presStyleCnt="0"/>
      <dgm:spPr/>
    </dgm:pt>
    <dgm:pt modelId="{A02E6113-CAEE-4215-9EB2-EDBC5D7C07DB}" type="pres">
      <dgm:prSet presAssocID="{CCE14B6B-D8DC-40AD-9C1C-57FBFD4B159A}" presName="text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96F92A7-A365-4516-BBA9-D87555BCE8E2}" type="pres">
      <dgm:prSet presAssocID="{F27BB728-05C2-4723-BF85-9A78BD1FA0F5}" presName="sibTrans" presStyleCnt="0"/>
      <dgm:spPr/>
    </dgm:pt>
    <dgm:pt modelId="{1CC8C45A-2BC0-4FFF-8E09-CC926DB98537}" type="pres">
      <dgm:prSet presAssocID="{6D460F71-7DE5-4026-A23F-4DB14720E1A0}" presName="textNode" presStyleLbl="node1" presStyleIdx="3" presStyleCnt="9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EEA96866-92F1-4F43-81EA-6E3656AF8DCB}" type="pres">
      <dgm:prSet presAssocID="{70852BFA-EB04-4454-A6AE-13AF40D2E50A}" presName="sibTrans" presStyleCnt="0"/>
      <dgm:spPr/>
    </dgm:pt>
    <dgm:pt modelId="{38A64A63-95B5-423D-8D38-349268FB0E3A}" type="pres">
      <dgm:prSet presAssocID="{BC538F19-A05D-4290-851F-9A4FA6F81CC3}" presName="text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02FBCD2-3C71-40DF-8ACB-51A5A5693FD6}" type="pres">
      <dgm:prSet presAssocID="{02FE9AD3-4734-4FAA-A2CB-CBB9435F7FC4}" presName="sibTrans" presStyleCnt="0"/>
      <dgm:spPr/>
    </dgm:pt>
    <dgm:pt modelId="{1E33725A-6052-4381-9F1C-C14CA8DF6891}" type="pres">
      <dgm:prSet presAssocID="{C5346C5D-C912-485E-9B22-4E267B1B8CD0}" presName="text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E61B73-FBDF-47D8-A314-0956AF1A531C}" type="pres">
      <dgm:prSet presAssocID="{2FBAD62E-E51A-4234-9F0C-688175914804}" presName="sibTrans" presStyleCnt="0"/>
      <dgm:spPr/>
    </dgm:pt>
    <dgm:pt modelId="{3FFAC233-9BFA-4FE6-9840-898C67EB5F84}" type="pres">
      <dgm:prSet presAssocID="{F8438162-14C8-4730-A5EB-2E7EC65FA690}" presName="textNode" presStyleLbl="node1" presStyleIdx="6" presStyleCnt="9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DECCC035-5DC8-4328-8AD5-D0F7328FD66A}" type="pres">
      <dgm:prSet presAssocID="{E336EEA8-7108-49C6-83D3-9E5C4CB7C918}" presName="sibTrans" presStyleCnt="0"/>
      <dgm:spPr/>
    </dgm:pt>
    <dgm:pt modelId="{083A8AD4-EB65-44BA-B3AD-54037583CD3D}" type="pres">
      <dgm:prSet presAssocID="{8F3F7A0D-9F71-47A4-B613-9B895E0E5B93}" presName="text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B80FB5E-35AD-44A0-B81E-C2BB2B34F099}" type="pres">
      <dgm:prSet presAssocID="{B22E3684-B88F-4393-AF5B-0E73EACAA742}" presName="sibTrans" presStyleCnt="0"/>
      <dgm:spPr/>
    </dgm:pt>
    <dgm:pt modelId="{4EA3893D-A051-46DC-A36B-F9EE97E1E3B4}" type="pres">
      <dgm:prSet presAssocID="{C216224A-BDF2-4720-8BA2-40AEFC4D8492}" presName="text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EFABFAE-8471-43BE-BA3D-028B0EB3FF57}" type="presOf" srcId="{BC538F19-A05D-4290-851F-9A4FA6F81CC3}" destId="{38A64A63-95B5-423D-8D38-349268FB0E3A}" srcOrd="0" destOrd="0" presId="urn:microsoft.com/office/officeart/2005/8/layout/hProcess9"/>
    <dgm:cxn modelId="{75640828-9C64-4BD1-8BF3-5A73EE07E716}" type="presOf" srcId="{F8438162-14C8-4730-A5EB-2E7EC65FA690}" destId="{3FFAC233-9BFA-4FE6-9840-898C67EB5F84}" srcOrd="0" destOrd="0" presId="urn:microsoft.com/office/officeart/2005/8/layout/hProcess9"/>
    <dgm:cxn modelId="{7E82B324-0879-45C6-B7FF-B9F3E3C214AC}" srcId="{6AC7C784-82B6-43FD-A2C9-F724AEEB94A5}" destId="{CCE14B6B-D8DC-40AD-9C1C-57FBFD4B159A}" srcOrd="2" destOrd="0" parTransId="{16B4BBBB-59B8-4901-9F41-4E5A0802421D}" sibTransId="{F27BB728-05C2-4723-BF85-9A78BD1FA0F5}"/>
    <dgm:cxn modelId="{D5371E05-B8EB-4A57-891E-2CE3433FBA0A}" srcId="{6AC7C784-82B6-43FD-A2C9-F724AEEB94A5}" destId="{FF739FE8-95BB-477F-BA36-04DEB68B8545}" srcOrd="0" destOrd="0" parTransId="{15F97501-B874-4FFA-A3D3-450FE4F8C0D6}" sibTransId="{73474BD6-8B29-4ADF-B9BD-D343C79B6D3F}"/>
    <dgm:cxn modelId="{169AA8A5-6C15-4B00-B49C-102F2DEE0A1D}" srcId="{6AC7C784-82B6-43FD-A2C9-F724AEEB94A5}" destId="{8F3F7A0D-9F71-47A4-B613-9B895E0E5B93}" srcOrd="7" destOrd="0" parTransId="{DCC1A4EB-2392-4D06-A2B5-68B36A092DCE}" sibTransId="{B22E3684-B88F-4393-AF5B-0E73EACAA742}"/>
    <dgm:cxn modelId="{50423E52-99F2-4D5B-A37B-6AAA5ECD24C7}" type="presOf" srcId="{8F3F7A0D-9F71-47A4-B613-9B895E0E5B93}" destId="{083A8AD4-EB65-44BA-B3AD-54037583CD3D}" srcOrd="0" destOrd="0" presId="urn:microsoft.com/office/officeart/2005/8/layout/hProcess9"/>
    <dgm:cxn modelId="{8EF08011-D023-4484-8686-C1AD376C310C}" type="presOf" srcId="{FF739FE8-95BB-477F-BA36-04DEB68B8545}" destId="{9166C17F-9533-49B5-A124-D067E9B9C5A9}" srcOrd="0" destOrd="0" presId="urn:microsoft.com/office/officeart/2005/8/layout/hProcess9"/>
    <dgm:cxn modelId="{451C7DBE-9F50-4772-8458-DBA3757ADDE4}" type="presOf" srcId="{5C2412F8-0EC4-4505-8595-E911BB39624C}" destId="{CC02BF12-1458-44F5-81F5-4CA21FE103D1}" srcOrd="0" destOrd="0" presId="urn:microsoft.com/office/officeart/2005/8/layout/hProcess9"/>
    <dgm:cxn modelId="{BE691C3C-117F-4B6B-B681-02CB5672910F}" type="presOf" srcId="{C5346C5D-C912-485E-9B22-4E267B1B8CD0}" destId="{1E33725A-6052-4381-9F1C-C14CA8DF6891}" srcOrd="0" destOrd="0" presId="urn:microsoft.com/office/officeart/2005/8/layout/hProcess9"/>
    <dgm:cxn modelId="{97FEA03F-E4E1-47D2-A26D-DA7DD67E88B2}" srcId="{6AC7C784-82B6-43FD-A2C9-F724AEEB94A5}" destId="{BC538F19-A05D-4290-851F-9A4FA6F81CC3}" srcOrd="4" destOrd="0" parTransId="{ED849C7D-C581-40DC-87F2-20793F8F10DB}" sibTransId="{02FE9AD3-4734-4FAA-A2CB-CBB9435F7FC4}"/>
    <dgm:cxn modelId="{6CEA3189-BDE8-4CE2-8891-C1D57C46D82A}" srcId="{6AC7C784-82B6-43FD-A2C9-F724AEEB94A5}" destId="{C5346C5D-C912-485E-9B22-4E267B1B8CD0}" srcOrd="5" destOrd="0" parTransId="{5888A338-BF87-43E5-8C21-1941AEB43BC9}" sibTransId="{2FBAD62E-E51A-4234-9F0C-688175914804}"/>
    <dgm:cxn modelId="{1F405795-5C9C-49B1-B644-73E063B01DE0}" srcId="{6AC7C784-82B6-43FD-A2C9-F724AEEB94A5}" destId="{F8438162-14C8-4730-A5EB-2E7EC65FA690}" srcOrd="6" destOrd="0" parTransId="{1224118E-A1F0-4E32-90BF-D0F4123224AC}" sibTransId="{E336EEA8-7108-49C6-83D3-9E5C4CB7C918}"/>
    <dgm:cxn modelId="{0CFAB502-2E4A-4852-A1FA-08DC1B14B0AC}" type="presOf" srcId="{6AC7C784-82B6-43FD-A2C9-F724AEEB94A5}" destId="{61453094-AD81-4A86-984E-34C8BAF827EC}" srcOrd="0" destOrd="0" presId="urn:microsoft.com/office/officeart/2005/8/layout/hProcess9"/>
    <dgm:cxn modelId="{05B9915C-5BCA-4242-BC08-540588D2B3C4}" srcId="{6AC7C784-82B6-43FD-A2C9-F724AEEB94A5}" destId="{5C2412F8-0EC4-4505-8595-E911BB39624C}" srcOrd="1" destOrd="0" parTransId="{8AE93EE0-4527-4B0D-9151-D0D5C2248F44}" sibTransId="{606CF571-7B4F-415F-95B7-9E2AA58649DC}"/>
    <dgm:cxn modelId="{71C93744-70D2-4BCB-8A0D-EB4990677B21}" srcId="{6AC7C784-82B6-43FD-A2C9-F724AEEB94A5}" destId="{C216224A-BDF2-4720-8BA2-40AEFC4D8492}" srcOrd="8" destOrd="0" parTransId="{BC7BE5BB-5574-4AF7-8465-7ACD95CDFEBE}" sibTransId="{FBD09124-F17C-4E0E-9566-9A13691E2520}"/>
    <dgm:cxn modelId="{F7180579-D3D3-4F9C-8DB9-24C0D071F57F}" type="presOf" srcId="{C216224A-BDF2-4720-8BA2-40AEFC4D8492}" destId="{4EA3893D-A051-46DC-A36B-F9EE97E1E3B4}" srcOrd="0" destOrd="0" presId="urn:microsoft.com/office/officeart/2005/8/layout/hProcess9"/>
    <dgm:cxn modelId="{9AFE5CB3-BB42-4746-A885-242A55DEC24A}" type="presOf" srcId="{6D460F71-7DE5-4026-A23F-4DB14720E1A0}" destId="{1CC8C45A-2BC0-4FFF-8E09-CC926DB98537}" srcOrd="0" destOrd="0" presId="urn:microsoft.com/office/officeart/2005/8/layout/hProcess9"/>
    <dgm:cxn modelId="{93823CD5-A23D-4D50-84B1-78204F739130}" srcId="{6AC7C784-82B6-43FD-A2C9-F724AEEB94A5}" destId="{6D460F71-7DE5-4026-A23F-4DB14720E1A0}" srcOrd="3" destOrd="0" parTransId="{6AB780B0-01BE-40F4-BF39-FC60CAA35049}" sibTransId="{70852BFA-EB04-4454-A6AE-13AF40D2E50A}"/>
    <dgm:cxn modelId="{9FFC6171-113C-4508-9415-9BF3CB7FBA2B}" type="presOf" srcId="{CCE14B6B-D8DC-40AD-9C1C-57FBFD4B159A}" destId="{A02E6113-CAEE-4215-9EB2-EDBC5D7C07DB}" srcOrd="0" destOrd="0" presId="urn:microsoft.com/office/officeart/2005/8/layout/hProcess9"/>
    <dgm:cxn modelId="{C8D22EEA-F4F1-43D2-ADDE-4E1D7489E2DC}" type="presParOf" srcId="{61453094-AD81-4A86-984E-34C8BAF827EC}" destId="{8104C6DC-9455-41FD-BDB0-0BB9F39950FF}" srcOrd="0" destOrd="0" presId="urn:microsoft.com/office/officeart/2005/8/layout/hProcess9"/>
    <dgm:cxn modelId="{D169BD39-9A84-4BAD-99C2-BA4287256B2D}" type="presParOf" srcId="{61453094-AD81-4A86-984E-34C8BAF827EC}" destId="{E89F5224-CF8D-42F8-971F-3A78902DB576}" srcOrd="1" destOrd="0" presId="urn:microsoft.com/office/officeart/2005/8/layout/hProcess9"/>
    <dgm:cxn modelId="{E9C9CC53-D869-4C42-BB92-D75E9329B7DF}" type="presParOf" srcId="{E89F5224-CF8D-42F8-971F-3A78902DB576}" destId="{9166C17F-9533-49B5-A124-D067E9B9C5A9}" srcOrd="0" destOrd="0" presId="urn:microsoft.com/office/officeart/2005/8/layout/hProcess9"/>
    <dgm:cxn modelId="{7A2A09CA-1EC3-430B-8B25-7F64768D1A42}" type="presParOf" srcId="{E89F5224-CF8D-42F8-971F-3A78902DB576}" destId="{CBDAA13A-1D2D-47CF-8A64-7652BF59EAA6}" srcOrd="1" destOrd="0" presId="urn:microsoft.com/office/officeart/2005/8/layout/hProcess9"/>
    <dgm:cxn modelId="{40E9CB93-2103-4CE8-A7F3-83D55A8A1AD8}" type="presParOf" srcId="{E89F5224-CF8D-42F8-971F-3A78902DB576}" destId="{CC02BF12-1458-44F5-81F5-4CA21FE103D1}" srcOrd="2" destOrd="0" presId="urn:microsoft.com/office/officeart/2005/8/layout/hProcess9"/>
    <dgm:cxn modelId="{23A746FE-9DD5-4CE5-AC31-AC7A896C0E50}" type="presParOf" srcId="{E89F5224-CF8D-42F8-971F-3A78902DB576}" destId="{6FE0F9E5-D008-44A5-9594-6A707EF93D4A}" srcOrd="3" destOrd="0" presId="urn:microsoft.com/office/officeart/2005/8/layout/hProcess9"/>
    <dgm:cxn modelId="{79564613-F86C-4651-A459-AC22E3DC09E7}" type="presParOf" srcId="{E89F5224-CF8D-42F8-971F-3A78902DB576}" destId="{A02E6113-CAEE-4215-9EB2-EDBC5D7C07DB}" srcOrd="4" destOrd="0" presId="urn:microsoft.com/office/officeart/2005/8/layout/hProcess9"/>
    <dgm:cxn modelId="{6C269CBD-3317-42ED-8823-92CBD8E7B62E}" type="presParOf" srcId="{E89F5224-CF8D-42F8-971F-3A78902DB576}" destId="{496F92A7-A365-4516-BBA9-D87555BCE8E2}" srcOrd="5" destOrd="0" presId="urn:microsoft.com/office/officeart/2005/8/layout/hProcess9"/>
    <dgm:cxn modelId="{FA8CC0F4-CC29-44D4-A2C1-F57415DF318B}" type="presParOf" srcId="{E89F5224-CF8D-42F8-971F-3A78902DB576}" destId="{1CC8C45A-2BC0-4FFF-8E09-CC926DB98537}" srcOrd="6" destOrd="0" presId="urn:microsoft.com/office/officeart/2005/8/layout/hProcess9"/>
    <dgm:cxn modelId="{AA21585E-FC3A-475E-B3CA-2618B062BC7E}" type="presParOf" srcId="{E89F5224-CF8D-42F8-971F-3A78902DB576}" destId="{EEA96866-92F1-4F43-81EA-6E3656AF8DCB}" srcOrd="7" destOrd="0" presId="urn:microsoft.com/office/officeart/2005/8/layout/hProcess9"/>
    <dgm:cxn modelId="{71AD8D60-DC51-4725-AA83-531FF626E253}" type="presParOf" srcId="{E89F5224-CF8D-42F8-971F-3A78902DB576}" destId="{38A64A63-95B5-423D-8D38-349268FB0E3A}" srcOrd="8" destOrd="0" presId="urn:microsoft.com/office/officeart/2005/8/layout/hProcess9"/>
    <dgm:cxn modelId="{6A55948F-9021-4585-B66D-A9BB4532F8F7}" type="presParOf" srcId="{E89F5224-CF8D-42F8-971F-3A78902DB576}" destId="{402FBCD2-3C71-40DF-8ACB-51A5A5693FD6}" srcOrd="9" destOrd="0" presId="urn:microsoft.com/office/officeart/2005/8/layout/hProcess9"/>
    <dgm:cxn modelId="{2083B747-44B6-4126-B740-17BE01268885}" type="presParOf" srcId="{E89F5224-CF8D-42F8-971F-3A78902DB576}" destId="{1E33725A-6052-4381-9F1C-C14CA8DF6891}" srcOrd="10" destOrd="0" presId="urn:microsoft.com/office/officeart/2005/8/layout/hProcess9"/>
    <dgm:cxn modelId="{81C95FF2-4680-42B4-80D5-FBB8B40C057D}" type="presParOf" srcId="{E89F5224-CF8D-42F8-971F-3A78902DB576}" destId="{44E61B73-FBDF-47D8-A314-0956AF1A531C}" srcOrd="11" destOrd="0" presId="urn:microsoft.com/office/officeart/2005/8/layout/hProcess9"/>
    <dgm:cxn modelId="{36FED4FD-DCCE-4FD3-A657-971F45272D6B}" type="presParOf" srcId="{E89F5224-CF8D-42F8-971F-3A78902DB576}" destId="{3FFAC233-9BFA-4FE6-9840-898C67EB5F84}" srcOrd="12" destOrd="0" presId="urn:microsoft.com/office/officeart/2005/8/layout/hProcess9"/>
    <dgm:cxn modelId="{69C13888-52F7-469D-A154-3EFDB34399AE}" type="presParOf" srcId="{E89F5224-CF8D-42F8-971F-3A78902DB576}" destId="{DECCC035-5DC8-4328-8AD5-D0F7328FD66A}" srcOrd="13" destOrd="0" presId="urn:microsoft.com/office/officeart/2005/8/layout/hProcess9"/>
    <dgm:cxn modelId="{8B25D62F-4D88-4B4A-8FE6-07AD4BC6773F}" type="presParOf" srcId="{E89F5224-CF8D-42F8-971F-3A78902DB576}" destId="{083A8AD4-EB65-44BA-B3AD-54037583CD3D}" srcOrd="14" destOrd="0" presId="urn:microsoft.com/office/officeart/2005/8/layout/hProcess9"/>
    <dgm:cxn modelId="{41015E96-25CA-4D7D-8FA0-296176195E74}" type="presParOf" srcId="{E89F5224-CF8D-42F8-971F-3A78902DB576}" destId="{2B80FB5E-35AD-44A0-B81E-C2BB2B34F099}" srcOrd="15" destOrd="0" presId="urn:microsoft.com/office/officeart/2005/8/layout/hProcess9"/>
    <dgm:cxn modelId="{8702B21D-7171-43D3-99A4-A6A6F8D160F2}" type="presParOf" srcId="{E89F5224-CF8D-42F8-971F-3A78902DB576}" destId="{4EA3893D-A051-46DC-A36B-F9EE97E1E3B4}" srcOrd="1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4C6DC-9455-41FD-BDB0-0BB9F39950FF}">
      <dsp:nvSpPr>
        <dsp:cNvPr id="0" name=""/>
        <dsp:cNvSpPr/>
      </dsp:nvSpPr>
      <dsp:spPr>
        <a:xfrm>
          <a:off x="685799" y="0"/>
          <a:ext cx="7772400" cy="478250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66C17F-9533-49B5-A124-D067E9B9C5A9}">
      <dsp:nvSpPr>
        <dsp:cNvPr id="0" name=""/>
        <dsp:cNvSpPr/>
      </dsp:nvSpPr>
      <dsp:spPr>
        <a:xfrm>
          <a:off x="2567" y="1434750"/>
          <a:ext cx="972219" cy="1913001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Feedback from teachers and HE panel</a:t>
          </a:r>
          <a:endParaRPr lang="en-GB" sz="1200" kern="1200" dirty="0"/>
        </a:p>
      </dsp:txBody>
      <dsp:txXfrm>
        <a:off x="50027" y="1482210"/>
        <a:ext cx="877299" cy="1818081"/>
      </dsp:txXfrm>
    </dsp:sp>
    <dsp:sp modelId="{CC02BF12-1458-44F5-81F5-4CA21FE103D1}">
      <dsp:nvSpPr>
        <dsp:cNvPr id="0" name=""/>
        <dsp:cNvSpPr/>
      </dsp:nvSpPr>
      <dsp:spPr>
        <a:xfrm>
          <a:off x="1023397" y="1434750"/>
          <a:ext cx="972219" cy="19130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Possible models</a:t>
          </a:r>
          <a:endParaRPr lang="en-GB" sz="1200" kern="1200" dirty="0"/>
        </a:p>
      </dsp:txBody>
      <dsp:txXfrm>
        <a:off x="1165775" y="1714903"/>
        <a:ext cx="687463" cy="1352695"/>
      </dsp:txXfrm>
    </dsp:sp>
    <dsp:sp modelId="{A02E6113-CAEE-4215-9EB2-EDBC5D7C07DB}">
      <dsp:nvSpPr>
        <dsp:cNvPr id="0" name=""/>
        <dsp:cNvSpPr/>
      </dsp:nvSpPr>
      <dsp:spPr>
        <a:xfrm>
          <a:off x="2044228" y="1434750"/>
          <a:ext cx="972219" cy="1913001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Concept testing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 teachers</a:t>
          </a:r>
          <a:endParaRPr lang="en-GB" sz="1200" kern="1200" dirty="0"/>
        </a:p>
      </dsp:txBody>
      <dsp:txXfrm>
        <a:off x="2091688" y="1482210"/>
        <a:ext cx="877299" cy="1818081"/>
      </dsp:txXfrm>
    </dsp:sp>
    <dsp:sp modelId="{1CC8C45A-2BC0-4FFF-8E09-CC926DB98537}">
      <dsp:nvSpPr>
        <dsp:cNvPr id="0" name=""/>
        <dsp:cNvSpPr/>
      </dsp:nvSpPr>
      <dsp:spPr>
        <a:xfrm>
          <a:off x="3065059" y="1434750"/>
          <a:ext cx="972219" cy="19130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Draft models</a:t>
          </a:r>
          <a:endParaRPr lang="en-GB" sz="1200" kern="1200" dirty="0"/>
        </a:p>
      </dsp:txBody>
      <dsp:txXfrm>
        <a:off x="3207437" y="1714903"/>
        <a:ext cx="687463" cy="1352695"/>
      </dsp:txXfrm>
    </dsp:sp>
    <dsp:sp modelId="{38A64A63-95B5-423D-8D38-349268FB0E3A}">
      <dsp:nvSpPr>
        <dsp:cNvPr id="0" name=""/>
        <dsp:cNvSpPr/>
      </dsp:nvSpPr>
      <dsp:spPr>
        <a:xfrm>
          <a:off x="4085890" y="1434750"/>
          <a:ext cx="972219" cy="1913001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Market testing and heads of science meetings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/>
        </a:p>
      </dsp:txBody>
      <dsp:txXfrm>
        <a:off x="4133350" y="1482210"/>
        <a:ext cx="877299" cy="1818081"/>
      </dsp:txXfrm>
    </dsp:sp>
    <dsp:sp modelId="{1E33725A-6052-4381-9F1C-C14CA8DF6891}">
      <dsp:nvSpPr>
        <dsp:cNvPr id="0" name=""/>
        <dsp:cNvSpPr/>
      </dsp:nvSpPr>
      <dsp:spPr>
        <a:xfrm>
          <a:off x="5106720" y="1434750"/>
          <a:ext cx="972219" cy="1913001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HE panel</a:t>
          </a:r>
          <a:endParaRPr lang="en-GB" sz="1200" kern="1200" dirty="0"/>
        </a:p>
      </dsp:txBody>
      <dsp:txXfrm>
        <a:off x="5154180" y="1482210"/>
        <a:ext cx="877299" cy="1818081"/>
      </dsp:txXfrm>
    </dsp:sp>
    <dsp:sp modelId="{3FFAC233-9BFA-4FE6-9840-898C67EB5F84}">
      <dsp:nvSpPr>
        <dsp:cNvPr id="0" name=""/>
        <dsp:cNvSpPr/>
      </dsp:nvSpPr>
      <dsp:spPr>
        <a:xfrm>
          <a:off x="6127551" y="1434750"/>
          <a:ext cx="972219" cy="19130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“Final” model</a:t>
          </a:r>
          <a:endParaRPr lang="en-GB" sz="1200" kern="1200" dirty="0"/>
        </a:p>
      </dsp:txBody>
      <dsp:txXfrm>
        <a:off x="6269929" y="1714903"/>
        <a:ext cx="687463" cy="1352695"/>
      </dsp:txXfrm>
    </dsp:sp>
    <dsp:sp modelId="{083A8AD4-EB65-44BA-B3AD-54037583CD3D}">
      <dsp:nvSpPr>
        <dsp:cNvPr id="0" name=""/>
        <dsp:cNvSpPr/>
      </dsp:nvSpPr>
      <dsp:spPr>
        <a:xfrm>
          <a:off x="7148382" y="1434750"/>
          <a:ext cx="972219" cy="1913001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Student and teacher testing</a:t>
          </a:r>
          <a:endParaRPr lang="en-GB" sz="1200" kern="1200" dirty="0"/>
        </a:p>
      </dsp:txBody>
      <dsp:txXfrm>
        <a:off x="7195842" y="1482210"/>
        <a:ext cx="877299" cy="1818081"/>
      </dsp:txXfrm>
    </dsp:sp>
    <dsp:sp modelId="{4EA3893D-A051-46DC-A36B-F9EE97E1E3B4}">
      <dsp:nvSpPr>
        <dsp:cNvPr id="0" name=""/>
        <dsp:cNvSpPr/>
      </dsp:nvSpPr>
      <dsp:spPr>
        <a:xfrm>
          <a:off x="8169212" y="1434750"/>
          <a:ext cx="972219" cy="1913001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HE panel</a:t>
          </a:r>
          <a:endParaRPr lang="en-GB" sz="1200" kern="1200" dirty="0"/>
        </a:p>
      </dsp:txBody>
      <dsp:txXfrm>
        <a:off x="8216672" y="1482210"/>
        <a:ext cx="877299" cy="18180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8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457E0-B7E6-E24E-BA12-0ABEC3185120}" type="datetimeFigureOut">
              <a:rPr lang="en-US" smtClean="0"/>
              <a:pPr/>
              <a:t>9/23/2014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8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8A59E-FE67-3043-A00A-EF9E0FCBDE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8722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8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A8347-8DF1-B348-8F41-6E1345D82D34}" type="datetimeFigureOut">
              <a:rPr lang="en-US" smtClean="0"/>
              <a:pPr/>
              <a:t>9/23/2014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8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5C70C-4F3D-A24C-BE6B-90E4410CB3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8459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10</a:t>
            </a:fld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11</a:t>
            </a:fld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12</a:t>
            </a:fld>
            <a:endParaRPr 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13</a:t>
            </a:fld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14</a:t>
            </a:fld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15</a:t>
            </a:fld>
            <a:endParaRPr lang="en-GB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16</a:t>
            </a:fld>
            <a:endParaRPr lang="en-GB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3475" y="798513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9" y="4633173"/>
            <a:ext cx="5335270" cy="4467701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17</a:t>
            </a:fld>
            <a:endParaRPr lang="en-GB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18</a:t>
            </a:fld>
            <a:endParaRPr lang="en-GB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19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20</a:t>
            </a:fld>
            <a:endParaRPr lang="en-GB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5634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7588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23</a:t>
            </a:fld>
            <a:endParaRPr lang="en-GB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24</a:t>
            </a:fld>
            <a:endParaRPr lang="en-GB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25</a:t>
            </a:fld>
            <a:endParaRPr lang="en-GB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26</a:t>
            </a:fld>
            <a:endParaRPr lang="en-GB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4642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28</a:t>
            </a:fld>
            <a:endParaRPr lang="en-GB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29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911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30</a:t>
            </a:fld>
            <a:endParaRPr lang="en-GB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62159" y="4715907"/>
            <a:ext cx="5335270" cy="4467701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31</a:t>
            </a:fld>
            <a:endParaRPr lang="en-GB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32</a:t>
            </a:fld>
            <a:endParaRPr lang="en-GB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33</a:t>
            </a:fld>
            <a:endParaRPr lang="en-GB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34</a:t>
            </a:fld>
            <a:endParaRPr lang="en-GB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35</a:t>
            </a:fld>
            <a:endParaRPr lang="en-GB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36</a:t>
            </a:fld>
            <a:endParaRPr lang="en-GB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37</a:t>
            </a:fld>
            <a:endParaRPr lang="en-GB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38</a:t>
            </a:fld>
            <a:endParaRPr lang="en-GB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39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4</a:t>
            </a:fld>
            <a:endParaRPr lang="en-GB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40</a:t>
            </a:fld>
            <a:endParaRPr lang="en-GB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6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036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8</a:t>
            </a:fld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9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153" y="6246646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892053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303334"/>
            <a:ext cx="4114551" cy="968675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  <a:latin typeface="AQA Chevin Pro Light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2611489"/>
            <a:ext cx="4114551" cy="37831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Presented by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6439" y="6458400"/>
            <a:ext cx="2678112" cy="241300"/>
          </a:xfrm>
        </p:spPr>
        <p:txBody>
          <a:bodyPr lIns="0" tIns="0" rIns="0" bIns="0" anchor="t" anchorCtr="0"/>
          <a:lstStyle>
            <a:lvl1pPr algn="r"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191693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2433050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6356350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825042" y="6455753"/>
            <a:ext cx="971126" cy="4022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539750" y="3058062"/>
            <a:ext cx="4114801" cy="338138"/>
          </a:xfrm>
        </p:spPr>
        <p:txBody>
          <a:bodyPr rIns="0"/>
          <a:lstStyle>
            <a:lvl1pPr marL="0" indent="0">
              <a:lnSpc>
                <a:spcPts val="2600"/>
              </a:lnSpc>
              <a:buFontTx/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</a:lstStyle>
          <a:p>
            <a:pPr lvl="0"/>
            <a:r>
              <a:rPr lang="en-US" dirty="0" smtClean="0"/>
              <a:t>Date &lt;</a:t>
            </a:r>
            <a:r>
              <a:rPr lang="en-US" dirty="0" err="1" smtClean="0"/>
              <a:t>dd</a:t>
            </a:r>
            <a:r>
              <a:rPr lang="en-US" dirty="0" smtClean="0"/>
              <a:t>/mm/</a:t>
            </a:r>
            <a:r>
              <a:rPr lang="en-US" dirty="0" err="1" smtClean="0"/>
              <a:t>yyyy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3"/>
          </p:nvPr>
        </p:nvSpPr>
        <p:spPr>
          <a:xfrm>
            <a:off x="540000" y="6458400"/>
            <a:ext cx="1339600" cy="365125"/>
          </a:xfrm>
        </p:spPr>
        <p:txBody>
          <a:bodyPr/>
          <a:lstStyle/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pic>
        <p:nvPicPr>
          <p:cNvPr id="7" name="Picture 6" descr="AQA_New_logo_no_strapline_RGB_1.5cm_deep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4153" y="6246646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892053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1191693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2433050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0" y="6356350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7825042" y="6455753"/>
            <a:ext cx="971126" cy="4022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QA_New_logo_no_strapline_RGB_1.5cm_deep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07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QA_New_logo_20mm_no_strapline_WHITEOUT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94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Dark Turquois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QA_New_logo_20mm_no_strapline_WHITEOUT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78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Dark Pi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QA_New_logo_20mm_no_strapline_WHITEOUT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77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Dark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QA_New_logo_20mm_no_strapline_WHITEOUT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85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Dark Violet">
    <p:bg>
      <p:bgPr>
        <a:solidFill>
          <a:srgbClr val="646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646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646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QA_New_logo_20mm_no_strapline_WHITEOUT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7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Dark Teal">
    <p:bg>
      <p:bgPr>
        <a:solidFill>
          <a:srgbClr val="325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325F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325F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QA_New_logo_20mm_no_strapline_WHITEOUT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06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Dark Yellow">
    <p:bg>
      <p:bgPr>
        <a:solidFill>
          <a:srgbClr val="DC7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DC7D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DC7D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QA_New_logo_20mm_no_strapline_WHITEOUT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01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Dark Brick">
    <p:bg>
      <p:bgPr>
        <a:solidFill>
          <a:srgbClr val="783C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783C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783C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QA_New_logo_20mm_no_strapline_WHITEOUT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6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4153" y="6246646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892053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303334"/>
            <a:ext cx="4114551" cy="968675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  <a:latin typeface="AQA Chevin Pro Light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2611489"/>
            <a:ext cx="4114551" cy="37831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Presented by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6439" y="6458400"/>
            <a:ext cx="2678112" cy="241300"/>
          </a:xfrm>
        </p:spPr>
        <p:txBody>
          <a:bodyPr lIns="0" tIns="0" rIns="0" bIns="0" anchor="t" anchorCtr="0"/>
          <a:lstStyle>
            <a:lvl1pPr algn="r"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191693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2433050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6356350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7825042" y="6455753"/>
            <a:ext cx="971126" cy="4022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539750" y="3058062"/>
            <a:ext cx="4114801" cy="338138"/>
          </a:xfrm>
        </p:spPr>
        <p:txBody>
          <a:bodyPr rIns="0"/>
          <a:lstStyle>
            <a:lvl1pPr marL="0" indent="0">
              <a:lnSpc>
                <a:spcPts val="2600"/>
              </a:lnSpc>
              <a:buFontTx/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</a:lstStyle>
          <a:p>
            <a:pPr lvl="0"/>
            <a:r>
              <a:rPr lang="en-US" dirty="0" smtClean="0"/>
              <a:t>Date &lt;</a:t>
            </a:r>
            <a:r>
              <a:rPr lang="en-US" dirty="0" err="1" smtClean="0"/>
              <a:t>dd</a:t>
            </a:r>
            <a:r>
              <a:rPr lang="en-US" dirty="0" smtClean="0"/>
              <a:t>/mm/</a:t>
            </a:r>
            <a:r>
              <a:rPr lang="en-US" dirty="0" err="1" smtClean="0"/>
              <a:t>yyyy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3"/>
          </p:nvPr>
        </p:nvSpPr>
        <p:spPr>
          <a:xfrm>
            <a:off x="540000" y="6458400"/>
            <a:ext cx="1339600" cy="365125"/>
          </a:xfrm>
        </p:spPr>
        <p:txBody>
          <a:bodyPr/>
          <a:lstStyle/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pic>
        <p:nvPicPr>
          <p:cNvPr id="7" name="Picture 6" descr="AQA_New_logo_no_strapline_RGB_1.5cm_deep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07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"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x of x 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000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"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x of x 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000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QA_New_logo_20mm_no_strapline_WHITEOUT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80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title Dark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3440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540000" y="1731600"/>
            <a:ext cx="8046000" cy="440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946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899455"/>
            <a:ext cx="8768155" cy="2211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666873"/>
            <a:ext cx="4028825" cy="49494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1191600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2309805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540000" y="6458400"/>
            <a:ext cx="1339600" cy="365125"/>
          </a:xfrm>
        </p:spPr>
        <p:txBody>
          <a:bodyPr/>
          <a:lstStyle/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7780867" y="6458400"/>
            <a:ext cx="829733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AQA_New_logo_no_strapline_RGB_1.5cm_deep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1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title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48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94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Turquois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78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Pi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77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85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Violet">
    <p:bg>
      <p:bgPr>
        <a:solidFill>
          <a:srgbClr val="646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646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7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QA_New_logo_20mm_no_strapline_WHITEOUT_RGB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QA_New_logo_20mm_no_strapline_WHITEOUT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80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Teal">
    <p:bg>
      <p:bgPr>
        <a:solidFill>
          <a:srgbClr val="325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325F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06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Yellow">
    <p:bg>
      <p:bgPr>
        <a:solidFill>
          <a:srgbClr val="DC7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DC7D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01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Brick">
    <p:bg>
      <p:bgPr>
        <a:solidFill>
          <a:srgbClr val="783C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783C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6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8382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2800">
                <a:solidFill>
                  <a:srgbClr val="008CBB"/>
                </a:solidFill>
              </a:defRPr>
            </a:lvl1pPr>
          </a:lstStyle>
          <a:p>
            <a:r>
              <a:rPr lang="en-GB" dirty="0" smtClean="0"/>
              <a:t>Title Header Arial 28pt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752600"/>
            <a:ext cx="8229600" cy="405266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latin typeface="Arial"/>
                <a:cs typeface="Arial"/>
              </a:defRPr>
            </a:lvl1pPr>
          </a:lstStyle>
          <a:p>
            <a:pPr eaLnBrk="1" hangingPunct="1"/>
            <a:r>
              <a:rPr lang="en-GB" sz="1800" dirty="0" smtClean="0"/>
              <a:t>Text Arial 20</a:t>
            </a:r>
          </a:p>
          <a:p>
            <a:pPr eaLnBrk="1" hangingPunct="1"/>
            <a:endParaRPr lang="en-GB" sz="1800" dirty="0" smtClean="0"/>
          </a:p>
          <a:p>
            <a:r>
              <a:rPr lang="en-GB" sz="1800" dirty="0" smtClean="0"/>
              <a:t>If there are additional inserts, please indicate these and give instructions in </a:t>
            </a:r>
          </a:p>
          <a:p>
            <a:r>
              <a:rPr lang="en-GB" sz="1800" dirty="0" smtClean="0"/>
              <a:t>the centre of applicable slide(</a:t>
            </a:r>
            <a:r>
              <a:rPr lang="en-GB" sz="1800" dirty="0" err="1" smtClean="0"/>
              <a:t>s</a:t>
            </a:r>
            <a:r>
              <a:rPr lang="en-GB" sz="1800" dirty="0" smtClean="0"/>
              <a:t>).</a:t>
            </a:r>
          </a:p>
          <a:p>
            <a:endParaRPr lang="en-GB" sz="1800" dirty="0" smtClean="0"/>
          </a:p>
          <a:p>
            <a:r>
              <a:rPr lang="en-GB" sz="1800" dirty="0" smtClean="0"/>
              <a:t>Consider copyright carefully and complete the copyright request form provided </a:t>
            </a:r>
          </a:p>
          <a:p>
            <a:r>
              <a:rPr lang="en-GB" sz="1800" dirty="0" smtClean="0"/>
              <a:t>with as much detail as you are able to.  Contact a Senior CPD Manager with any </a:t>
            </a:r>
          </a:p>
          <a:p>
            <a:r>
              <a:rPr lang="en-GB" sz="1800" dirty="0" smtClean="0"/>
              <a:t>uncertainties you may have regarding </a:t>
            </a:r>
          </a:p>
          <a:p>
            <a:r>
              <a:rPr lang="en-GB" sz="1800" dirty="0" smtClean="0"/>
              <a:t>this.</a:t>
            </a:r>
          </a:p>
          <a:p>
            <a:endParaRPr lang="en-GB" sz="1800" dirty="0" smtClean="0"/>
          </a:p>
          <a:p>
            <a:pPr eaLnBrk="1" hangingPunct="1"/>
            <a:r>
              <a:rPr lang="en-GB" sz="1800" dirty="0" smtClean="0"/>
              <a:t>Do not add page numbers to slides.</a:t>
            </a:r>
            <a:endParaRPr lang="en-GB" sz="180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14478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Dark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3440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540000" y="1731600"/>
            <a:ext cx="8046000" cy="440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946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Insert video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>
          <a:xfrm>
            <a:off x="540000" y="6458400"/>
            <a:ext cx="1339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467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1727271"/>
            <a:ext cx="4546350" cy="4406400"/>
          </a:xfrm>
        </p:spPr>
        <p:txBody>
          <a:bodyPr r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94324" y="1727199"/>
            <a:ext cx="3190875" cy="4406400"/>
          </a:xfrm>
        </p:spPr>
        <p:txBody>
          <a:bodyPr rIns="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image or graphic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540000" y="6458400"/>
            <a:ext cx="1339600" cy="365125"/>
          </a:xfrm>
        </p:spPr>
        <p:txBody>
          <a:bodyPr/>
          <a:lstStyle/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452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899455"/>
            <a:ext cx="8768155" cy="2211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666873"/>
            <a:ext cx="4028825" cy="49494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191600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2309805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540000" y="6458400"/>
            <a:ext cx="1339600" cy="365125"/>
          </a:xfrm>
        </p:spPr>
        <p:txBody>
          <a:bodyPr/>
          <a:lstStyle/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780867" y="6458400"/>
            <a:ext cx="829733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AQA_New_logo_no_strapline_RGB_1.5cm_deep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899455"/>
            <a:ext cx="8768155" cy="2211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1191600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0" y="2309805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7780867" y="6458400"/>
            <a:ext cx="829733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 descr="AQA_New_logo_no_strapline_RGB_1.5cm_deep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1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title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QA_New_logo_20mm_no_strapline_WHITEOUT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48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441132"/>
            <a:ext cx="8045200" cy="431181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731713"/>
            <a:ext cx="8045200" cy="440680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45907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000" y="6458400"/>
            <a:ext cx="1339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/>
              <a:t>x of x 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pic>
        <p:nvPicPr>
          <p:cNvPr id="8" name="Picture 7" descr="AQA_New_logo_20mm_no_strapline_RGB.png"/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7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61" r:id="rId18"/>
    <p:sldLayoutId id="2147483666" r:id="rId19"/>
    <p:sldLayoutId id="2147483677" r:id="rId20"/>
    <p:sldLayoutId id="2147483668" r:id="rId21"/>
    <p:sldLayoutId id="2147483667" r:id="rId22"/>
    <p:sldLayoutId id="2147483665" r:id="rId23"/>
    <p:sldLayoutId id="2147483678" r:id="rId24"/>
    <p:sldLayoutId id="2147483669" r:id="rId25"/>
    <p:sldLayoutId id="2147483670" r:id="rId26"/>
    <p:sldLayoutId id="2147483671" r:id="rId27"/>
    <p:sldLayoutId id="2147483672" r:id="rId28"/>
    <p:sldLayoutId id="2147483674" r:id="rId29"/>
    <p:sldLayoutId id="2147483673" r:id="rId30"/>
    <p:sldLayoutId id="2147483675" r:id="rId31"/>
    <p:sldLayoutId id="2147483676" r:id="rId32"/>
    <p:sldLayoutId id="2147483698" r:id="rId33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600" b="0" i="0" kern="1200">
          <a:solidFill>
            <a:schemeClr val="tx2"/>
          </a:solidFill>
          <a:latin typeface="AQA Chevin Pro Light"/>
          <a:ea typeface="+mj-ea"/>
          <a:cs typeface="AQA Chevin Pro Light"/>
        </a:defRPr>
      </a:lvl1pPr>
    </p:titleStyle>
    <p:bodyStyle>
      <a:lvl1pPr marL="342900" indent="-3429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457200" rtl="0" eaLnBrk="1" latinLnBrk="0" hangingPunct="1">
        <a:spcBef>
          <a:spcPct val="20000"/>
        </a:spcBef>
        <a:buFont typeface="Arial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8.xml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9.xml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0.xml"/><Relationship Id="rId4" Type="http://schemas.openxmlformats.org/officeDocument/2006/relationships/image" Target="../media/image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1.xml"/><Relationship Id="rId4" Type="http://schemas.openxmlformats.org/officeDocument/2006/relationships/image" Target="../media/image1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4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5.xml"/><Relationship Id="rId4" Type="http://schemas.openxmlformats.org/officeDocument/2006/relationships/hyperlink" Target="mailto:science-gce@aqa.org.uk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science-gce@aqa.org.uk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1303334"/>
            <a:ext cx="8164053" cy="968675"/>
          </a:xfrm>
        </p:spPr>
        <p:txBody>
          <a:bodyPr/>
          <a:lstStyle/>
          <a:p>
            <a:pPr>
              <a:tabLst>
                <a:tab pos="0" algn="l"/>
              </a:tabLst>
            </a:pPr>
            <a:r>
              <a:rPr lang="en-US" dirty="0" smtClean="0">
                <a:latin typeface="+mj-lt"/>
              </a:rPr>
              <a:t>A/AS level Biology </a:t>
            </a:r>
            <a:br>
              <a:rPr lang="en-US" dirty="0" smtClean="0">
                <a:latin typeface="+mj-lt"/>
              </a:rPr>
            </a:br>
            <a:r>
              <a:rPr lang="en-US" dirty="0"/>
              <a:t>New Specification Launch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2611489"/>
            <a:ext cx="5138905" cy="378312"/>
          </a:xfrm>
        </p:spPr>
        <p:txBody>
          <a:bodyPr/>
          <a:lstStyle/>
          <a:p>
            <a:r>
              <a:rPr lang="en-US" dirty="0" smtClean="0"/>
              <a:t>Graham Read/Martin Rowland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Summer 2014</a:t>
            </a:r>
            <a:endParaRPr lang="en-US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5305425" y="6413739"/>
            <a:ext cx="2476499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Follow us on Twitter @AQACPD.</a:t>
            </a:r>
            <a:endParaRPr lang="en-US" sz="800" dirty="0"/>
          </a:p>
        </p:txBody>
      </p:sp>
      <p:pic>
        <p:nvPicPr>
          <p:cNvPr id="6" name="Picture 5" descr="Screen Shot 2014-06-19 at 13.14.15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78" y="0"/>
            <a:ext cx="9144000" cy="627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34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2"/>
            <a:ext cx="8686800" cy="438509"/>
          </a:xfrm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chemeClr val="tx2"/>
                </a:solidFill>
                <a:latin typeface="+mj-lt"/>
              </a:rPr>
              <a:t>A-level assessment </a:t>
            </a:r>
            <a:r>
              <a:rPr lang="en-GB" sz="2600" dirty="0" smtClean="0">
                <a:solidFill>
                  <a:schemeClr val="tx2"/>
                </a:solidFill>
                <a:latin typeface="+mj-lt"/>
              </a:rPr>
              <a:t>in more detail</a:t>
            </a:r>
            <a:endParaRPr lang="en-GB" dirty="0">
              <a:latin typeface="+mj-lt"/>
            </a:endParaRPr>
          </a:p>
        </p:txBody>
      </p:sp>
      <p:sp>
        <p:nvSpPr>
          <p:cNvPr id="4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10</a:t>
            </a:r>
            <a:endParaRPr lang="en-US" sz="800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171038"/>
              </p:ext>
            </p:extLst>
          </p:nvPr>
        </p:nvGraphicFramePr>
        <p:xfrm>
          <a:off x="539014" y="1205865"/>
          <a:ext cx="7348253" cy="4919510"/>
        </p:xfrm>
        <a:graphic>
          <a:graphicData uri="http://schemas.openxmlformats.org/drawingml/2006/table">
            <a:tbl>
              <a:tblPr firstRow="1" firstCol="1" bandRow="1"/>
              <a:tblGrid>
                <a:gridCol w="2259939"/>
                <a:gridCol w="265731"/>
                <a:gridCol w="2278426"/>
                <a:gridCol w="265731"/>
                <a:gridCol w="2278426"/>
              </a:tblGrid>
              <a:tr h="595709">
                <a:tc>
                  <a:txBody>
                    <a:bodyPr/>
                    <a:lstStyle/>
                    <a:p>
                      <a:pPr marL="45720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Paper </a:t>
                      </a:r>
                      <a:r>
                        <a:rPr lang="en-GB" sz="10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82" marR="46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+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82" marR="46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Paper </a:t>
                      </a:r>
                      <a:r>
                        <a:rPr lang="en-GB" sz="10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82" marR="46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+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82" marR="46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Paper </a:t>
                      </a:r>
                      <a:r>
                        <a:rPr lang="en-GB" sz="10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82" marR="46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393371">
                <a:tc>
                  <a:txBody>
                    <a:bodyPr/>
                    <a:lstStyle/>
                    <a:p>
                      <a:pPr marL="45720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Content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58775" lvl="0" indent="-358775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Biological molecules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58775" lvl="0" indent="-358775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Cells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58775" lvl="0" indent="-358775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Exchange and transport</a:t>
                      </a:r>
                    </a:p>
                    <a:p>
                      <a:pPr marL="358775" lvl="0" indent="-358775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Biodiversity</a:t>
                      </a:r>
                    </a:p>
                  </a:txBody>
                  <a:tcPr marL="46882" marR="46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82" marR="46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Content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58775" lvl="0" indent="-358775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000" dirty="0" smtClean="0">
                          <a:effectLst/>
                          <a:latin typeface="+mn-lt"/>
                          <a:ea typeface="Times New Roman"/>
                        </a:rPr>
                        <a:t>Energy</a:t>
                      </a:r>
                      <a:r>
                        <a:rPr lang="en-GB" sz="1000" baseline="0" dirty="0" smtClean="0">
                          <a:effectLst/>
                          <a:latin typeface="+mn-lt"/>
                          <a:ea typeface="Times New Roman"/>
                        </a:rPr>
                        <a:t> transfers in and between organisms</a:t>
                      </a:r>
                    </a:p>
                    <a:p>
                      <a:pPr marL="358775" lvl="0" indent="-358775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000" baseline="0" dirty="0" smtClean="0">
                          <a:effectLst/>
                          <a:latin typeface="+mn-lt"/>
                          <a:ea typeface="Times New Roman"/>
                        </a:rPr>
                        <a:t>Organisms respond to changes in their internal and external environment</a:t>
                      </a:r>
                    </a:p>
                    <a:p>
                      <a:pPr marL="358775" lvl="0" indent="-358775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000" baseline="0" dirty="0" smtClean="0">
                          <a:effectLst/>
                          <a:latin typeface="+mn-lt"/>
                          <a:ea typeface="Times New Roman"/>
                        </a:rPr>
                        <a:t>Genetics, populations and evolution systems</a:t>
                      </a:r>
                    </a:p>
                    <a:p>
                      <a:pPr marL="358775" lvl="0" indent="-358775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000" baseline="0" dirty="0" smtClean="0">
                          <a:effectLst/>
                          <a:latin typeface="+mn-lt"/>
                          <a:ea typeface="Times New Roman"/>
                        </a:rPr>
                        <a:t>Control of gene expression</a:t>
                      </a:r>
                      <a:endParaRPr lang="en-GB" sz="10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14414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4414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82" marR="46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82" marR="46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Content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58775" lvl="0" indent="-358775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All content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58775" lvl="0" indent="-358775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All practical </a:t>
                      </a:r>
                      <a:r>
                        <a:rPr lang="en-GB" sz="1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skills</a:t>
                      </a:r>
                    </a:p>
                    <a:p>
                      <a:pPr marL="358775" lvl="0" indent="-358775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Essay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45720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82" marR="46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043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Questions</a:t>
                      </a:r>
                      <a:endParaRPr lang="en-GB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58775" lvl="0" indent="-358775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76 marks: </a:t>
                      </a: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mixture of short and long answer </a:t>
                      </a:r>
                      <a:r>
                        <a:rPr lang="en-GB" sz="1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questions</a:t>
                      </a:r>
                    </a:p>
                    <a:p>
                      <a:pPr marL="358775" lvl="0" indent="-358775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endParaRPr lang="en-GB" sz="1000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  <a:p>
                      <a:pPr marL="358775" marR="0" lvl="0" indent="-3587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15 marks extended response questions</a:t>
                      </a:r>
                      <a:endParaRPr lang="en-GB" sz="1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71450" lvl="0" indent="-17145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70510" algn="l"/>
                        </a:tabLst>
                      </a:pP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45720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82" marR="46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82" marR="46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Questions</a:t>
                      </a:r>
                      <a:endParaRPr lang="en-GB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58775" lvl="0" indent="-358775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76 marks:</a:t>
                      </a:r>
                      <a:r>
                        <a:rPr lang="en-GB" sz="10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GB" sz="1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mixture </a:t>
                      </a: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of short and long </a:t>
                      </a:r>
                      <a:r>
                        <a:rPr lang="en-GB" sz="1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answer</a:t>
                      </a:r>
                      <a:r>
                        <a:rPr lang="en-GB" sz="10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GB" sz="1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questions</a:t>
                      </a:r>
                    </a:p>
                    <a:p>
                      <a:pPr marL="358775" lvl="0" indent="-358775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endParaRPr lang="en-GB" sz="1000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  <a:p>
                      <a:pPr marL="358775" marR="0" lvl="0" indent="-3587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15 marks:</a:t>
                      </a:r>
                      <a:r>
                        <a:rPr lang="en-GB" sz="10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 comprehension question</a:t>
                      </a:r>
                    </a:p>
                    <a:p>
                      <a:pPr marL="0" lvl="0" indent="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270510" algn="l"/>
                        </a:tabLst>
                      </a:pPr>
                      <a:endParaRPr lang="en-GB" sz="1000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  <a:p>
                      <a:pPr marL="45720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82" marR="46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82" marR="46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Questions</a:t>
                      </a:r>
                      <a:endParaRPr lang="en-GB" sz="1000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  <a:p>
                      <a:pPr marL="358775" indent="-358775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 marks: structured questions, including practical techniques</a:t>
                      </a:r>
                    </a:p>
                    <a:p>
                      <a:pPr marL="358775" indent="-358775">
                        <a:buFont typeface="Arial" panose="020B0604020202020204" pitchFamily="34" charset="0"/>
                        <a:buNone/>
                      </a:pPr>
                      <a:endParaRPr lang="en-GB" sz="1000" b="0" i="0" u="none" strike="noStrike" kern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58775" indent="-358775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 marks: critical analysis of given experimental data</a:t>
                      </a:r>
                    </a:p>
                    <a:p>
                      <a:pPr marL="358775" indent="-358775">
                        <a:buFont typeface="Arial" panose="020B0604020202020204" pitchFamily="34" charset="0"/>
                        <a:buNone/>
                      </a:pPr>
                      <a:endParaRPr lang="en-GB" sz="1000" b="0" i="0" u="none" strike="noStrike" kern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58775" indent="-358775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 marks: one essay from a choice of two titles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882" marR="46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73963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2"/>
            <a:ext cx="8686800" cy="438509"/>
          </a:xfrm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chemeClr val="tx2"/>
                </a:solidFill>
                <a:latin typeface="+mj-lt"/>
              </a:rPr>
              <a:t>AS level assessment at a glance</a:t>
            </a:r>
            <a:r>
              <a:rPr lang="en-GB" dirty="0" smtClean="0">
                <a:latin typeface="+mj-lt"/>
              </a:rPr>
              <a:t/>
            </a:r>
            <a:br>
              <a:rPr lang="en-GB" dirty="0" smtClean="0">
                <a:latin typeface="+mj-lt"/>
              </a:rPr>
            </a:br>
            <a:endParaRPr lang="en-GB" dirty="0">
              <a:latin typeface="+mj-lt"/>
            </a:endParaRPr>
          </a:p>
        </p:txBody>
      </p:sp>
      <p:sp>
        <p:nvSpPr>
          <p:cNvPr id="4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11</a:t>
            </a:r>
            <a:endParaRPr lang="en-US" sz="800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graphicFrame>
        <p:nvGraphicFramePr>
          <p:cNvPr id="8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16758"/>
              </p:ext>
            </p:extLst>
          </p:nvPr>
        </p:nvGraphicFramePr>
        <p:xfrm>
          <a:off x="520700" y="1723781"/>
          <a:ext cx="6731734" cy="2868930"/>
        </p:xfrm>
        <a:graphic>
          <a:graphicData uri="http://schemas.openxmlformats.org/drawingml/2006/table">
            <a:tbl>
              <a:tblPr/>
              <a:tblGrid>
                <a:gridCol w="3599914"/>
                <a:gridCol w="742950"/>
                <a:gridCol w="2388870"/>
              </a:tblGrid>
              <a:tr h="542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Two written papers</a:t>
                      </a:r>
                    </a:p>
                  </a:txBody>
                  <a:tcPr marL="91420" marR="91420" marT="45711" marB="4571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0" marR="91420" marT="45711" marB="4571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marT="45711" marB="4571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01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Paper 1</a:t>
                      </a:r>
                    </a:p>
                  </a:txBody>
                  <a:tcPr marL="91420" marR="91420" marT="45711" marB="4571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50%</a:t>
                      </a:r>
                    </a:p>
                  </a:txBody>
                  <a:tcPr marL="91420" marR="91420" marT="45711" marB="4571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hour 30 mins </a:t>
                      </a:r>
                    </a:p>
                    <a:p>
                      <a:pPr lvl="0"/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 marks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marT="45711" marB="4571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5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Paper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lang="en-GB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0" marR="91420" marT="45711" marB="4571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50%</a:t>
                      </a:r>
                    </a:p>
                  </a:txBody>
                  <a:tcPr marL="91420" marR="91420" marT="45711" marB="4571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hour 30 mins </a:t>
                      </a:r>
                    </a:p>
                    <a:p>
                      <a:pPr lvl="0"/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 marks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marT="45711" marB="4571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31649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2"/>
            <a:ext cx="8686800" cy="438509"/>
          </a:xfrm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chemeClr val="tx2"/>
                </a:solidFill>
                <a:latin typeface="+mj-lt"/>
              </a:rPr>
              <a:t>AS level assessment </a:t>
            </a:r>
            <a:r>
              <a:rPr lang="en-GB" sz="2600" dirty="0" smtClean="0">
                <a:solidFill>
                  <a:schemeClr val="tx2"/>
                </a:solidFill>
                <a:latin typeface="+mj-lt"/>
              </a:rPr>
              <a:t>in more detail</a:t>
            </a:r>
            <a:endParaRPr lang="en-GB" dirty="0">
              <a:latin typeface="+mj-lt"/>
            </a:endParaRPr>
          </a:p>
        </p:txBody>
      </p:sp>
      <p:sp>
        <p:nvSpPr>
          <p:cNvPr id="4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12</a:t>
            </a:r>
            <a:endParaRPr lang="en-US" sz="800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72579"/>
              </p:ext>
            </p:extLst>
          </p:nvPr>
        </p:nvGraphicFramePr>
        <p:xfrm>
          <a:off x="860502" y="1128001"/>
          <a:ext cx="4500169" cy="5162251"/>
        </p:xfrm>
        <a:graphic>
          <a:graphicData uri="http://schemas.openxmlformats.org/drawingml/2006/table">
            <a:tbl>
              <a:tblPr firstRow="1" firstCol="1" bandRow="1"/>
              <a:tblGrid>
                <a:gridCol w="2126102"/>
                <a:gridCol w="247965"/>
                <a:gridCol w="2126102"/>
              </a:tblGrid>
              <a:tr h="599366">
                <a:tc>
                  <a:txBody>
                    <a:bodyPr/>
                    <a:lstStyle/>
                    <a:p>
                      <a:pPr marL="45720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solidFill>
                            <a:srgbClr val="4B4B4B"/>
                          </a:solidFill>
                          <a:effectLst/>
                          <a:latin typeface="+mn-lt"/>
                          <a:ea typeface="Times New Roman"/>
                        </a:rPr>
                        <a:t>Paper </a:t>
                      </a:r>
                      <a:r>
                        <a:rPr lang="en-GB" sz="1200" b="1" dirty="0" smtClean="0">
                          <a:solidFill>
                            <a:srgbClr val="4B4B4B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n-GB" sz="1200" dirty="0">
                        <a:solidFill>
                          <a:srgbClr val="4B4B4B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576" marR="5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solidFill>
                            <a:srgbClr val="4B4B4B"/>
                          </a:solidFill>
                          <a:effectLst/>
                          <a:latin typeface="+mn-lt"/>
                          <a:ea typeface="Times New Roman"/>
                        </a:rPr>
                        <a:t>+</a:t>
                      </a:r>
                      <a:endParaRPr lang="en-GB" sz="1200" dirty="0">
                        <a:solidFill>
                          <a:srgbClr val="4B4B4B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576" marR="5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solidFill>
                            <a:srgbClr val="4B4B4B"/>
                          </a:solidFill>
                          <a:effectLst/>
                          <a:latin typeface="+mn-lt"/>
                          <a:ea typeface="Times New Roman"/>
                        </a:rPr>
                        <a:t>Paper </a:t>
                      </a:r>
                      <a:r>
                        <a:rPr lang="en-GB" sz="1200" b="1" dirty="0" smtClean="0">
                          <a:solidFill>
                            <a:srgbClr val="4B4B4B"/>
                          </a:solidFill>
                          <a:effectLst/>
                          <a:latin typeface="+mn-lt"/>
                          <a:ea typeface="Times New Roman"/>
                        </a:rPr>
                        <a:t>2</a:t>
                      </a:r>
                      <a:endParaRPr lang="en-GB" sz="1200" dirty="0">
                        <a:solidFill>
                          <a:srgbClr val="4B4B4B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576" marR="5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203225">
                <a:tc>
                  <a:txBody>
                    <a:bodyPr/>
                    <a:lstStyle/>
                    <a:p>
                      <a:pPr marL="45720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4B4B4B"/>
                          </a:solidFill>
                          <a:effectLst/>
                          <a:latin typeface="Arial"/>
                          <a:ea typeface="Times New Roman"/>
                        </a:rPr>
                        <a:t>Content</a:t>
                      </a:r>
                      <a:endParaRPr lang="en-GB" sz="1200" dirty="0">
                        <a:solidFill>
                          <a:srgbClr val="4B4B4B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58775" lvl="0" indent="-358775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200" dirty="0" smtClean="0">
                          <a:solidFill>
                            <a:srgbClr val="4B4B4B"/>
                          </a:solidFill>
                          <a:effectLst/>
                          <a:latin typeface="+mn-lt"/>
                          <a:ea typeface="Times New Roman"/>
                        </a:rPr>
                        <a:t>Biological molecules</a:t>
                      </a:r>
                      <a:endParaRPr lang="en-GB" sz="1200" dirty="0" smtClean="0">
                        <a:solidFill>
                          <a:srgbClr val="4B4B4B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58775" lvl="0" indent="-358775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200" dirty="0" smtClean="0">
                          <a:solidFill>
                            <a:srgbClr val="4B4B4B"/>
                          </a:solidFill>
                          <a:effectLst/>
                          <a:latin typeface="+mn-lt"/>
                          <a:ea typeface="Times New Roman"/>
                        </a:rPr>
                        <a:t>Cells</a:t>
                      </a:r>
                      <a:endParaRPr lang="en-GB" sz="1200" dirty="0" smtClean="0">
                        <a:solidFill>
                          <a:srgbClr val="4B4B4B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58775" lvl="0" indent="-358775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200" dirty="0" smtClean="0">
                          <a:solidFill>
                            <a:srgbClr val="4B4B4B"/>
                          </a:solidFill>
                          <a:effectLst/>
                          <a:latin typeface="+mn-lt"/>
                          <a:ea typeface="Times New Roman"/>
                        </a:rPr>
                        <a:t>Exchange and transport</a:t>
                      </a:r>
                    </a:p>
                    <a:p>
                      <a:pPr marL="358775" lvl="0" indent="-358775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200" dirty="0" smtClean="0">
                          <a:solidFill>
                            <a:srgbClr val="4B4B4B"/>
                          </a:solidFill>
                          <a:effectLst/>
                          <a:latin typeface="+mn-lt"/>
                          <a:ea typeface="Times New Roman"/>
                        </a:rPr>
                        <a:t>Biodiversity</a:t>
                      </a:r>
                    </a:p>
                    <a:p>
                      <a:pPr marL="45720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4B4B4B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GB" sz="1200" dirty="0">
                        <a:solidFill>
                          <a:srgbClr val="4B4B4B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76" marR="5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4B4B4B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GB" sz="1200" dirty="0">
                        <a:solidFill>
                          <a:srgbClr val="4B4B4B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76" marR="5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4B4B4B"/>
                          </a:solidFill>
                          <a:effectLst/>
                          <a:latin typeface="Arial"/>
                          <a:ea typeface="Times New Roman"/>
                        </a:rPr>
                        <a:t>Content</a:t>
                      </a:r>
                      <a:endParaRPr lang="en-GB" sz="1200" dirty="0">
                        <a:solidFill>
                          <a:srgbClr val="4B4B4B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58775" lvl="0" indent="-358775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200" dirty="0" smtClean="0">
                          <a:solidFill>
                            <a:srgbClr val="4B4B4B"/>
                          </a:solidFill>
                          <a:effectLst/>
                          <a:latin typeface="+mn-lt"/>
                          <a:ea typeface="Times New Roman"/>
                        </a:rPr>
                        <a:t>Biological molecules</a:t>
                      </a:r>
                      <a:endParaRPr lang="en-GB" sz="1200" dirty="0" smtClean="0">
                        <a:solidFill>
                          <a:srgbClr val="4B4B4B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58775" lvl="0" indent="-358775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200" dirty="0" smtClean="0">
                          <a:solidFill>
                            <a:srgbClr val="4B4B4B"/>
                          </a:solidFill>
                          <a:effectLst/>
                          <a:latin typeface="+mn-lt"/>
                          <a:ea typeface="Times New Roman"/>
                        </a:rPr>
                        <a:t>Cells</a:t>
                      </a:r>
                      <a:endParaRPr lang="en-GB" sz="1200" dirty="0" smtClean="0">
                        <a:solidFill>
                          <a:srgbClr val="4B4B4B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58775" lvl="0" indent="-358775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200" dirty="0" smtClean="0">
                          <a:solidFill>
                            <a:srgbClr val="4B4B4B"/>
                          </a:solidFill>
                          <a:effectLst/>
                          <a:latin typeface="+mn-lt"/>
                          <a:ea typeface="Times New Roman"/>
                        </a:rPr>
                        <a:t>Exchange and transport</a:t>
                      </a:r>
                    </a:p>
                    <a:p>
                      <a:pPr marL="358775" lvl="0" indent="-358775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1200" dirty="0" smtClean="0">
                          <a:solidFill>
                            <a:srgbClr val="4B4B4B"/>
                          </a:solidFill>
                          <a:effectLst/>
                          <a:latin typeface="+mn-lt"/>
                          <a:ea typeface="Times New Roman"/>
                        </a:rPr>
                        <a:t>Biodiversity</a:t>
                      </a:r>
                    </a:p>
                    <a:p>
                      <a:pPr marL="171450" lvl="0" indent="-17145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70510" algn="l"/>
                        </a:tabLst>
                      </a:pPr>
                      <a:endParaRPr lang="en-GB" sz="1200" dirty="0">
                        <a:solidFill>
                          <a:srgbClr val="4B4B4B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4414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4B4B4B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GB" sz="1200" dirty="0">
                        <a:solidFill>
                          <a:srgbClr val="4B4B4B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45720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4B4B4B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GB" sz="1200" dirty="0">
                        <a:solidFill>
                          <a:srgbClr val="4B4B4B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76" marR="5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8048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4B4B4B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Questions</a:t>
                      </a:r>
                      <a:endParaRPr lang="en-GB" sz="1200" dirty="0">
                        <a:solidFill>
                          <a:srgbClr val="4B4B4B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58775" indent="-358775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u="none" strike="noStrike" kern="1200" baseline="0" dirty="0" smtClean="0">
                          <a:solidFill>
                            <a:srgbClr val="4B4B4B"/>
                          </a:solidFill>
                          <a:latin typeface="+mn-lt"/>
                          <a:ea typeface="+mn-ea"/>
                          <a:cs typeface="+mn-cs"/>
                        </a:rPr>
                        <a:t>65 marks: short answer questions</a:t>
                      </a:r>
                    </a:p>
                    <a:p>
                      <a:pPr marL="358775" indent="-358775">
                        <a:buFont typeface="Arial" panose="020B0604020202020204" pitchFamily="34" charset="0"/>
                        <a:buChar char="•"/>
                      </a:pPr>
                      <a:endParaRPr lang="en-GB" sz="1200" b="0" i="0" u="none" strike="noStrike" kern="1200" baseline="0" dirty="0" smtClean="0">
                        <a:solidFill>
                          <a:srgbClr val="4B4B4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58775" indent="-358775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u="none" strike="noStrike" kern="1200" baseline="0" dirty="0" smtClean="0">
                          <a:solidFill>
                            <a:srgbClr val="4B4B4B"/>
                          </a:solidFill>
                          <a:latin typeface="+mn-lt"/>
                          <a:ea typeface="+mn-ea"/>
                          <a:cs typeface="+mn-cs"/>
                        </a:rPr>
                        <a:t>10 marks: comprehension question</a:t>
                      </a:r>
                      <a:r>
                        <a:rPr lang="en-GB" sz="1200" dirty="0">
                          <a:solidFill>
                            <a:srgbClr val="4B4B4B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GB" sz="1200" dirty="0" smtClean="0">
                        <a:solidFill>
                          <a:srgbClr val="4B4B4B"/>
                        </a:solidFill>
                        <a:effectLst/>
                        <a:latin typeface="Arial"/>
                        <a:ea typeface="Times New Roman"/>
                      </a:endParaRPr>
                    </a:p>
                    <a:p>
                      <a:pPr marL="358775" indent="-358775">
                        <a:buFont typeface="Arial" panose="020B0604020202020204" pitchFamily="34" charset="0"/>
                        <a:buChar char="•"/>
                      </a:pPr>
                      <a:endParaRPr lang="en-GB" sz="1200" dirty="0" smtClean="0">
                        <a:solidFill>
                          <a:srgbClr val="4B4B4B"/>
                        </a:solidFill>
                        <a:effectLst/>
                        <a:latin typeface="Arial"/>
                        <a:ea typeface="Times New Roman"/>
                      </a:endParaRPr>
                    </a:p>
                    <a:p>
                      <a:pPr marL="358775" indent="-358775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rgbClr val="4B4B4B"/>
                          </a:solidFill>
                          <a:effectLst/>
                          <a:latin typeface="Arial"/>
                          <a:ea typeface="Times New Roman"/>
                        </a:rPr>
                        <a:t>Some questions</a:t>
                      </a:r>
                      <a:r>
                        <a:rPr lang="en-GB" sz="1200" baseline="0" dirty="0" smtClean="0">
                          <a:solidFill>
                            <a:srgbClr val="4B4B4B"/>
                          </a:solidFill>
                          <a:effectLst/>
                          <a:latin typeface="Arial"/>
                          <a:ea typeface="Times New Roman"/>
                        </a:rPr>
                        <a:t> testing practical skills and contexts</a:t>
                      </a:r>
                      <a:endParaRPr lang="en-GB" sz="1200" dirty="0" smtClean="0">
                        <a:solidFill>
                          <a:srgbClr val="4B4B4B"/>
                        </a:solidFill>
                        <a:effectLst/>
                        <a:latin typeface="Arial"/>
                        <a:ea typeface="Times New Roman"/>
                      </a:endParaRPr>
                    </a:p>
                    <a:p>
                      <a:endParaRPr lang="en-GB" sz="1200" dirty="0" smtClean="0">
                        <a:solidFill>
                          <a:srgbClr val="4B4B4B"/>
                        </a:solidFill>
                        <a:effectLst/>
                        <a:latin typeface="Arial"/>
                        <a:ea typeface="Times New Roman"/>
                      </a:endParaRPr>
                    </a:p>
                    <a:p>
                      <a:endParaRPr lang="en-GB" sz="1200" dirty="0">
                        <a:solidFill>
                          <a:srgbClr val="4B4B4B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76" marR="5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4B4B4B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GB" sz="1200" dirty="0">
                        <a:solidFill>
                          <a:srgbClr val="4B4B4B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76" marR="5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4B4B4B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Questions</a:t>
                      </a:r>
                      <a:endParaRPr lang="en-GB" sz="1200" dirty="0">
                        <a:solidFill>
                          <a:srgbClr val="4B4B4B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58775" indent="-358775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u="none" strike="noStrike" kern="1200" baseline="0" dirty="0" smtClean="0">
                          <a:solidFill>
                            <a:srgbClr val="4B4B4B"/>
                          </a:solidFill>
                          <a:latin typeface="+mn-lt"/>
                          <a:ea typeface="+mn-ea"/>
                          <a:cs typeface="+mn-cs"/>
                        </a:rPr>
                        <a:t>65 marks: short answer questions</a:t>
                      </a:r>
                    </a:p>
                    <a:p>
                      <a:pPr marL="358775" indent="-358775">
                        <a:buFont typeface="Arial" panose="020B0604020202020204" pitchFamily="34" charset="0"/>
                        <a:buChar char="•"/>
                      </a:pPr>
                      <a:endParaRPr lang="en-GB" sz="1200" b="0" i="0" u="none" strike="noStrike" kern="1200" baseline="0" dirty="0" smtClean="0">
                        <a:solidFill>
                          <a:srgbClr val="4B4B4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58775" indent="-358775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u="none" strike="noStrike" kern="1200" baseline="0" dirty="0" smtClean="0">
                          <a:solidFill>
                            <a:srgbClr val="4B4B4B"/>
                          </a:solidFill>
                          <a:latin typeface="+mn-lt"/>
                          <a:ea typeface="+mn-ea"/>
                          <a:cs typeface="+mn-cs"/>
                        </a:rPr>
                        <a:t>10 marks: structured free response</a:t>
                      </a:r>
                      <a:endParaRPr lang="en-GB" sz="1200" b="0" i="0" u="none" strike="noStrike" kern="1200" baseline="0" dirty="0">
                        <a:solidFill>
                          <a:srgbClr val="4B4B4B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358775" indent="-358775">
                        <a:buFont typeface="Arial" panose="020B0604020202020204" pitchFamily="34" charset="0"/>
                        <a:buChar char="•"/>
                      </a:pPr>
                      <a:endParaRPr lang="en-GB" sz="1200" b="0" i="0" u="none" strike="noStrike" kern="1200" baseline="0" dirty="0">
                        <a:solidFill>
                          <a:srgbClr val="4B4B4B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358775" indent="-358775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rgbClr val="4B4B4B"/>
                          </a:solidFill>
                          <a:effectLst/>
                          <a:latin typeface="+mn-lt"/>
                          <a:ea typeface="Times New Roman"/>
                        </a:rPr>
                        <a:t>Some questions</a:t>
                      </a:r>
                      <a:r>
                        <a:rPr lang="en-GB" sz="1200" baseline="0" dirty="0" smtClean="0">
                          <a:solidFill>
                            <a:srgbClr val="4B4B4B"/>
                          </a:solidFill>
                          <a:effectLst/>
                          <a:latin typeface="+mn-lt"/>
                          <a:ea typeface="Times New Roman"/>
                        </a:rPr>
                        <a:t> testing practical skills and contexts</a:t>
                      </a:r>
                      <a:endParaRPr lang="en-GB" sz="1200" dirty="0" smtClean="0">
                        <a:solidFill>
                          <a:srgbClr val="4B4B4B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marL="45720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4B4B4B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GB" sz="1200" dirty="0">
                        <a:solidFill>
                          <a:srgbClr val="4B4B4B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76" marR="5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9941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Significant changes to the </a:t>
            </a:r>
            <a:r>
              <a:rPr lang="en-GB" sz="2600" dirty="0" smtClean="0">
                <a:solidFill>
                  <a:schemeClr val="tx1"/>
                </a:solidFill>
                <a:latin typeface="+mj-lt"/>
              </a:rPr>
              <a:t>specification </a:t>
            </a:r>
            <a:endParaRPr lang="en-GB" sz="2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53055"/>
            <a:ext cx="8238227" cy="4290519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lnSpc>
                <a:spcPct val="150000"/>
              </a:lnSpc>
              <a:buClrTx/>
              <a:buNone/>
            </a:pPr>
            <a:endParaRPr lang="en-GB" sz="1800" dirty="0" smtClean="0"/>
          </a:p>
          <a:p>
            <a:pPr marL="0" indent="0">
              <a:lnSpc>
                <a:spcPct val="150000"/>
              </a:lnSpc>
              <a:buNone/>
            </a:pPr>
            <a:endParaRPr lang="en-GB" sz="1800" dirty="0" smtClean="0"/>
          </a:p>
          <a:p>
            <a:pPr marL="0" indent="0">
              <a:lnSpc>
                <a:spcPct val="150000"/>
              </a:lnSpc>
              <a:buNone/>
            </a:pPr>
            <a:endParaRPr lang="en-GB" sz="1800" dirty="0"/>
          </a:p>
          <a:p>
            <a:endParaRPr lang="en-GB" sz="18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6044" y="6414270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Slide 13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3" name="Rectangle 2"/>
          <p:cNvSpPr/>
          <p:nvPr/>
        </p:nvSpPr>
        <p:spPr>
          <a:xfrm>
            <a:off x="452977" y="1058427"/>
            <a:ext cx="739672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Reorganised</a:t>
            </a:r>
            <a:r>
              <a:rPr lang="en-GB" dirty="0"/>
              <a:t> some topics to give a more logical running order (for example carbohydrates, cells, DNA and protein synthesis</a:t>
            </a:r>
            <a:r>
              <a:rPr lang="en-GB" dirty="0" smtClean="0"/>
              <a:t>).</a:t>
            </a:r>
            <a:br>
              <a:rPr lang="en-GB" dirty="0" smtClean="0"/>
            </a:br>
            <a:endParaRPr lang="en-GB" dirty="0"/>
          </a:p>
          <a:p>
            <a:r>
              <a:rPr lang="en-GB" b="1" dirty="0"/>
              <a:t>Removed </a:t>
            </a:r>
            <a:r>
              <a:rPr lang="en-GB" dirty="0"/>
              <a:t>the ‘biology and health’ emphasis – with a shift to a more conceptual </a:t>
            </a:r>
            <a:r>
              <a:rPr lang="en-GB" dirty="0" smtClean="0"/>
              <a:t>approach.</a:t>
            </a:r>
            <a:br>
              <a:rPr lang="en-GB" dirty="0" smtClean="0"/>
            </a:br>
            <a:endParaRPr lang="en-GB" dirty="0"/>
          </a:p>
          <a:p>
            <a:r>
              <a:rPr lang="en-GB" b="1" dirty="0"/>
              <a:t>Reduced</a:t>
            </a:r>
            <a:r>
              <a:rPr lang="en-GB" dirty="0"/>
              <a:t> time that needs to be spent teaching specific examples (present examples such as cholera may still be used as applications in exams</a:t>
            </a:r>
            <a:r>
              <a:rPr lang="en-GB" dirty="0" smtClean="0"/>
              <a:t>).</a:t>
            </a:r>
            <a:br>
              <a:rPr lang="en-GB" dirty="0" smtClean="0"/>
            </a:br>
            <a:endParaRPr lang="en-GB" dirty="0"/>
          </a:p>
          <a:p>
            <a:r>
              <a:rPr lang="en-GB" b="1" dirty="0"/>
              <a:t>Reduced</a:t>
            </a:r>
            <a:r>
              <a:rPr lang="en-GB" dirty="0"/>
              <a:t> overlap with GCSE, ensuring better progression (for example - added ADH and control of blood water potential, more detail of digestion and changes to nutrient </a:t>
            </a:r>
            <a:r>
              <a:rPr lang="en-GB" dirty="0" smtClean="0"/>
              <a:t>cycles).</a:t>
            </a:r>
            <a:br>
              <a:rPr lang="en-GB" dirty="0" smtClean="0"/>
            </a:br>
            <a:endParaRPr lang="en-GB" dirty="0"/>
          </a:p>
          <a:p>
            <a:r>
              <a:rPr lang="en-GB" b="1" dirty="0"/>
              <a:t>Updated</a:t>
            </a:r>
            <a:r>
              <a:rPr lang="en-GB" dirty="0"/>
              <a:t> some areas, with reduction in required examples/processes</a:t>
            </a:r>
          </a:p>
          <a:p>
            <a:r>
              <a:rPr lang="en-GB" dirty="0"/>
              <a:t>- example, the control of gene expression and genetic engineering</a:t>
            </a:r>
            <a:r>
              <a:rPr lang="en-GB" dirty="0" smtClean="0"/>
              <a:t>.</a:t>
            </a:r>
            <a:br>
              <a:rPr lang="en-GB" dirty="0" smtClean="0"/>
            </a:br>
            <a:endParaRPr lang="en-GB" dirty="0"/>
          </a:p>
          <a:p>
            <a:r>
              <a:rPr lang="en-GB" b="1" dirty="0"/>
              <a:t>Mathematical skills</a:t>
            </a:r>
            <a:r>
              <a:rPr lang="en-GB" dirty="0"/>
              <a:t> – 10% of marks now require the use of mathematical skills</a:t>
            </a:r>
            <a:r>
              <a:rPr lang="en-GB" dirty="0" smtClean="0"/>
              <a:t>.</a:t>
            </a:r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9923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rgbClr val="412878"/>
                </a:solidFill>
                <a:latin typeface="+mj-lt"/>
              </a:rPr>
              <a:t>Why choose AQA’s AS and A-level specifications?</a:t>
            </a:r>
            <a:endParaRPr lang="en-GB" sz="2600" dirty="0">
              <a:solidFill>
                <a:srgbClr val="412878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37476" y="1191097"/>
            <a:ext cx="8238227" cy="4799455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buNone/>
            </a:pPr>
            <a:r>
              <a:rPr lang="en-GB" sz="1800" b="1" dirty="0"/>
              <a:t>Relevant in the classroom </a:t>
            </a:r>
            <a:endParaRPr lang="en-GB" sz="1800" b="1" dirty="0" smtClean="0"/>
          </a:p>
          <a:p>
            <a:pPr marL="358775" indent="-358775">
              <a:buClrTx/>
            </a:pPr>
            <a:r>
              <a:rPr lang="en-GB" sz="1800" dirty="0" smtClean="0"/>
              <a:t>We have worked with many teachers from a wide range of schools and colleges in </a:t>
            </a:r>
            <a:r>
              <a:rPr lang="en-GB" sz="1800" dirty="0"/>
              <a:t>developing our A-level </a:t>
            </a:r>
            <a:r>
              <a:rPr lang="en-GB" sz="1800" dirty="0" smtClean="0"/>
              <a:t>Biology </a:t>
            </a:r>
            <a:r>
              <a:rPr lang="en-GB" sz="1800" dirty="0"/>
              <a:t>specification.  </a:t>
            </a:r>
            <a:r>
              <a:rPr lang="en-GB" sz="1800" dirty="0" smtClean="0"/>
              <a:t/>
            </a:r>
            <a:br>
              <a:rPr lang="en-GB" sz="1800" dirty="0" smtClean="0"/>
            </a:br>
            <a:endParaRPr lang="en-GB" sz="1800" dirty="0" smtClean="0"/>
          </a:p>
          <a:p>
            <a:pPr marL="358775" indent="-358775">
              <a:buClrTx/>
              <a:buNone/>
            </a:pPr>
            <a:r>
              <a:rPr lang="en-GB" sz="1800" b="1" dirty="0" smtClean="0"/>
              <a:t>Relevant in the real world</a:t>
            </a:r>
            <a:endParaRPr lang="en-GB" sz="1800" b="1" dirty="0"/>
          </a:p>
          <a:p>
            <a:pPr marL="358775" indent="-358775">
              <a:buClrTx/>
            </a:pPr>
            <a:r>
              <a:rPr lang="en-GB" sz="1800" dirty="0" smtClean="0"/>
              <a:t>Our specification has been designed after consultation with representatives from universities, medical schools and industry – responses to what they want.</a:t>
            </a:r>
            <a:r>
              <a:rPr lang="en-GB" sz="1800" dirty="0"/>
              <a:t/>
            </a:r>
            <a:br>
              <a:rPr lang="en-GB" sz="1800" dirty="0"/>
            </a:br>
            <a:endParaRPr lang="en-GB" sz="1800" dirty="0"/>
          </a:p>
          <a:p>
            <a:pPr marL="358775" indent="-358775">
              <a:buClrTx/>
              <a:buNone/>
            </a:pPr>
            <a:r>
              <a:rPr lang="en-GB" sz="1800" b="1" dirty="0" smtClean="0"/>
              <a:t>A </a:t>
            </a:r>
            <a:r>
              <a:rPr lang="en-GB" sz="1800" b="1" dirty="0"/>
              <a:t>fresh approach that suits you</a:t>
            </a:r>
            <a:endParaRPr lang="en-GB" sz="1800" dirty="0"/>
          </a:p>
          <a:p>
            <a:pPr marL="358775" indent="-358775">
              <a:buClrTx/>
            </a:pPr>
            <a:r>
              <a:rPr lang="en-GB" sz="1800" dirty="0"/>
              <a:t>Our fresh </a:t>
            </a:r>
            <a:r>
              <a:rPr lang="en-GB" sz="1800" dirty="0" smtClean="0"/>
              <a:t>conceptual approach </a:t>
            </a:r>
            <a:r>
              <a:rPr lang="en-GB" sz="1800" dirty="0"/>
              <a:t>to </a:t>
            </a:r>
            <a:r>
              <a:rPr lang="en-GB" sz="1800" dirty="0" smtClean="0"/>
              <a:t>Biology </a:t>
            </a:r>
            <a:r>
              <a:rPr lang="en-GB" sz="1800" dirty="0"/>
              <a:t>allows you to </a:t>
            </a:r>
            <a:r>
              <a:rPr lang="en-GB" sz="1800" dirty="0" smtClean="0"/>
              <a:t>teach concepts/important ideas and then choose </a:t>
            </a:r>
            <a:r>
              <a:rPr lang="en-GB" sz="1800" dirty="0"/>
              <a:t>the context and application that will most interest your </a:t>
            </a:r>
            <a:r>
              <a:rPr lang="en-GB" sz="1800" dirty="0" smtClean="0"/>
              <a:t>students – perhaps things now in the news. </a:t>
            </a:r>
            <a:br>
              <a:rPr lang="en-GB" sz="1800" dirty="0" smtClean="0"/>
            </a:br>
            <a:endParaRPr lang="en-GB" sz="1800" dirty="0"/>
          </a:p>
          <a:p>
            <a:pPr marL="358775" indent="-358775">
              <a:buClrTx/>
              <a:buNone/>
            </a:pPr>
            <a:r>
              <a:rPr lang="en-GB" sz="1800" b="1" dirty="0"/>
              <a:t>Practicals at the heart of science </a:t>
            </a:r>
            <a:endParaRPr lang="en-GB" sz="1800" dirty="0"/>
          </a:p>
          <a:p>
            <a:pPr marL="358775" indent="-358775">
              <a:buClrTx/>
            </a:pPr>
            <a:r>
              <a:rPr lang="en-GB" sz="1800" dirty="0" smtClean="0"/>
              <a:t>Biology </a:t>
            </a:r>
            <a:r>
              <a:rPr lang="en-GB" sz="1800" dirty="0"/>
              <a:t>is </a:t>
            </a:r>
            <a:r>
              <a:rPr lang="en-GB" sz="1800" dirty="0" smtClean="0"/>
              <a:t>an </a:t>
            </a:r>
            <a:r>
              <a:rPr lang="en-GB" sz="1800" dirty="0"/>
              <a:t>experimental subject. This specification </a:t>
            </a:r>
            <a:r>
              <a:rPr lang="en-GB" sz="1800" dirty="0" smtClean="0"/>
              <a:t>provides many opportunities </a:t>
            </a:r>
            <a:r>
              <a:rPr lang="en-GB" sz="1800" dirty="0"/>
              <a:t>to use practical experiences to link theory to reality, and to equip students with the essential practical skills they need. </a:t>
            </a:r>
            <a:endParaRPr lang="en-GB" sz="1800" dirty="0">
              <a:latin typeface="Arial"/>
              <a:cs typeface="Arial"/>
            </a:endParaRPr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14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27725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rgbClr val="412878"/>
                </a:solidFill>
                <a:latin typeface="+mj-lt"/>
              </a:rPr>
              <a:t>Resources to help you plan, teach and assess</a:t>
            </a:r>
            <a:endParaRPr lang="en-GB" sz="2600" dirty="0">
              <a:solidFill>
                <a:srgbClr val="412878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37476" y="1247959"/>
            <a:ext cx="8238227" cy="4799455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lvl="0" indent="0">
              <a:buNone/>
            </a:pPr>
            <a:endParaRPr lang="en-GB" sz="1800" dirty="0"/>
          </a:p>
          <a:p>
            <a:pPr marL="360363" lvl="0" indent="-360363">
              <a:lnSpc>
                <a:spcPct val="150000"/>
              </a:lnSpc>
              <a:buClrTx/>
            </a:pPr>
            <a:r>
              <a:rPr lang="en-GB" sz="1800" dirty="0" smtClean="0"/>
              <a:t>Launch events: </a:t>
            </a:r>
            <a:r>
              <a:rPr lang="en-GB" sz="1800" dirty="0"/>
              <a:t>both online and face to face</a:t>
            </a:r>
          </a:p>
          <a:p>
            <a:pPr marL="360363" lvl="0" indent="-360363">
              <a:lnSpc>
                <a:spcPct val="150000"/>
              </a:lnSpc>
              <a:buClrTx/>
            </a:pPr>
            <a:r>
              <a:rPr lang="en-GB" sz="1800" dirty="0"/>
              <a:t>Prepare to teach </a:t>
            </a:r>
            <a:r>
              <a:rPr lang="en-GB" sz="1800" dirty="0" smtClean="0"/>
              <a:t>events</a:t>
            </a:r>
            <a:endParaRPr lang="en-GB" sz="1800" dirty="0"/>
          </a:p>
          <a:p>
            <a:pPr marL="360363" lvl="0" indent="-360363">
              <a:lnSpc>
                <a:spcPct val="150000"/>
              </a:lnSpc>
              <a:buClrTx/>
            </a:pPr>
            <a:r>
              <a:rPr lang="en-GB" sz="1800" dirty="0"/>
              <a:t>Specimen materials (x2)</a:t>
            </a:r>
          </a:p>
          <a:p>
            <a:pPr marL="360363" lvl="0" indent="-360363">
              <a:lnSpc>
                <a:spcPct val="150000"/>
              </a:lnSpc>
              <a:buClrTx/>
            </a:pPr>
            <a:r>
              <a:rPr lang="en-GB" sz="1800" dirty="0"/>
              <a:t>Questions</a:t>
            </a:r>
          </a:p>
          <a:p>
            <a:pPr marL="360363" lvl="0" indent="-360363">
              <a:lnSpc>
                <a:spcPct val="150000"/>
              </a:lnSpc>
              <a:buClrTx/>
            </a:pPr>
            <a:r>
              <a:rPr lang="en-GB" sz="1800" dirty="0"/>
              <a:t>Schemes of work (x2)</a:t>
            </a:r>
          </a:p>
          <a:p>
            <a:pPr marL="360363" lvl="0" indent="-360363">
              <a:lnSpc>
                <a:spcPct val="150000"/>
              </a:lnSpc>
              <a:buClrTx/>
            </a:pPr>
            <a:r>
              <a:rPr lang="en-GB" sz="1800" dirty="0"/>
              <a:t>Printed specifications</a:t>
            </a:r>
          </a:p>
          <a:p>
            <a:pPr marL="360363" lvl="0" indent="-360363">
              <a:lnSpc>
                <a:spcPct val="150000"/>
              </a:lnSpc>
              <a:buClrTx/>
            </a:pPr>
            <a:r>
              <a:rPr lang="en-GB" sz="1800" dirty="0"/>
              <a:t>Progression and switching information</a:t>
            </a:r>
          </a:p>
          <a:p>
            <a:pPr marL="360363" lvl="0" indent="-360363">
              <a:lnSpc>
                <a:spcPct val="150000"/>
              </a:lnSpc>
              <a:buClrTx/>
            </a:pPr>
            <a:r>
              <a:rPr lang="en-GB" sz="1800" dirty="0"/>
              <a:t>3 textbook publishers</a:t>
            </a:r>
          </a:p>
          <a:p>
            <a:pPr marL="360363" lvl="0" indent="-360363">
              <a:lnSpc>
                <a:spcPct val="150000"/>
              </a:lnSpc>
              <a:buClrTx/>
            </a:pPr>
            <a:r>
              <a:rPr lang="en-GB" sz="1800" dirty="0"/>
              <a:t>Bridging information from Nelson Thornes books</a:t>
            </a:r>
          </a:p>
          <a:p>
            <a:pPr marL="0" indent="0">
              <a:buNone/>
            </a:pPr>
            <a:r>
              <a:rPr lang="en-GB" sz="1800" b="1" dirty="0" smtClean="0"/>
              <a:t> </a:t>
            </a:r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15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51208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79"/>
            <a:ext cx="8229600" cy="455762"/>
          </a:xfrm>
        </p:spPr>
        <p:txBody>
          <a:bodyPr>
            <a:normAutofit/>
          </a:bodyPr>
          <a:lstStyle/>
          <a:p>
            <a:r>
              <a:rPr lang="en-GB" sz="2600" dirty="0">
                <a:solidFill>
                  <a:schemeClr val="tx2"/>
                </a:solidFill>
              </a:rPr>
              <a:t>Exampro – option to buy additional resources</a:t>
            </a: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6054"/>
            <a:ext cx="8011858" cy="4464735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indent="-355600"/>
            <a:endParaRPr lang="en-US" dirty="0" smtClean="0"/>
          </a:p>
          <a:p>
            <a:pPr marL="355600" indent="-355600">
              <a:buNone/>
            </a:pPr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16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152966"/>
            <a:ext cx="7267575" cy="475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4904" y="4036343"/>
            <a:ext cx="1929740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900" dirty="0"/>
              <a:t>Cost: £80 - every licence includes three concurrent users so any three teachers can use each database simultaneously but you can order additional users at any time.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906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pPr marL="0" indent="0"/>
            <a:r>
              <a:rPr lang="en-GB" sz="2600" dirty="0" smtClean="0">
                <a:solidFill>
                  <a:srgbClr val="412878"/>
                </a:solidFill>
                <a:latin typeface="+mj-lt"/>
                <a:cs typeface="Arial"/>
              </a:rPr>
              <a:t>Textbooks</a:t>
            </a:r>
            <a:endParaRPr lang="en-US" sz="2600" dirty="0">
              <a:solidFill>
                <a:srgbClr val="412878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7654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indent="-355600"/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Slide 17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378874" y="1626999"/>
            <a:ext cx="8045200" cy="486216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GB" sz="1600" dirty="0" smtClean="0"/>
              <a:t>The following textbooks by </a:t>
            </a:r>
            <a:r>
              <a:rPr lang="en-GB" sz="1600" b="1" dirty="0"/>
              <a:t>Oxford University Press</a:t>
            </a:r>
            <a:r>
              <a:rPr lang="en-GB" sz="1600" dirty="0"/>
              <a:t>, </a:t>
            </a:r>
            <a:r>
              <a:rPr lang="en-GB" sz="1600" b="1" dirty="0" err="1"/>
              <a:t>Hodder</a:t>
            </a:r>
            <a:r>
              <a:rPr lang="en-GB" sz="1600" b="1" dirty="0"/>
              <a:t> Education</a:t>
            </a:r>
            <a:r>
              <a:rPr lang="en-GB" sz="1600" dirty="0"/>
              <a:t> and </a:t>
            </a:r>
            <a:r>
              <a:rPr lang="en-GB" sz="1600" b="1" dirty="0"/>
              <a:t>Collins</a:t>
            </a:r>
            <a:r>
              <a:rPr lang="en-GB" sz="1600" dirty="0" smtClean="0"/>
              <a:t> have been selected to enter the AQA approval process for A-level  Biology. Upon successful completion of the process, the books will be published as ‘AQA approved’. </a:t>
            </a:r>
          </a:p>
          <a:p>
            <a:pPr marL="57150" indent="0">
              <a:buFont typeface="Arial"/>
              <a:buNone/>
            </a:pPr>
            <a:r>
              <a:rPr lang="en-GB" sz="1600" dirty="0" smtClean="0"/>
              <a:t>Full details of our approval process and links to these titles will be on our website later this year. </a:t>
            </a:r>
            <a:endParaRPr lang="en-GB" sz="16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480767"/>
              </p:ext>
            </p:extLst>
          </p:nvPr>
        </p:nvGraphicFramePr>
        <p:xfrm>
          <a:off x="566043" y="3712974"/>
          <a:ext cx="7153866" cy="20921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44246"/>
                <a:gridCol w="1609620"/>
              </a:tblGrid>
              <a:tr h="34869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AS </a:t>
                      </a:r>
                      <a:r>
                        <a:rPr lang="en-GB" sz="1000" u="none" strike="noStrike" dirty="0" smtClean="0">
                          <a:effectLst/>
                        </a:rPr>
                        <a:t>Biology </a:t>
                      </a:r>
                      <a:r>
                        <a:rPr lang="en-GB" sz="1000" u="none" strike="noStrike" dirty="0">
                          <a:effectLst/>
                        </a:rPr>
                        <a:t>for AQA Student </a:t>
                      </a:r>
                      <a:r>
                        <a:rPr lang="en-GB" sz="1000" u="none" strike="noStrike" dirty="0" smtClean="0">
                          <a:effectLst/>
                        </a:rPr>
                        <a:t>Book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Oxford University Press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4869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 smtClean="0">
                          <a:effectLst/>
                        </a:rPr>
                        <a:t>A-level Biology </a:t>
                      </a:r>
                      <a:r>
                        <a:rPr lang="en-GB" sz="1000" u="none" strike="noStrike" dirty="0">
                          <a:effectLst/>
                        </a:rPr>
                        <a:t>for AQA Student </a:t>
                      </a:r>
                      <a:r>
                        <a:rPr lang="en-GB" sz="1000" u="none" strike="noStrike" dirty="0" smtClean="0">
                          <a:effectLst/>
                        </a:rPr>
                        <a:t>Book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Oxford University Press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4869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AQA </a:t>
                      </a:r>
                      <a:r>
                        <a:rPr lang="en-GB" sz="1000" u="none" strike="noStrike" dirty="0" smtClean="0">
                          <a:effectLst/>
                        </a:rPr>
                        <a:t>A-level Biology </a:t>
                      </a:r>
                      <a:r>
                        <a:rPr lang="en-GB" sz="1000" u="none" strike="noStrike" dirty="0">
                          <a:effectLst/>
                        </a:rPr>
                        <a:t>Year 1 Student </a:t>
                      </a:r>
                      <a:r>
                        <a:rPr lang="en-GB" sz="1000" u="none" strike="noStrike" dirty="0" smtClean="0">
                          <a:effectLst/>
                        </a:rPr>
                        <a:t>Book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Hodder Education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4869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AQA </a:t>
                      </a:r>
                      <a:r>
                        <a:rPr lang="en-GB" sz="1000" u="none" strike="noStrike" dirty="0" smtClean="0">
                          <a:effectLst/>
                        </a:rPr>
                        <a:t>A-level Biology </a:t>
                      </a:r>
                      <a:r>
                        <a:rPr lang="en-GB" sz="1000" u="none" strike="noStrike" dirty="0">
                          <a:effectLst/>
                        </a:rPr>
                        <a:t>Year 2 Student </a:t>
                      </a:r>
                      <a:r>
                        <a:rPr lang="en-GB" sz="1000" u="none" strike="noStrike" dirty="0" smtClean="0">
                          <a:effectLst/>
                        </a:rPr>
                        <a:t>Book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Hodder Education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4869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AQA A-level </a:t>
                      </a:r>
                      <a:r>
                        <a:rPr lang="en-GB" sz="1000" u="none" strike="noStrike" dirty="0" smtClean="0">
                          <a:effectLst/>
                        </a:rPr>
                        <a:t>Biology</a:t>
                      </a:r>
                      <a:r>
                        <a:rPr lang="en-GB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en-GB" sz="1000" u="none" strike="noStrike" dirty="0" smtClean="0">
                          <a:effectLst/>
                        </a:rPr>
                        <a:t>Student </a:t>
                      </a:r>
                      <a:r>
                        <a:rPr lang="en-GB" sz="1000" u="none" strike="noStrike" dirty="0">
                          <a:effectLst/>
                        </a:rPr>
                        <a:t>Book </a:t>
                      </a:r>
                      <a:r>
                        <a:rPr lang="en-GB" sz="1000" u="none" strike="noStrike" dirty="0" smtClean="0">
                          <a:effectLst/>
                        </a:rPr>
                        <a:t>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Collins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4869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AQA A-level </a:t>
                      </a:r>
                      <a:r>
                        <a:rPr lang="en-GB" sz="1000" u="none" strike="noStrike" dirty="0" smtClean="0">
                          <a:effectLst/>
                        </a:rPr>
                        <a:t>Biology</a:t>
                      </a:r>
                      <a:r>
                        <a:rPr lang="en-GB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en-GB" sz="1000" u="none" strike="noStrike" dirty="0" smtClean="0">
                          <a:effectLst/>
                        </a:rPr>
                        <a:t>Student </a:t>
                      </a:r>
                      <a:r>
                        <a:rPr lang="en-GB" sz="1000" u="none" strike="noStrike" dirty="0">
                          <a:effectLst/>
                        </a:rPr>
                        <a:t>Book </a:t>
                      </a:r>
                      <a:r>
                        <a:rPr lang="en-GB" sz="1000" u="none" strike="noStrike" dirty="0" smtClean="0">
                          <a:effectLst/>
                        </a:rPr>
                        <a:t>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Collins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442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Required practical activities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53056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18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600974" y="1605456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lnSpc>
                <a:spcPct val="150000"/>
              </a:lnSpc>
              <a:buNone/>
            </a:pPr>
            <a:endParaRPr lang="en-GB" sz="1800" dirty="0"/>
          </a:p>
          <a:p>
            <a:endParaRPr lang="en-GB" sz="18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600974" y="1600054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buNone/>
            </a:pPr>
            <a:endParaRPr lang="en-GB" i="1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355600" indent="-355600"/>
            <a:endParaRPr lang="en-US" i="1" dirty="0" smtClean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pic>
        <p:nvPicPr>
          <p:cNvPr id="1027" name="Picture 3" descr="C:\Users\egorse\AppData\Local\Microsoft\Windows\Temporary Internet Files\Content.Outlook\LJCCM6WZ\AQA 13 5 2014_513 (2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175" y="1186020"/>
            <a:ext cx="7767424" cy="492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8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Required practical activities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53056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19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600974" y="1605456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lnSpc>
                <a:spcPct val="150000"/>
              </a:lnSpc>
              <a:buNone/>
            </a:pPr>
            <a:endParaRPr lang="en-GB" sz="1800" dirty="0"/>
          </a:p>
          <a:p>
            <a:endParaRPr lang="en-GB" sz="18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600974" y="1600054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buNone/>
            </a:pPr>
            <a:endParaRPr lang="en-GB" i="1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355600" indent="-355600"/>
            <a:endParaRPr lang="en-US" i="1" dirty="0" smtClean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74" y="1145122"/>
            <a:ext cx="5274310" cy="50251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622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76"/>
            <a:ext cx="8229600" cy="490269"/>
          </a:xfrm>
        </p:spPr>
        <p:txBody>
          <a:bodyPr>
            <a:normAutofit/>
          </a:bodyPr>
          <a:lstStyle/>
          <a:p>
            <a:pPr>
              <a:tabLst>
                <a:tab pos="85725" algn="l"/>
              </a:tabLst>
            </a:pPr>
            <a:r>
              <a:rPr lang="en-GB" sz="2600" dirty="0" smtClean="0">
                <a:solidFill>
                  <a:schemeClr val="tx2"/>
                </a:solidFill>
                <a:latin typeface="+mj-lt"/>
              </a:rPr>
              <a:t>Structure of the session 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627862"/>
            <a:ext cx="8695426" cy="4714875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indent="-355600">
              <a:buNone/>
            </a:pPr>
            <a:r>
              <a:rPr lang="en-GB" sz="1800" b="1" dirty="0" smtClean="0">
                <a:cs typeface="Arial" charset="0"/>
              </a:rPr>
              <a:t>Overview </a:t>
            </a:r>
            <a:r>
              <a:rPr lang="en-GB" sz="1800" b="1" dirty="0">
                <a:cs typeface="Arial" charset="0"/>
              </a:rPr>
              <a:t>of the new </a:t>
            </a:r>
            <a:r>
              <a:rPr lang="en-GB" sz="1800" b="1" dirty="0" smtClean="0">
                <a:cs typeface="Arial" charset="0"/>
              </a:rPr>
              <a:t>AS and A-level specifications</a:t>
            </a:r>
            <a:endParaRPr lang="en-GB" sz="1800" b="1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 smtClean="0">
                <a:cs typeface="Arial" charset="0"/>
              </a:rPr>
              <a:t>Underlying principles </a:t>
            </a:r>
            <a:r>
              <a:rPr lang="en-GB" sz="1800" dirty="0">
                <a:cs typeface="Arial" charset="0"/>
              </a:rPr>
              <a:t>and key features</a:t>
            </a: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 smtClean="0">
                <a:cs typeface="Arial" charset="0"/>
              </a:rPr>
              <a:t>Specifications </a:t>
            </a:r>
            <a:r>
              <a:rPr lang="en-GB" sz="1800" dirty="0">
                <a:cs typeface="Arial" charset="0"/>
              </a:rPr>
              <a:t>at a </a:t>
            </a:r>
            <a:r>
              <a:rPr lang="en-GB" sz="1800" dirty="0" smtClean="0">
                <a:cs typeface="Arial" charset="0"/>
              </a:rPr>
              <a:t>glance </a:t>
            </a: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 smtClean="0">
                <a:cs typeface="Arial" charset="0"/>
              </a:rPr>
              <a:t>Summary of content and assessment objectives</a:t>
            </a:r>
            <a:endParaRPr lang="en-GB" sz="1800" dirty="0">
              <a:cs typeface="Arial" charset="0"/>
            </a:endParaRPr>
          </a:p>
          <a:p>
            <a:pPr marL="355600" indent="-355600">
              <a:buNone/>
            </a:pPr>
            <a:endParaRPr lang="en-GB" sz="1800" b="1" dirty="0">
              <a:cs typeface="Arial" charset="0"/>
            </a:endParaRPr>
          </a:p>
          <a:p>
            <a:pPr marL="355600" indent="-355600">
              <a:buNone/>
            </a:pPr>
            <a:r>
              <a:rPr lang="en-GB" sz="1800" b="1" dirty="0" smtClean="0">
                <a:cs typeface="Arial" charset="0"/>
              </a:rPr>
              <a:t>A-level Papers 1, 2 and 3 and practical assessment</a:t>
            </a: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 smtClean="0">
                <a:cs typeface="Arial" charset="0"/>
              </a:rPr>
              <a:t>Core content</a:t>
            </a: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 smtClean="0">
                <a:cs typeface="Arial" charset="0"/>
              </a:rPr>
              <a:t>The question papers and question types</a:t>
            </a: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 smtClean="0">
                <a:cs typeface="Arial" charset="0"/>
              </a:rPr>
              <a:t>Practical skills and endorsement</a:t>
            </a:r>
          </a:p>
          <a:p>
            <a:pPr marL="355600" indent="-355600">
              <a:buNone/>
            </a:pPr>
            <a:endParaRPr lang="en-GB" sz="1800" b="1" dirty="0">
              <a:cs typeface="Arial" charset="0"/>
            </a:endParaRPr>
          </a:p>
          <a:p>
            <a:pPr marL="355600" indent="-355600">
              <a:buNone/>
            </a:pPr>
            <a:r>
              <a:rPr lang="en-GB" sz="1800" b="1" dirty="0" smtClean="0">
                <a:cs typeface="Arial" charset="0"/>
              </a:rPr>
              <a:t>AS assessment</a:t>
            </a:r>
          </a:p>
          <a:p>
            <a:pPr marL="355600" indent="-355600">
              <a:buNone/>
            </a:pPr>
            <a:endParaRPr lang="en-GB" sz="1800" b="1" dirty="0" smtClean="0">
              <a:cs typeface="Arial" charset="0"/>
            </a:endParaRPr>
          </a:p>
          <a:p>
            <a:pPr marL="355600" indent="-355600">
              <a:buNone/>
            </a:pPr>
            <a:r>
              <a:rPr lang="en-GB" sz="1800" b="1" dirty="0" smtClean="0">
                <a:cs typeface="Arial" charset="0"/>
              </a:rPr>
              <a:t>Support </a:t>
            </a:r>
            <a:r>
              <a:rPr lang="en-GB" sz="1800" b="1" dirty="0">
                <a:cs typeface="Arial" charset="0"/>
              </a:rPr>
              <a:t>and resources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endParaRPr lang="en-GB" dirty="0" smtClean="0"/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endParaRPr lang="en-GB" dirty="0" smtClean="0"/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endParaRPr lang="en-GB" dirty="0" smtClean="0"/>
          </a:p>
          <a:p>
            <a:pPr marL="698500" indent="-342900">
              <a:buClr>
                <a:schemeClr val="tx1"/>
              </a:buClr>
              <a:buFont typeface="Arial" pitchFamily="34" charset="0"/>
              <a:buChar char="•"/>
            </a:pPr>
            <a:endParaRPr lang="en-GB" dirty="0" smtClean="0"/>
          </a:p>
          <a:p>
            <a:pPr marL="698500" indent="-342900">
              <a:buClr>
                <a:schemeClr val="tx1"/>
              </a:buClr>
              <a:buFont typeface="Arial" pitchFamily="34" charset="0"/>
              <a:buChar char="•"/>
            </a:pPr>
            <a:endParaRPr lang="en-GB" dirty="0" smtClean="0"/>
          </a:p>
          <a:p>
            <a:pPr marL="698500" indent="-342900">
              <a:buClr>
                <a:schemeClr val="tx1"/>
              </a:buClr>
              <a:buFont typeface="Arial" pitchFamily="34" charset="0"/>
              <a:buChar char="•"/>
            </a:pPr>
            <a:endParaRPr lang="en-GB" dirty="0" smtClean="0"/>
          </a:p>
          <a:p>
            <a:pPr marL="698500" indent="-342900">
              <a:buClr>
                <a:schemeClr val="tx1"/>
              </a:buClr>
              <a:buFont typeface="Arial" pitchFamily="34" charset="0"/>
              <a:buChar char="•"/>
            </a:pPr>
            <a:endParaRPr lang="en-GB" dirty="0" smtClean="0"/>
          </a:p>
          <a:p>
            <a:pPr marL="698500" indent="-342900">
              <a:buClr>
                <a:schemeClr val="tx1"/>
              </a:buClr>
              <a:buFont typeface="Arial" pitchFamily="34" charset="0"/>
              <a:buChar char="•"/>
            </a:pPr>
            <a:endParaRPr lang="en-GB" dirty="0" smtClean="0"/>
          </a:p>
          <a:p>
            <a:pPr defTabSz="444500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GB" dirty="0" smtClean="0"/>
          </a:p>
        </p:txBody>
      </p:sp>
      <p:sp>
        <p:nvSpPr>
          <p:cNvPr id="5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Slide 2</a:t>
            </a:r>
            <a:endParaRPr lang="en-US" sz="800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5305425" y="6413739"/>
            <a:ext cx="2476499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Follow us on Twitter @AQACPD.</a:t>
            </a:r>
            <a:endParaRPr lang="en-US" sz="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Required practical activities - continued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53056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20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600974" y="1605456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lnSpc>
                <a:spcPct val="150000"/>
              </a:lnSpc>
              <a:buNone/>
            </a:pPr>
            <a:endParaRPr lang="en-GB" sz="1800" dirty="0"/>
          </a:p>
          <a:p>
            <a:endParaRPr lang="en-GB" sz="18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600974" y="1600054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buNone/>
            </a:pPr>
            <a:endParaRPr lang="en-GB" i="1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355600" indent="-355600"/>
            <a:endParaRPr lang="en-US" i="1" dirty="0" smtClean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12" y="1453056"/>
            <a:ext cx="5642812" cy="1521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622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171" y="415476"/>
            <a:ext cx="8045200" cy="431181"/>
          </a:xfrm>
        </p:spPr>
        <p:txBody>
          <a:bodyPr/>
          <a:lstStyle/>
          <a:p>
            <a:r>
              <a:rPr lang="en-GB" dirty="0" smtClean="0"/>
              <a:t>5 Competencies – common to all boards  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527171" y="1536787"/>
            <a:ext cx="8046000" cy="4406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000" dirty="0" smtClean="0"/>
              <a:t>Follows written procedures</a:t>
            </a:r>
          </a:p>
          <a:p>
            <a:pPr>
              <a:lnSpc>
                <a:spcPct val="150000"/>
              </a:lnSpc>
            </a:pPr>
            <a:r>
              <a:rPr lang="en-GB" sz="2000" dirty="0" smtClean="0"/>
              <a:t>Applies investigative approaches and methods when using instruments and equipment</a:t>
            </a:r>
          </a:p>
          <a:p>
            <a:pPr>
              <a:lnSpc>
                <a:spcPct val="150000"/>
              </a:lnSpc>
            </a:pPr>
            <a:r>
              <a:rPr lang="en-GB" sz="2000" dirty="0" smtClean="0"/>
              <a:t>Safely uses a range of practical equipment and materials</a:t>
            </a:r>
          </a:p>
          <a:p>
            <a:pPr>
              <a:lnSpc>
                <a:spcPct val="150000"/>
              </a:lnSpc>
            </a:pPr>
            <a:r>
              <a:rPr lang="en-GB" sz="2000" dirty="0" smtClean="0"/>
              <a:t>Makes and records observations</a:t>
            </a:r>
          </a:p>
          <a:p>
            <a:pPr>
              <a:lnSpc>
                <a:spcPct val="150000"/>
              </a:lnSpc>
            </a:pPr>
            <a:r>
              <a:rPr lang="en-GB" sz="2000" dirty="0" smtClean="0"/>
              <a:t>Researches, references and reports</a:t>
            </a:r>
            <a:endParaRPr lang="en-GB" sz="2000" dirty="0"/>
          </a:p>
        </p:txBody>
      </p:sp>
      <p:sp>
        <p:nvSpPr>
          <p:cNvPr id="5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21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59819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42" y="415476"/>
            <a:ext cx="8045200" cy="431181"/>
          </a:xfrm>
        </p:spPr>
        <p:txBody>
          <a:bodyPr/>
          <a:lstStyle/>
          <a:p>
            <a:r>
              <a:rPr lang="en-GB" dirty="0" smtClean="0"/>
              <a:t>Endorsement – all boards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526371" y="1707827"/>
            <a:ext cx="8046000" cy="4406400"/>
          </a:xfrm>
        </p:spPr>
        <p:txBody>
          <a:bodyPr/>
          <a:lstStyle/>
          <a:p>
            <a:r>
              <a:rPr lang="en-GB" sz="2000" dirty="0">
                <a:solidFill>
                  <a:srgbClr val="4B4B4B"/>
                </a:solidFill>
              </a:rPr>
              <a:t>Competencies </a:t>
            </a:r>
            <a:r>
              <a:rPr lang="en-GB" sz="2000" dirty="0" smtClean="0">
                <a:solidFill>
                  <a:srgbClr val="4B4B4B"/>
                </a:solidFill>
              </a:rPr>
              <a:t>(Common </a:t>
            </a:r>
            <a:r>
              <a:rPr lang="en-GB" sz="2000" dirty="0">
                <a:solidFill>
                  <a:srgbClr val="4B4B4B"/>
                </a:solidFill>
              </a:rPr>
              <a:t>Practical Assessment Criteria</a:t>
            </a:r>
            <a:r>
              <a:rPr lang="en-GB" sz="2000" dirty="0" smtClean="0">
                <a:solidFill>
                  <a:srgbClr val="4B4B4B"/>
                </a:solidFill>
              </a:rPr>
              <a:t>) – assessed by the teacher </a:t>
            </a:r>
            <a:r>
              <a:rPr lang="en-GB" sz="2000" dirty="0">
                <a:solidFill>
                  <a:srgbClr val="4B4B4B"/>
                </a:solidFill>
              </a:rPr>
              <a:t>for endorsement </a:t>
            </a:r>
          </a:p>
          <a:p>
            <a:pPr lvl="1"/>
            <a:r>
              <a:rPr lang="en-GB" sz="2000" dirty="0">
                <a:solidFill>
                  <a:srgbClr val="4B4B4B"/>
                </a:solidFill>
              </a:rPr>
              <a:t>Pass or not </a:t>
            </a:r>
            <a:r>
              <a:rPr lang="en-GB" sz="2000" dirty="0" smtClean="0">
                <a:solidFill>
                  <a:srgbClr val="4B4B4B"/>
                </a:solidFill>
              </a:rPr>
              <a:t>reported</a:t>
            </a:r>
            <a:endParaRPr lang="en-GB" sz="2000" b="1" dirty="0">
              <a:solidFill>
                <a:srgbClr val="4B4B4B"/>
              </a:solidFill>
            </a:endParaRPr>
          </a:p>
          <a:p>
            <a:pPr lvl="1">
              <a:lnSpc>
                <a:spcPct val="50000"/>
              </a:lnSpc>
            </a:pPr>
            <a:endParaRPr lang="en-GB" sz="800" b="1" dirty="0" smtClean="0">
              <a:solidFill>
                <a:srgbClr val="4B4B4B"/>
              </a:solidFill>
            </a:endParaRPr>
          </a:p>
          <a:p>
            <a:pPr lvl="0"/>
            <a:r>
              <a:rPr lang="en-GB" sz="2000" dirty="0" smtClean="0">
                <a:solidFill>
                  <a:srgbClr val="4B4B4B"/>
                </a:solidFill>
              </a:rPr>
              <a:t>Consistency </a:t>
            </a:r>
            <a:r>
              <a:rPr lang="en-GB" sz="2000" dirty="0">
                <a:solidFill>
                  <a:srgbClr val="4B4B4B"/>
                </a:solidFill>
              </a:rPr>
              <a:t>- details </a:t>
            </a:r>
            <a:r>
              <a:rPr lang="en-GB" sz="2000" dirty="0" smtClean="0">
                <a:solidFill>
                  <a:srgbClr val="4B4B4B"/>
                </a:solidFill>
              </a:rPr>
              <a:t>of administration will be common </a:t>
            </a:r>
            <a:r>
              <a:rPr lang="en-GB" sz="2000" dirty="0">
                <a:solidFill>
                  <a:srgbClr val="4B4B4B"/>
                </a:solidFill>
              </a:rPr>
              <a:t>to all </a:t>
            </a:r>
            <a:r>
              <a:rPr lang="en-GB" sz="2000" dirty="0" smtClean="0">
                <a:solidFill>
                  <a:srgbClr val="4B4B4B"/>
                </a:solidFill>
              </a:rPr>
              <a:t>boards</a:t>
            </a:r>
          </a:p>
          <a:p>
            <a:pPr lvl="0">
              <a:lnSpc>
                <a:spcPct val="90000"/>
              </a:lnSpc>
            </a:pPr>
            <a:endParaRPr lang="en-GB" sz="800" dirty="0" smtClean="0">
              <a:solidFill>
                <a:srgbClr val="4B4B4B"/>
              </a:solidFill>
            </a:endParaRPr>
          </a:p>
          <a:p>
            <a:pPr lvl="0"/>
            <a:r>
              <a:rPr lang="en-GB" sz="2000" dirty="0" smtClean="0">
                <a:solidFill>
                  <a:srgbClr val="4B4B4B"/>
                </a:solidFill>
              </a:rPr>
              <a:t>AQA </a:t>
            </a:r>
            <a:r>
              <a:rPr lang="en-GB" sz="2000" dirty="0">
                <a:solidFill>
                  <a:srgbClr val="4B4B4B"/>
                </a:solidFill>
              </a:rPr>
              <a:t>is very aware that record keeping and moderation  needs to be a workable process, that is not onerous on </a:t>
            </a:r>
            <a:r>
              <a:rPr lang="en-GB" sz="2000" dirty="0" smtClean="0">
                <a:solidFill>
                  <a:srgbClr val="4B4B4B"/>
                </a:solidFill>
              </a:rPr>
              <a:t>schools</a:t>
            </a:r>
          </a:p>
          <a:p>
            <a:pPr marL="0" lvl="0" indent="0">
              <a:lnSpc>
                <a:spcPct val="90000"/>
              </a:lnSpc>
              <a:buNone/>
            </a:pPr>
            <a:endParaRPr lang="en-GB" sz="800" dirty="0" smtClean="0">
              <a:solidFill>
                <a:srgbClr val="4B4B4B"/>
              </a:solidFill>
            </a:endParaRPr>
          </a:p>
          <a:p>
            <a:r>
              <a:rPr lang="en-GB" sz="2000" dirty="0" smtClean="0">
                <a:solidFill>
                  <a:srgbClr val="4B4B4B"/>
                </a:solidFill>
              </a:rPr>
              <a:t>Awarding bodies have made recommendations to Ofqual and boards will be </a:t>
            </a:r>
            <a:r>
              <a:rPr lang="en-GB" sz="2000" dirty="0">
                <a:solidFill>
                  <a:srgbClr val="4B4B4B"/>
                </a:solidFill>
              </a:rPr>
              <a:t>running trials in the autumn </a:t>
            </a:r>
            <a:r>
              <a:rPr lang="en-GB" sz="2000" dirty="0" smtClean="0">
                <a:solidFill>
                  <a:srgbClr val="4B4B4B"/>
                </a:solidFill>
              </a:rPr>
              <a:t>term, </a:t>
            </a:r>
            <a:r>
              <a:rPr lang="en-GB" sz="2000" i="1" dirty="0" smtClean="0">
                <a:solidFill>
                  <a:srgbClr val="4B4B4B"/>
                </a:solidFill>
              </a:rPr>
              <a:t>could</a:t>
            </a:r>
            <a:r>
              <a:rPr lang="en-GB" sz="2000" dirty="0" smtClean="0">
                <a:solidFill>
                  <a:srgbClr val="4B4B4B"/>
                </a:solidFill>
              </a:rPr>
              <a:t> </a:t>
            </a:r>
            <a:r>
              <a:rPr lang="en-GB" sz="2000" dirty="0">
                <a:solidFill>
                  <a:srgbClr val="4B4B4B"/>
                </a:solidFill>
              </a:rPr>
              <a:t>involve: </a:t>
            </a:r>
          </a:p>
          <a:p>
            <a:pPr lvl="1"/>
            <a:r>
              <a:rPr lang="en-GB" sz="2000" dirty="0">
                <a:solidFill>
                  <a:srgbClr val="4B4B4B"/>
                </a:solidFill>
              </a:rPr>
              <a:t>monitoring teaching plans/student logs</a:t>
            </a:r>
          </a:p>
          <a:p>
            <a:pPr lvl="1"/>
            <a:r>
              <a:rPr lang="en-GB" sz="2000" dirty="0">
                <a:solidFill>
                  <a:srgbClr val="4B4B4B"/>
                </a:solidFill>
              </a:rPr>
              <a:t>monitoring teacher assessment</a:t>
            </a:r>
          </a:p>
          <a:p>
            <a:pPr lvl="1"/>
            <a:r>
              <a:rPr lang="en-GB" sz="2000" dirty="0">
                <a:solidFill>
                  <a:srgbClr val="4B4B4B"/>
                </a:solidFill>
              </a:rPr>
              <a:t>student interviews </a:t>
            </a:r>
            <a:endParaRPr lang="en-GB" sz="2000" dirty="0" smtClean="0">
              <a:solidFill>
                <a:srgbClr val="4B4B4B"/>
              </a:solidFill>
            </a:endParaRPr>
          </a:p>
          <a:p>
            <a:pPr lvl="1">
              <a:lnSpc>
                <a:spcPct val="90000"/>
              </a:lnSpc>
            </a:pPr>
            <a:endParaRPr lang="en-GB" sz="800" dirty="0">
              <a:solidFill>
                <a:srgbClr val="4B4B4B"/>
              </a:solidFill>
            </a:endParaRPr>
          </a:p>
          <a:p>
            <a:r>
              <a:rPr lang="en-GB" sz="2000" dirty="0" smtClean="0">
                <a:solidFill>
                  <a:srgbClr val="4B4B4B"/>
                </a:solidFill>
              </a:rPr>
              <a:t>Final details due Spring 2015. Make sure you’re using the final version of the specifications.</a:t>
            </a:r>
            <a:endParaRPr lang="en-GB" sz="2000" dirty="0">
              <a:solidFill>
                <a:srgbClr val="4B4B4B"/>
              </a:solidFill>
            </a:endParaRPr>
          </a:p>
          <a:p>
            <a:endParaRPr lang="en-GB" sz="2200" dirty="0"/>
          </a:p>
          <a:p>
            <a:endParaRPr lang="en-GB" dirty="0"/>
          </a:p>
        </p:txBody>
      </p:sp>
      <p:sp>
        <p:nvSpPr>
          <p:cNvPr id="5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22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52554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Slide 23</a:t>
            </a:r>
            <a:endParaRPr lang="en-US" sz="800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041" y="1544638"/>
            <a:ext cx="5975407" cy="448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Questions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061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79"/>
            <a:ext cx="8229600" cy="464389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Exemplars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24</a:t>
            </a:r>
            <a:endParaRPr lang="en-US" sz="800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890222"/>
            <a:ext cx="9144001" cy="550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802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Question structure – 1, structured short answer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623642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buClrTx/>
              <a:buNone/>
            </a:pPr>
            <a:r>
              <a:rPr lang="en-GB" sz="1800" dirty="0" smtClean="0"/>
              <a:t>As in current papers – structured, free response, short answer questions. </a:t>
            </a:r>
            <a:br>
              <a:rPr lang="en-GB" sz="1800" dirty="0" smtClean="0"/>
            </a:br>
            <a:r>
              <a:rPr lang="en-GB" sz="1800" dirty="0" smtClean="0"/>
              <a:t>Can students </a:t>
            </a:r>
            <a:r>
              <a:rPr lang="en-GB" sz="1800" b="1" dirty="0" smtClean="0"/>
              <a:t>tell us what they know about/or explain about </a:t>
            </a:r>
            <a:r>
              <a:rPr lang="en-GB" sz="1800" dirty="0" smtClean="0"/>
              <a:t>something they have been taught?</a:t>
            </a:r>
            <a:br>
              <a:rPr lang="en-GB" sz="1800" dirty="0" smtClean="0"/>
            </a:br>
            <a:endParaRPr lang="en-GB" sz="1800" dirty="0" smtClean="0"/>
          </a:p>
          <a:p>
            <a:pPr marL="0" indent="0">
              <a:buClrTx/>
              <a:buNone/>
            </a:pPr>
            <a:r>
              <a:rPr lang="en-GB" sz="1800" b="1" dirty="0" smtClean="0"/>
              <a:t>Paper 1, question 11 - structured free response</a:t>
            </a:r>
          </a:p>
          <a:p>
            <a:pPr marL="0" indent="0">
              <a:buClrTx/>
              <a:buNone/>
            </a:pPr>
            <a:endParaRPr lang="en-GB" sz="1800" b="1" dirty="0" smtClean="0"/>
          </a:p>
          <a:p>
            <a:pPr marL="360363" indent="-360363">
              <a:buClrTx/>
            </a:pPr>
            <a:r>
              <a:rPr lang="en-GB" sz="1800" dirty="0" smtClean="0"/>
              <a:t>Look at the part 1 of this question. What is required?*  </a:t>
            </a:r>
          </a:p>
          <a:p>
            <a:pPr marL="360363" indent="-360363">
              <a:buClrTx/>
            </a:pPr>
            <a:endParaRPr lang="en-GB" sz="1800" dirty="0" smtClean="0"/>
          </a:p>
          <a:p>
            <a:pPr marL="360363" indent="-360363">
              <a:buClrTx/>
            </a:pPr>
            <a:r>
              <a:rPr lang="en-GB" sz="1800" dirty="0" smtClean="0"/>
              <a:t>Note, some of these questions can be ‘Explain’. </a:t>
            </a:r>
          </a:p>
          <a:p>
            <a:pPr marL="360363" indent="-360363">
              <a:buClrTx/>
            </a:pPr>
            <a:endParaRPr lang="en-GB" sz="1800" dirty="0"/>
          </a:p>
          <a:p>
            <a:pPr marL="360363" indent="-360363">
              <a:buClrTx/>
            </a:pPr>
            <a:r>
              <a:rPr lang="en-GB" sz="1800" dirty="0" smtClean="0"/>
              <a:t>What would you write about if asked to, ‘Explain the importance of mRNA in protein synthesis.’ ?**</a:t>
            </a:r>
          </a:p>
          <a:p>
            <a:pPr marL="0" indent="0">
              <a:lnSpc>
                <a:spcPct val="150000"/>
              </a:lnSpc>
              <a:buClrTx/>
              <a:buNone/>
            </a:pPr>
            <a:endParaRPr lang="en-GB" sz="1800" dirty="0"/>
          </a:p>
          <a:p>
            <a:pPr marL="0" indent="0">
              <a:lnSpc>
                <a:spcPct val="150000"/>
              </a:lnSpc>
              <a:buNone/>
            </a:pPr>
            <a:endParaRPr lang="en-GB" sz="1800" dirty="0"/>
          </a:p>
          <a:p>
            <a:endParaRPr lang="en-GB" sz="18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25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94463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 fontScale="90000"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Question structure – 2, </a:t>
            </a:r>
            <a:r>
              <a:rPr lang="en-GB" sz="2600" dirty="0" smtClean="0">
                <a:solidFill>
                  <a:srgbClr val="412878"/>
                </a:solidFill>
                <a:latin typeface="+mj-lt"/>
              </a:rPr>
              <a:t>questions based on comprehension</a:t>
            </a:r>
            <a:endParaRPr lang="en-GB" sz="2600" dirty="0">
              <a:solidFill>
                <a:srgbClr val="412878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623642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buClrTx/>
              <a:buNone/>
            </a:pPr>
            <a:r>
              <a:rPr lang="en-GB" sz="1800" dirty="0" smtClean="0"/>
              <a:t>As in present specification, questions based upon applying what students know to a comprehension passage - usually a substantial synoptic requirement </a:t>
            </a:r>
          </a:p>
          <a:p>
            <a:pPr marL="0" indent="0">
              <a:buClrTx/>
              <a:buNone/>
            </a:pPr>
            <a:r>
              <a:rPr lang="en-GB" sz="1800" dirty="0" smtClean="0"/>
              <a:t>Can students </a:t>
            </a:r>
            <a:r>
              <a:rPr lang="en-GB" sz="1800" b="1" dirty="0" smtClean="0"/>
              <a:t>apply</a:t>
            </a:r>
            <a:r>
              <a:rPr lang="en-GB" sz="1800" dirty="0" smtClean="0"/>
              <a:t> </a:t>
            </a:r>
            <a:r>
              <a:rPr lang="en-GB" sz="1800" b="1" dirty="0" smtClean="0"/>
              <a:t>what they know </a:t>
            </a:r>
            <a:r>
              <a:rPr lang="en-GB" sz="1800" dirty="0" smtClean="0"/>
              <a:t>to a written context?</a:t>
            </a:r>
            <a:br>
              <a:rPr lang="en-GB" sz="1800" dirty="0" smtClean="0"/>
            </a:br>
            <a:endParaRPr lang="en-GB" sz="1800" dirty="0" smtClean="0"/>
          </a:p>
          <a:p>
            <a:pPr marL="0" indent="0">
              <a:buClrTx/>
              <a:buNone/>
            </a:pPr>
            <a:r>
              <a:rPr lang="en-GB" sz="1800" b="1" dirty="0" smtClean="0"/>
              <a:t>Paper 2, question 10, questions based on a comprehension passage</a:t>
            </a:r>
          </a:p>
          <a:p>
            <a:pPr marL="0" indent="0">
              <a:buClrTx/>
              <a:buNone/>
            </a:pPr>
            <a:endParaRPr lang="en-GB" sz="1800" b="1" dirty="0" smtClean="0"/>
          </a:p>
          <a:p>
            <a:pPr marL="360363" indent="-360363">
              <a:buClrTx/>
            </a:pPr>
            <a:r>
              <a:rPr lang="en-GB" sz="1800" dirty="0" smtClean="0"/>
              <a:t>Modern context – a ‘coming’ topic in medicine and research.</a:t>
            </a:r>
          </a:p>
          <a:p>
            <a:pPr marL="360363" indent="-360363">
              <a:buClrTx/>
            </a:pPr>
            <a:endParaRPr lang="en-GB" sz="1800" dirty="0" smtClean="0"/>
          </a:p>
          <a:p>
            <a:pPr marL="360363" indent="-360363">
              <a:buClrTx/>
            </a:pPr>
            <a:r>
              <a:rPr lang="en-GB" sz="1800" dirty="0" smtClean="0"/>
              <a:t>What A-level knowledge is required to understand properly the contents of this passage?*</a:t>
            </a:r>
          </a:p>
          <a:p>
            <a:pPr marL="360363" indent="-360363">
              <a:buNone/>
            </a:pPr>
            <a:endParaRPr lang="en-GB" sz="1800" dirty="0"/>
          </a:p>
          <a:p>
            <a:pPr marL="360363" indent="-360363"/>
            <a:endParaRPr lang="en-GB" sz="18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26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1533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2800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GB" sz="28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GB" sz="2800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GB" sz="28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en-GB" sz="28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Time </a:t>
            </a:r>
            <a:r>
              <a:rPr lang="en-GB" sz="2800" dirty="0">
                <a:solidFill>
                  <a:schemeClr val="tx2"/>
                </a:solidFill>
                <a:latin typeface="Arial" charset="0"/>
                <a:cs typeface="Arial" charset="0"/>
              </a:rPr>
              <a:t>for </a:t>
            </a:r>
            <a:r>
              <a:rPr lang="en-GB" sz="2800">
                <a:solidFill>
                  <a:schemeClr val="tx2"/>
                </a:solidFill>
                <a:latin typeface="Arial" charset="0"/>
                <a:cs typeface="Arial" charset="0"/>
              </a:rPr>
              <a:t>a </a:t>
            </a:r>
            <a:r>
              <a:rPr lang="en-GB" sz="2800" smtClean="0">
                <a:solidFill>
                  <a:schemeClr val="tx2"/>
                </a:solidFill>
                <a:latin typeface="Arial" charset="0"/>
                <a:cs typeface="Arial" charset="0"/>
              </a:rPr>
              <a:t>break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27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9615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 fontScale="90000"/>
          </a:bodyPr>
          <a:lstStyle/>
          <a:p>
            <a:r>
              <a:rPr lang="en-GB" sz="2600" dirty="0" smtClean="0">
                <a:solidFill>
                  <a:srgbClr val="412878"/>
                </a:solidFill>
                <a:latin typeface="+mj-lt"/>
              </a:rPr>
              <a:t>Question structure – 3, the essay as a synoptic exercise</a:t>
            </a:r>
            <a:endParaRPr lang="en-GB" sz="2600" dirty="0">
              <a:solidFill>
                <a:srgbClr val="412878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622298"/>
            <a:ext cx="8422931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60363" indent="-360363">
              <a:buClrTx/>
            </a:pPr>
            <a:r>
              <a:rPr lang="en-GB" sz="1800" dirty="0" smtClean="0"/>
              <a:t>As in present Paper 5, a free response essay addressing a theme in a title, with a choice from two titles.</a:t>
            </a:r>
          </a:p>
          <a:p>
            <a:pPr marL="360363" indent="-360363">
              <a:buClrTx/>
            </a:pPr>
            <a:endParaRPr lang="en-GB" sz="1800" dirty="0" smtClean="0"/>
          </a:p>
          <a:p>
            <a:pPr marL="360363" indent="-360363">
              <a:buClrTx/>
            </a:pPr>
            <a:r>
              <a:rPr lang="en-GB" sz="1800" b="1" dirty="0" smtClean="0"/>
              <a:t>Can students bring together material from a range of topics to illustrate and explain</a:t>
            </a:r>
            <a:r>
              <a:rPr lang="en-GB" sz="1800" dirty="0" smtClean="0"/>
              <a:t> an important concept/idea?</a:t>
            </a:r>
            <a:br>
              <a:rPr lang="en-GB" sz="1800" dirty="0" smtClean="0"/>
            </a:br>
            <a:endParaRPr lang="en-GB" sz="1800" dirty="0" smtClean="0"/>
          </a:p>
          <a:p>
            <a:pPr marL="0" indent="0">
              <a:buClrTx/>
              <a:buNone/>
            </a:pPr>
            <a:r>
              <a:rPr lang="en-GB" sz="1800" b="1" dirty="0" smtClean="0"/>
              <a:t>Paper 3, question 6</a:t>
            </a:r>
          </a:p>
          <a:p>
            <a:pPr marL="0" indent="0">
              <a:buClrTx/>
              <a:buNone/>
            </a:pPr>
            <a:endParaRPr lang="en-GB" sz="1200" dirty="0"/>
          </a:p>
          <a:p>
            <a:pPr marL="360363" indent="-360363">
              <a:buClrTx/>
            </a:pPr>
            <a:r>
              <a:rPr lang="en-GB" sz="1800" dirty="0" smtClean="0"/>
              <a:t>Essay will be marked in a similar way to current papers but without separate breadth, relevance, or QWC marks.*</a:t>
            </a:r>
          </a:p>
          <a:p>
            <a:pPr marL="360363" indent="-360363">
              <a:buClrTx/>
            </a:pPr>
            <a:endParaRPr lang="en-GB" sz="1200" dirty="0" smtClean="0"/>
          </a:p>
          <a:p>
            <a:pPr marL="360363" indent="-360363">
              <a:buClrTx/>
            </a:pPr>
            <a:r>
              <a:rPr lang="en-GB" sz="1800" dirty="0" smtClean="0"/>
              <a:t>‘Levels’ descriptors – used with detailed guidelines to achieve suitable mark.</a:t>
            </a:r>
          </a:p>
          <a:p>
            <a:pPr marL="360363" indent="-360363">
              <a:buClrTx/>
            </a:pPr>
            <a:endParaRPr lang="en-GB" sz="1200" dirty="0" smtClean="0"/>
          </a:p>
          <a:p>
            <a:pPr marL="360363" indent="-360363">
              <a:buClrTx/>
            </a:pPr>
            <a:r>
              <a:rPr lang="en-GB" sz="1800" dirty="0" smtClean="0"/>
              <a:t>The importance of receptors in living organisms.</a:t>
            </a:r>
          </a:p>
          <a:p>
            <a:pPr marL="360363" indent="-360363">
              <a:buClrTx/>
            </a:pPr>
            <a:endParaRPr lang="en-GB" sz="1200" dirty="0" smtClean="0"/>
          </a:p>
          <a:p>
            <a:pPr marL="360363" indent="-360363">
              <a:buClrTx/>
            </a:pPr>
            <a:r>
              <a:rPr lang="en-GB" sz="1800" dirty="0" smtClean="0"/>
              <a:t>What could be the theme of the essay?**</a:t>
            </a:r>
          </a:p>
          <a:p>
            <a:pPr marL="360363" indent="-360363">
              <a:buClrTx/>
            </a:pPr>
            <a:endParaRPr lang="en-GB" sz="1200" dirty="0" smtClean="0"/>
          </a:p>
          <a:p>
            <a:pPr marL="360363" indent="-360363">
              <a:buClrTx/>
            </a:pPr>
            <a:r>
              <a:rPr lang="en-GB" sz="1800" dirty="0" smtClean="0"/>
              <a:t>What might be suitable topic areas?***</a:t>
            </a:r>
          </a:p>
          <a:p>
            <a:pPr marL="360363" indent="-360363">
              <a:buClrTx/>
              <a:buNone/>
            </a:pPr>
            <a:endParaRPr lang="en-GB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1800" dirty="0"/>
          </a:p>
          <a:p>
            <a:endParaRPr lang="en-GB" sz="18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28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1533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 fontScale="90000"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Question structure </a:t>
            </a:r>
            <a:r>
              <a:rPr lang="en-GB" sz="2600" dirty="0" smtClean="0">
                <a:solidFill>
                  <a:srgbClr val="412878"/>
                </a:solidFill>
                <a:latin typeface="+mj-lt"/>
              </a:rPr>
              <a:t>– 4, questions examining work of scientists </a:t>
            </a:r>
            <a:endParaRPr lang="en-GB" sz="2600" dirty="0">
              <a:solidFill>
                <a:srgbClr val="412878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633119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buClrTx/>
              <a:buNone/>
            </a:pPr>
            <a:r>
              <a:rPr lang="en-GB" sz="1800" dirty="0" smtClean="0"/>
              <a:t>As in present papers – questions with novel contexts drawn from real life and real research – most notably the 15 mark question in </a:t>
            </a:r>
            <a:r>
              <a:rPr lang="en-GB" sz="1800" dirty="0"/>
              <a:t>P</a:t>
            </a:r>
            <a:r>
              <a:rPr lang="en-GB" sz="1800" dirty="0" smtClean="0"/>
              <a:t>aper 5.</a:t>
            </a:r>
          </a:p>
          <a:p>
            <a:pPr marL="0" indent="0">
              <a:buClrTx/>
              <a:buNone/>
            </a:pPr>
            <a:r>
              <a:rPr lang="en-GB" sz="1800" b="1" dirty="0" smtClean="0"/>
              <a:t>Can students apply their A-level knowledge and understanding of practical skills/scientific working </a:t>
            </a:r>
            <a:r>
              <a:rPr lang="en-GB" sz="1800" dirty="0" smtClean="0"/>
              <a:t>to a novel context? </a:t>
            </a:r>
            <a:br>
              <a:rPr lang="en-GB" sz="1800" dirty="0" smtClean="0"/>
            </a:br>
            <a:endParaRPr lang="en-GB" sz="1800" dirty="0" smtClean="0"/>
          </a:p>
          <a:p>
            <a:pPr marL="0" indent="0">
              <a:buClrTx/>
              <a:buNone/>
            </a:pPr>
            <a:r>
              <a:rPr lang="en-GB" sz="1800" b="1" dirty="0" smtClean="0"/>
              <a:t>Paper 3, question 5 (15 marks) based on published work of scientists and new content</a:t>
            </a:r>
          </a:p>
          <a:p>
            <a:pPr marL="0" indent="0">
              <a:buClrTx/>
              <a:buNone/>
            </a:pPr>
            <a:endParaRPr lang="en-GB" sz="1800" b="1" dirty="0" smtClean="0"/>
          </a:p>
          <a:p>
            <a:pPr marL="360363" indent="-360363">
              <a:buClrTx/>
            </a:pPr>
            <a:r>
              <a:rPr lang="en-GB" sz="1800" dirty="0" smtClean="0"/>
              <a:t>What aspects of practical skills are tested here?*</a:t>
            </a:r>
          </a:p>
          <a:p>
            <a:pPr>
              <a:buClrTx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endParaRPr lang="en-GB" sz="18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29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1533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j-lt"/>
              </a:rPr>
              <a:t>Rules for all Science A-level from 2015</a:t>
            </a:r>
            <a:endParaRPr lang="en-GB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503626"/>
            <a:ext cx="8045200" cy="4406804"/>
          </a:xfrm>
        </p:spPr>
        <p:txBody>
          <a:bodyPr/>
          <a:lstStyle/>
          <a:p>
            <a:r>
              <a:rPr lang="en-GB" dirty="0"/>
              <a:t>Minor changes to the subject </a:t>
            </a:r>
            <a:r>
              <a:rPr lang="en-GB" dirty="0" smtClean="0"/>
              <a:t>content</a:t>
            </a:r>
            <a:endParaRPr lang="en-GB" dirty="0"/>
          </a:p>
          <a:p>
            <a:r>
              <a:rPr lang="en-GB" dirty="0" smtClean="0"/>
              <a:t>AS </a:t>
            </a:r>
            <a:r>
              <a:rPr lang="en-GB" dirty="0"/>
              <a:t>will be a stand-alone </a:t>
            </a:r>
            <a:r>
              <a:rPr lang="en-GB" dirty="0" smtClean="0"/>
              <a:t>qualification</a:t>
            </a:r>
            <a:endParaRPr lang="en-GB" dirty="0"/>
          </a:p>
          <a:p>
            <a:r>
              <a:rPr lang="en-GB" dirty="0"/>
              <a:t>Both AS and A-level are linear </a:t>
            </a:r>
            <a:r>
              <a:rPr lang="en-GB" dirty="0" smtClean="0"/>
              <a:t>courses</a:t>
            </a:r>
            <a:endParaRPr lang="en-GB" dirty="0"/>
          </a:p>
          <a:p>
            <a:r>
              <a:rPr lang="en-GB" dirty="0"/>
              <a:t>AS exams at the current standard of the current </a:t>
            </a:r>
            <a:r>
              <a:rPr lang="en-GB" dirty="0" smtClean="0"/>
              <a:t>AS</a:t>
            </a:r>
            <a:endParaRPr lang="en-GB" dirty="0"/>
          </a:p>
          <a:p>
            <a:r>
              <a:rPr lang="en-GB" dirty="0"/>
              <a:t>A-level exams at the standard of the full A-level </a:t>
            </a:r>
            <a:r>
              <a:rPr lang="en-GB" dirty="0" smtClean="0"/>
              <a:t>currently</a:t>
            </a:r>
            <a:endParaRPr lang="en-GB" dirty="0"/>
          </a:p>
          <a:p>
            <a:r>
              <a:rPr lang="en-GB" dirty="0"/>
              <a:t>Minimum assessment </a:t>
            </a:r>
            <a:r>
              <a:rPr lang="en-GB" dirty="0" smtClean="0"/>
              <a:t>time</a:t>
            </a:r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102960"/>
              </p:ext>
            </p:extLst>
          </p:nvPr>
        </p:nvGraphicFramePr>
        <p:xfrm>
          <a:off x="540000" y="3540182"/>
          <a:ext cx="788494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0041"/>
                <a:gridCol w="1082040"/>
                <a:gridCol w="2672859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A-level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Assessment time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 hours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 hours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Maximum number of timetable slots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Coursework/controlled</a:t>
                      </a:r>
                      <a:r>
                        <a:rPr lang="en-GB" baseline="0" dirty="0" smtClean="0"/>
                        <a:t> assessment?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Practical endorsement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Yes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Practical based marks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Maths (Higher</a:t>
                      </a:r>
                      <a:r>
                        <a:rPr lang="en-GB" baseline="0" dirty="0" smtClean="0"/>
                        <a:t> tier GCSE)</a:t>
                      </a:r>
                      <a:r>
                        <a:rPr lang="en-GB" dirty="0" smtClean="0"/>
                        <a:t> marks</a:t>
                      </a:r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10%(B), 20%(C), 40%(P)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chemeClr val="bg1"/>
                </a:solidFill>
              </a:rPr>
              <a:t>Slide 3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chemeClr val="bg1"/>
                </a:solidFill>
              </a:rPr>
              <a:t>Copyright © AQA and its licensors. All rights reserved.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28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New content exemplar -1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53056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30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449326" y="1520163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lnSpc>
                <a:spcPct val="150000"/>
              </a:lnSpc>
              <a:buClrTx/>
              <a:buNone/>
            </a:pPr>
            <a:r>
              <a:rPr lang="en-GB" sz="1800" b="1" dirty="0" smtClean="0"/>
              <a:t>Paper 2, question 3, gene linkage</a:t>
            </a:r>
          </a:p>
          <a:p>
            <a:pPr marL="0" indent="0">
              <a:lnSpc>
                <a:spcPct val="150000"/>
              </a:lnSpc>
              <a:buClrTx/>
              <a:buNone/>
            </a:pPr>
            <a:endParaRPr lang="en-GB" sz="1800" b="1" dirty="0" smtClean="0"/>
          </a:p>
          <a:p>
            <a:pPr marL="360363" indent="-360363">
              <a:buClrTx/>
            </a:pPr>
            <a:r>
              <a:rPr lang="en-GB" sz="1800" dirty="0" smtClean="0"/>
              <a:t>GCSE has monohybrid crosses.</a:t>
            </a:r>
          </a:p>
          <a:p>
            <a:pPr marL="360363" indent="-360363">
              <a:buClrTx/>
            </a:pPr>
            <a:endParaRPr lang="en-GB" sz="1800" dirty="0" smtClean="0"/>
          </a:p>
          <a:p>
            <a:pPr marL="360363" indent="-360363">
              <a:buClrTx/>
            </a:pPr>
            <a:r>
              <a:rPr lang="en-GB" sz="1800" dirty="0" smtClean="0"/>
              <a:t>Understanding of linkage tied to understanding of relationships between alleles, genes, homologous chromosomes and meiosis – synoptic.</a:t>
            </a:r>
          </a:p>
          <a:p>
            <a:pPr marL="360363" indent="-360363">
              <a:buClrTx/>
            </a:pPr>
            <a:endParaRPr lang="en-GB" sz="1800" dirty="0" smtClean="0"/>
          </a:p>
          <a:p>
            <a:pPr marL="360363" indent="-360363">
              <a:buClrTx/>
            </a:pPr>
            <a:r>
              <a:rPr lang="en-GB" sz="1800" dirty="0" smtClean="0"/>
              <a:t>Includes understanding of stats test requirements – not mechanics of how to do.</a:t>
            </a:r>
          </a:p>
          <a:p>
            <a:pPr marL="360363" indent="-360363">
              <a:buClrTx/>
            </a:pPr>
            <a:endParaRPr lang="en-GB" sz="1800" dirty="0" smtClean="0"/>
          </a:p>
          <a:p>
            <a:pPr marL="360363" indent="-360363">
              <a:buClrTx/>
            </a:pPr>
            <a:r>
              <a:rPr lang="en-GB" sz="1800" dirty="0" smtClean="0"/>
              <a:t>Suggestions as to why we’ve gone for this approach to stats?*</a:t>
            </a:r>
          </a:p>
          <a:p>
            <a:pPr>
              <a:lnSpc>
                <a:spcPct val="150000"/>
              </a:lnSpc>
              <a:buClrTx/>
            </a:pPr>
            <a:endParaRPr lang="en-GB" sz="1800" dirty="0" smtClean="0"/>
          </a:p>
          <a:p>
            <a:pPr marL="0" indent="0">
              <a:lnSpc>
                <a:spcPct val="150000"/>
              </a:lnSpc>
              <a:buNone/>
            </a:pPr>
            <a:endParaRPr lang="en-GB" sz="1800" dirty="0"/>
          </a:p>
          <a:p>
            <a:endParaRPr lang="en-GB" sz="18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347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New content exemplar - 2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53056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449326" y="1633887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buClrTx/>
              <a:buNone/>
            </a:pPr>
            <a:r>
              <a:rPr lang="en-GB" sz="1800" b="1" dirty="0" smtClean="0"/>
              <a:t>Paper 2, question 7, ADH and water re-absorption</a:t>
            </a:r>
          </a:p>
          <a:p>
            <a:pPr marL="0" indent="0">
              <a:buClrTx/>
              <a:buNone/>
            </a:pPr>
            <a:endParaRPr lang="en-GB" sz="1800" b="1" dirty="0" smtClean="0"/>
          </a:p>
          <a:p>
            <a:pPr marL="360363" indent="-360363">
              <a:buClrTx/>
            </a:pPr>
            <a:r>
              <a:rPr lang="en-GB" sz="1800" dirty="0" smtClean="0"/>
              <a:t>Many teachers expressed concern that we ‘dropped the kidney’ in the previous specification.</a:t>
            </a:r>
          </a:p>
          <a:p>
            <a:pPr marL="360363" indent="-360363">
              <a:buClrTx/>
            </a:pPr>
            <a:endParaRPr lang="en-GB" sz="1800" dirty="0" smtClean="0"/>
          </a:p>
          <a:p>
            <a:pPr marL="360363" indent="-360363">
              <a:buClrTx/>
            </a:pPr>
            <a:r>
              <a:rPr lang="en-GB" sz="1800" dirty="0" smtClean="0"/>
              <a:t>As a topic, it gives many opportunities to develop synoptic understanding, building on topics studied in earlier Sections.</a:t>
            </a:r>
          </a:p>
          <a:p>
            <a:pPr marL="360363" indent="-360363">
              <a:buClrTx/>
            </a:pPr>
            <a:endParaRPr lang="en-GB" sz="1800" dirty="0" smtClean="0"/>
          </a:p>
          <a:p>
            <a:pPr marL="360363" indent="-360363">
              <a:buClrTx/>
            </a:pPr>
            <a:r>
              <a:rPr lang="en-GB" sz="1800" dirty="0" smtClean="0"/>
              <a:t>Which synoptic topics from earlier Sections provide knowledge and understanding required to study the role of ADH in the kidney?*</a:t>
            </a:r>
          </a:p>
          <a:p>
            <a:pPr marL="0" indent="0">
              <a:buClrTx/>
              <a:buNone/>
            </a:pPr>
            <a:endParaRPr lang="en-GB" sz="1800" dirty="0" smtClean="0"/>
          </a:p>
          <a:p>
            <a:pPr>
              <a:buClrTx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  <a:p>
            <a:endParaRPr lang="en-GB" sz="1800" dirty="0"/>
          </a:p>
        </p:txBody>
      </p:sp>
      <p:sp>
        <p:nvSpPr>
          <p:cNvPr id="9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31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16786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rgbClr val="412878"/>
                </a:solidFill>
                <a:latin typeface="+mj-lt"/>
              </a:rPr>
              <a:t>Set practical </a:t>
            </a:r>
            <a:r>
              <a:rPr lang="en-GB" sz="2600" dirty="0" smtClean="0">
                <a:solidFill>
                  <a:schemeClr val="tx2"/>
                </a:solidFill>
                <a:latin typeface="+mj-lt"/>
              </a:rPr>
              <a:t>exemplar</a:t>
            </a:r>
            <a:endParaRPr lang="en-GB" sz="2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53056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Slide 32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439848" y="1624410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buClrTx/>
              <a:buNone/>
            </a:pPr>
            <a:r>
              <a:rPr lang="en-GB" sz="1800" b="1" dirty="0" smtClean="0"/>
              <a:t>Paper 1, question 1, based on one of the set practicals from the specification</a:t>
            </a:r>
          </a:p>
          <a:p>
            <a:pPr marL="0" indent="0">
              <a:buClrTx/>
              <a:buNone/>
            </a:pPr>
            <a:endParaRPr lang="en-GB" sz="1800" b="1" dirty="0" smtClean="0"/>
          </a:p>
          <a:p>
            <a:pPr marL="358775" indent="-358775">
              <a:buClrTx/>
            </a:pPr>
            <a:r>
              <a:rPr lang="en-GB" sz="1800" dirty="0" smtClean="0"/>
              <a:t>Section 3.1.4.2. Investigation into the effect of a named variable on the rate of reaction of an enzyme-controlled reaction.</a:t>
            </a:r>
          </a:p>
          <a:p>
            <a:pPr marL="358775" indent="-358775">
              <a:buClrTx/>
            </a:pPr>
            <a:endParaRPr lang="en-GB" sz="1800" dirty="0" smtClean="0"/>
          </a:p>
          <a:p>
            <a:pPr marL="358775" indent="-358775">
              <a:buClrTx/>
            </a:pPr>
            <a:r>
              <a:rPr lang="en-GB" sz="1800" dirty="0" smtClean="0"/>
              <a:t>What skills are tested here?*</a:t>
            </a:r>
          </a:p>
          <a:p>
            <a:pPr marL="0" indent="0">
              <a:buClrTx/>
              <a:buNone/>
            </a:pPr>
            <a:endParaRPr lang="en-GB" sz="1800" dirty="0" smtClean="0"/>
          </a:p>
          <a:p>
            <a:pPr>
              <a:buClrTx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  <a:p>
            <a:endParaRPr lang="en-GB" sz="18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786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rgbClr val="412878"/>
                </a:solidFill>
                <a:latin typeface="+mj-lt"/>
              </a:rPr>
              <a:t>AS Papers</a:t>
            </a:r>
            <a:endParaRPr lang="en-GB" sz="2600" dirty="0">
              <a:solidFill>
                <a:srgbClr val="412878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53056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Slide 33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439848" y="1605456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60363" indent="-360363">
              <a:buClrTx/>
            </a:pPr>
            <a:r>
              <a:rPr lang="en-GB" sz="1800" dirty="0" smtClean="0"/>
              <a:t>Very similar to present AS and same styles of questions as current AS.</a:t>
            </a:r>
          </a:p>
          <a:p>
            <a:pPr marL="360363" indent="-360363">
              <a:buClrTx/>
            </a:pPr>
            <a:endParaRPr lang="en-GB" sz="1800" dirty="0" smtClean="0"/>
          </a:p>
          <a:p>
            <a:pPr marL="360363" indent="-360363">
              <a:buClrTx/>
            </a:pPr>
            <a:r>
              <a:rPr lang="en-GB" sz="1800" dirty="0" smtClean="0"/>
              <a:t>Based on content of Sections 1 to 4.</a:t>
            </a:r>
          </a:p>
          <a:p>
            <a:pPr marL="360363" indent="-360363">
              <a:buClrTx/>
            </a:pPr>
            <a:endParaRPr lang="en-GB" sz="1800" dirty="0" smtClean="0"/>
          </a:p>
          <a:p>
            <a:pPr marL="360363" indent="-360363">
              <a:buClrTx/>
            </a:pPr>
            <a:r>
              <a:rPr lang="en-GB" sz="1800" b="1" dirty="0" smtClean="0"/>
              <a:t>Note</a:t>
            </a:r>
            <a:r>
              <a:rPr lang="en-GB" sz="1800" dirty="0" smtClean="0"/>
              <a:t> – content and ideas from these Sections may be tested at A-level standard in A-level Papers 1, 2 and 3.  </a:t>
            </a:r>
            <a:r>
              <a:rPr lang="en-GB" sz="1800" b="1" dirty="0" smtClean="0"/>
              <a:t>Therefore</a:t>
            </a:r>
            <a:r>
              <a:rPr lang="en-GB" sz="1800" dirty="0" smtClean="0"/>
              <a:t> </a:t>
            </a:r>
            <a:r>
              <a:rPr lang="en-GB" sz="1800" b="1" dirty="0" smtClean="0"/>
              <a:t>Paper 1 for A-level will not consist of  AS questions</a:t>
            </a:r>
            <a:r>
              <a:rPr lang="en-GB" sz="1800" dirty="0" smtClean="0"/>
              <a:t> – though some overlap in levels and styles of questions.</a:t>
            </a:r>
          </a:p>
          <a:p>
            <a:pPr marL="360363" indent="-360363">
              <a:buClrTx/>
            </a:pPr>
            <a:endParaRPr lang="en-GB" sz="1800" dirty="0" smtClean="0"/>
          </a:p>
          <a:p>
            <a:pPr marL="360363" indent="-360363">
              <a:buClrTx/>
            </a:pPr>
            <a:r>
              <a:rPr lang="en-GB" sz="1800" b="1" dirty="0" smtClean="0"/>
              <a:t>Ofqual require this approach </a:t>
            </a:r>
            <a:r>
              <a:rPr lang="en-GB" sz="1800" dirty="0" smtClean="0"/>
              <a:t>for the new, linear A-levels.</a:t>
            </a:r>
          </a:p>
          <a:p>
            <a:pPr marL="360363" indent="-360363">
              <a:buClrTx/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  <a:p>
            <a:endParaRPr lang="en-GB" sz="18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786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rgbClr val="412878"/>
                </a:solidFill>
                <a:latin typeface="+mj-lt"/>
              </a:rPr>
              <a:t>AS Papers – types of question</a:t>
            </a:r>
            <a:endParaRPr lang="en-GB" sz="2600" dirty="0">
              <a:solidFill>
                <a:srgbClr val="412878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53056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34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448573" y="1629654"/>
            <a:ext cx="8238227" cy="4509762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buClrTx/>
              <a:buNone/>
            </a:pPr>
            <a:r>
              <a:rPr lang="en-GB" sz="1800" dirty="0" smtClean="0"/>
              <a:t>Very similar/same styles as in A-level papers.</a:t>
            </a:r>
          </a:p>
          <a:p>
            <a:pPr marL="0" indent="0">
              <a:buClrTx/>
              <a:buNone/>
            </a:pPr>
            <a:endParaRPr lang="en-GB" sz="1800" dirty="0" smtClean="0"/>
          </a:p>
          <a:p>
            <a:pPr marL="360363" indent="-360363">
              <a:buClrTx/>
            </a:pPr>
            <a:r>
              <a:rPr lang="en-GB" sz="1800" dirty="0" smtClean="0"/>
              <a:t>Paper 1, question 9 - comprehension and associated questions.</a:t>
            </a:r>
          </a:p>
          <a:p>
            <a:pPr marL="360363" indent="-360363">
              <a:buClrTx/>
            </a:pPr>
            <a:endParaRPr lang="en-GB" sz="1800" dirty="0" smtClean="0"/>
          </a:p>
          <a:p>
            <a:pPr marL="360363" indent="-360363">
              <a:buClrTx/>
            </a:pPr>
            <a:r>
              <a:rPr lang="en-GB" sz="1800" dirty="0" smtClean="0"/>
              <a:t>Paper 2, question 10 - structured free response.</a:t>
            </a:r>
          </a:p>
          <a:p>
            <a:pPr marL="360363" indent="-360363">
              <a:buClrTx/>
            </a:pPr>
            <a:endParaRPr lang="en-GB" sz="1800" dirty="0" smtClean="0"/>
          </a:p>
          <a:p>
            <a:pPr marL="360363" indent="-360363">
              <a:buClrTx/>
            </a:pPr>
            <a:r>
              <a:rPr lang="en-GB" sz="1800" dirty="0" smtClean="0"/>
              <a:t>Paper 1, questions 1, 2 and 8 - knowledge of aspects of practical skills tested, (also questions in Paper 2).</a:t>
            </a:r>
          </a:p>
          <a:p>
            <a:pPr marL="360363" indent="-360363">
              <a:buClrTx/>
            </a:pPr>
            <a:endParaRPr lang="en-GB" sz="1800" dirty="0" smtClean="0"/>
          </a:p>
          <a:p>
            <a:pPr marL="360363" indent="-360363">
              <a:buClrTx/>
            </a:pPr>
            <a:r>
              <a:rPr lang="en-GB" sz="1800" dirty="0" smtClean="0"/>
              <a:t>Paper 2, question 4 - application of knowledge.</a:t>
            </a:r>
          </a:p>
          <a:p>
            <a:pPr marL="360363" indent="-360363">
              <a:buClrTx/>
            </a:pPr>
            <a:endParaRPr lang="en-GB" sz="1800" dirty="0" smtClean="0"/>
          </a:p>
          <a:p>
            <a:pPr marL="360363" indent="-360363">
              <a:buClrTx/>
            </a:pPr>
            <a:r>
              <a:rPr lang="en-GB" sz="1800" dirty="0" smtClean="0"/>
              <a:t>Paper 2, questions 1, 2 and 4 - use of maths skills.  </a:t>
            </a:r>
          </a:p>
          <a:p>
            <a:pPr>
              <a:buClrTx/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  <a:p>
            <a:endParaRPr lang="en-GB" sz="18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786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Slide 35</a:t>
            </a:r>
            <a:endParaRPr lang="en-US" sz="800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041" y="1544638"/>
            <a:ext cx="5975407" cy="448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Questions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937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98894"/>
          </a:xfrm>
        </p:spPr>
        <p:txBody>
          <a:bodyPr>
            <a:normAutofit/>
          </a:bodyPr>
          <a:lstStyle/>
          <a:p>
            <a:pPr>
              <a:tabLst>
                <a:tab pos="85725" algn="l"/>
              </a:tabLst>
            </a:pPr>
            <a:r>
              <a:rPr lang="en-GB" sz="2600" dirty="0" smtClean="0">
                <a:solidFill>
                  <a:schemeClr val="tx2"/>
                </a:solidFill>
                <a:latin typeface="+mj-lt"/>
              </a:rPr>
              <a:t>AQA ongoing support and resources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626117"/>
            <a:ext cx="4628251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US" sz="1800" dirty="0">
                <a:cs typeface="Arial" charset="0"/>
              </a:rPr>
              <a:t>AQA website</a:t>
            </a:r>
          </a:p>
          <a:p>
            <a:pPr marL="355600" indent="-355600">
              <a:buFont typeface="Arial" charset="0"/>
              <a:buChar char="•"/>
            </a:pPr>
            <a:endParaRPr lang="en-US" sz="1800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US" sz="1800" dirty="0">
                <a:cs typeface="Arial" charset="0"/>
              </a:rPr>
              <a:t>e-AQA</a:t>
            </a:r>
          </a:p>
          <a:p>
            <a:pPr marL="355600" indent="-355600">
              <a:buFont typeface="Arial" charset="0"/>
              <a:buChar char="•"/>
            </a:pPr>
            <a:endParaRPr lang="en-US" sz="1800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US" sz="1800" dirty="0">
                <a:cs typeface="Arial" charset="0"/>
              </a:rPr>
              <a:t>Secure Key Materials</a:t>
            </a:r>
          </a:p>
          <a:p>
            <a:pPr marL="355600" indent="-355600">
              <a:buFont typeface="Arial" charset="0"/>
              <a:buChar char="•"/>
            </a:pPr>
            <a:endParaRPr lang="en-US" sz="1800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US" sz="1800" dirty="0">
                <a:cs typeface="Arial" charset="0"/>
              </a:rPr>
              <a:t>ERA (Enhanced Results Analysis)</a:t>
            </a:r>
          </a:p>
          <a:p>
            <a:pPr marL="355600" indent="-355600">
              <a:buFont typeface="Arial" charset="0"/>
              <a:buChar char="•"/>
            </a:pPr>
            <a:endParaRPr lang="en-US" sz="1800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US" sz="1800" dirty="0" smtClean="0">
                <a:cs typeface="Arial" charset="0"/>
              </a:rPr>
              <a:t>Training courses</a:t>
            </a: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endParaRPr lang="en-US" sz="1800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US" sz="1800" dirty="0"/>
              <a:t>Preparing to teach events</a:t>
            </a:r>
          </a:p>
          <a:p>
            <a:pPr marL="0" indent="0">
              <a:buClr>
                <a:schemeClr val="tx1"/>
              </a:buClr>
              <a:buNone/>
            </a:pPr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36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pic>
        <p:nvPicPr>
          <p:cNvPr id="8" name="Picture 2" descr="C:\Users\apearson\AppData\Local\Microsoft\Windows\Temporary Internet Files\Content.Outlook\JLYUR521\804110752 Thinkstock student reading book MH.jpg"/>
          <p:cNvPicPr preferRelativeResize="0">
            <a:picLocks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24500" y="1143000"/>
            <a:ext cx="2448000" cy="5019675"/>
          </a:xfrm>
          <a:prstGeom prst="rect">
            <a:avLst/>
          </a:prstGeom>
          <a:noFill/>
          <a:ln>
            <a:solidFill>
              <a:srgbClr val="412878">
                <a:alpha val="50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004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507520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n-lt"/>
              </a:rPr>
              <a:t>e-AQA</a:t>
            </a:r>
            <a:endParaRPr lang="en-GB" sz="2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6054"/>
            <a:ext cx="8238226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37</a:t>
            </a:r>
            <a:endParaRPr lang="en-US" sz="800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0" y="1259841"/>
            <a:ext cx="12001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" y="981075"/>
            <a:ext cx="9143245" cy="48215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515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2"/>
            <a:ext cx="8686800" cy="438509"/>
          </a:xfrm>
        </p:spPr>
        <p:txBody>
          <a:bodyPr>
            <a:noAutofit/>
          </a:bodyPr>
          <a:lstStyle/>
          <a:p>
            <a:pPr>
              <a:tabLst>
                <a:tab pos="0" algn="l"/>
              </a:tabLst>
            </a:pPr>
            <a:r>
              <a:rPr lang="en-US" sz="2600" dirty="0" smtClean="0">
                <a:solidFill>
                  <a:schemeClr val="tx2"/>
                </a:solidFill>
                <a:latin typeface="+mj-lt"/>
              </a:rPr>
              <a:t>Timeline 1</a:t>
            </a:r>
            <a:r>
              <a:rPr lang="en-GB" sz="2600" dirty="0" smtClean="0">
                <a:latin typeface="+mj-lt"/>
              </a:rPr>
              <a:t/>
            </a:r>
            <a:br>
              <a:rPr lang="en-GB" sz="2600" dirty="0" smtClean="0">
                <a:latin typeface="+mj-lt"/>
              </a:rPr>
            </a:br>
            <a:endParaRPr lang="en-GB" sz="2600" dirty="0">
              <a:latin typeface="+mj-lt"/>
            </a:endParaRPr>
          </a:p>
        </p:txBody>
      </p:sp>
      <p:sp>
        <p:nvSpPr>
          <p:cNvPr id="4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38</a:t>
            </a:r>
            <a:endParaRPr lang="en-US" sz="800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473075" y="1736618"/>
            <a:ext cx="8375650" cy="3900965"/>
            <a:chOff x="374560" y="1844674"/>
            <a:chExt cx="9160175" cy="2512393"/>
          </a:xfrm>
        </p:grpSpPr>
        <p:sp>
          <p:nvSpPr>
            <p:cNvPr id="9" name="Text Box 19"/>
            <p:cNvSpPr txBox="1">
              <a:spLocks noChangeArrowheads="1"/>
            </p:cNvSpPr>
            <p:nvPr/>
          </p:nvSpPr>
          <p:spPr bwMode="auto">
            <a:xfrm>
              <a:off x="7399214" y="1844674"/>
              <a:ext cx="2135521" cy="545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0" tIns="45711" rIns="91420" bIns="4571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 b="1" dirty="0">
                  <a:solidFill>
                    <a:schemeClr val="tx2"/>
                  </a:solidFill>
                  <a:cs typeface="Arial" charset="0"/>
                </a:rPr>
                <a:t>First teaching </a:t>
              </a:r>
              <a:r>
                <a:rPr lang="en-GB" sz="1400" dirty="0">
                  <a:cs typeface="Arial" charset="0"/>
                </a:rPr>
                <a:t>of </a:t>
              </a:r>
              <a:r>
                <a:rPr lang="en-GB" sz="1400" dirty="0" smtClean="0">
                  <a:cs typeface="Arial" charset="0"/>
                </a:rPr>
                <a:t>AS/A-level in Biology</a:t>
              </a:r>
              <a:endParaRPr lang="en-GB" sz="1400" dirty="0">
                <a:cs typeface="Arial" charset="0"/>
              </a:endParaRPr>
            </a:p>
            <a:p>
              <a:pPr>
                <a:spcBef>
                  <a:spcPct val="50000"/>
                </a:spcBef>
              </a:pPr>
              <a:endParaRPr lang="en-GB" sz="1400" b="1" dirty="0">
                <a:solidFill>
                  <a:srgbClr val="0098C2"/>
                </a:solidFill>
                <a:cs typeface="Arial" charset="0"/>
              </a:endParaRPr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478730" y="4149209"/>
              <a:ext cx="1180614" cy="196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0" tIns="45711" rIns="91420" bIns="4571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400" dirty="0" smtClean="0">
                  <a:cs typeface="Arial" charset="0"/>
                </a:rPr>
                <a:t>Jun 14</a:t>
              </a:r>
              <a:endParaRPr lang="en-GB" sz="1400" dirty="0">
                <a:cs typeface="Arial" charset="0"/>
              </a:endParaRPr>
            </a:p>
          </p:txBody>
        </p:sp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374560" y="1844674"/>
              <a:ext cx="1772658" cy="1030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0" tIns="45711" rIns="91420" bIns="4571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 b="1" dirty="0">
                  <a:solidFill>
                    <a:schemeClr val="tx2"/>
                  </a:solidFill>
                  <a:cs typeface="Arial" charset="0"/>
                </a:rPr>
                <a:t>Draft</a:t>
              </a:r>
              <a:r>
                <a:rPr lang="en-GB" sz="1400" b="1" dirty="0">
                  <a:solidFill>
                    <a:srgbClr val="0098C2"/>
                  </a:solidFill>
                  <a:cs typeface="Arial" charset="0"/>
                </a:rPr>
                <a:t> </a:t>
              </a:r>
              <a:r>
                <a:rPr lang="en-GB" sz="1400" dirty="0" smtClean="0">
                  <a:cs typeface="Arial" charset="0"/>
                </a:rPr>
                <a:t>Specification and specimen </a:t>
              </a:r>
              <a:r>
                <a:rPr lang="en-GB" sz="1400" dirty="0">
                  <a:cs typeface="Arial" charset="0"/>
                </a:rPr>
                <a:t>q</a:t>
              </a:r>
              <a:r>
                <a:rPr lang="en-GB" sz="1400" dirty="0" smtClean="0">
                  <a:cs typeface="Arial" charset="0"/>
                </a:rPr>
                <a:t>uestion </a:t>
              </a:r>
              <a:r>
                <a:rPr lang="en-GB" sz="1400" dirty="0">
                  <a:cs typeface="Arial" charset="0"/>
                </a:rPr>
                <a:t>p</a:t>
              </a:r>
              <a:r>
                <a:rPr lang="en-GB" sz="1400" dirty="0" smtClean="0">
                  <a:cs typeface="Arial" charset="0"/>
                </a:rPr>
                <a:t>apers, and mark </a:t>
              </a:r>
              <a:r>
                <a:rPr lang="en-GB" sz="1400" dirty="0">
                  <a:cs typeface="Arial" charset="0"/>
                </a:rPr>
                <a:t>s</a:t>
              </a:r>
              <a:r>
                <a:rPr lang="en-GB" sz="1400" dirty="0" smtClean="0">
                  <a:cs typeface="Arial" charset="0"/>
                </a:rPr>
                <a:t>chemes published </a:t>
              </a:r>
              <a:endParaRPr lang="en-GB" sz="1400" dirty="0">
                <a:cs typeface="Arial" charset="0"/>
              </a:endParaRPr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>
              <a:off x="1648076" y="3933772"/>
              <a:ext cx="0" cy="2889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6075657" y="4160763"/>
              <a:ext cx="1876238" cy="196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0" tIns="45711" rIns="91420" bIns="4571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400" dirty="0" smtClean="0">
                  <a:cs typeface="Arial" charset="0"/>
                </a:rPr>
                <a:t>Sep15</a:t>
              </a:r>
              <a:endParaRPr lang="en-GB" sz="1400" dirty="0">
                <a:cs typeface="Arial" charset="0"/>
              </a:endParaRPr>
            </a:p>
          </p:txBody>
        </p:sp>
        <p:sp>
          <p:nvSpPr>
            <p:cNvPr id="14" name="Text Box 16"/>
            <p:cNvSpPr txBox="1">
              <a:spLocks noChangeArrowheads="1"/>
            </p:cNvSpPr>
            <p:nvPr/>
          </p:nvSpPr>
          <p:spPr bwMode="auto">
            <a:xfrm>
              <a:off x="1402996" y="3249919"/>
              <a:ext cx="2453245" cy="683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0" tIns="45711" rIns="91420" bIns="45711">
              <a:spAutoFit/>
            </a:bodyPr>
            <a:lstStyle/>
            <a:p>
              <a:pPr algn="ctr"/>
              <a:r>
                <a:rPr lang="en-GB" sz="1400" dirty="0" smtClean="0">
                  <a:cs typeface="Arial" charset="0"/>
                </a:rPr>
                <a:t>Free</a:t>
              </a:r>
              <a:r>
                <a:rPr lang="en-GB" sz="1400" b="1" dirty="0" smtClean="0">
                  <a:solidFill>
                    <a:schemeClr val="tx2"/>
                  </a:solidFill>
                  <a:cs typeface="Arial" charset="0"/>
                </a:rPr>
                <a:t> Introductory </a:t>
              </a:r>
              <a:r>
                <a:rPr lang="en-GB" sz="1400" dirty="0" smtClean="0">
                  <a:cs typeface="Arial" charset="0"/>
                </a:rPr>
                <a:t>events online </a:t>
              </a:r>
            </a:p>
            <a:p>
              <a:pPr algn="ctr"/>
              <a:r>
                <a:rPr lang="en-GB" sz="1400" dirty="0" smtClean="0">
                  <a:cs typeface="Arial" charset="0"/>
                </a:rPr>
                <a:t>and face to face</a:t>
              </a:r>
            </a:p>
            <a:p>
              <a:pPr algn="ctr">
                <a:spcBef>
                  <a:spcPct val="50000"/>
                </a:spcBef>
              </a:pPr>
              <a:endParaRPr lang="en-GB" sz="1400" dirty="0">
                <a:cs typeface="Arial" charset="0"/>
              </a:endParaRPr>
            </a:p>
          </p:txBody>
        </p:sp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2822881" y="2030207"/>
              <a:ext cx="2206707" cy="336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0" tIns="45711" rIns="91420" bIns="4571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 b="1" dirty="0">
                  <a:solidFill>
                    <a:schemeClr val="tx2"/>
                  </a:solidFill>
                  <a:cs typeface="Arial" charset="0"/>
                </a:rPr>
                <a:t>Accredited </a:t>
              </a:r>
              <a:r>
                <a:rPr lang="en-GB" sz="1400" dirty="0" smtClean="0">
                  <a:cs typeface="Arial" charset="0"/>
                </a:rPr>
                <a:t>Specification </a:t>
              </a:r>
              <a:r>
                <a:rPr lang="en-GB" sz="1400" dirty="0">
                  <a:cs typeface="Arial" charset="0"/>
                </a:rPr>
                <a:t>published</a:t>
              </a:r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468313" y="3933772"/>
              <a:ext cx="0" cy="2889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4781878" y="3041856"/>
              <a:ext cx="2898599" cy="336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0" tIns="45711" rIns="91420" bIns="4571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 dirty="0" smtClean="0">
                  <a:cs typeface="Arial" charset="0"/>
                </a:rPr>
                <a:t>Free</a:t>
              </a:r>
              <a:r>
                <a:rPr lang="en-GB" sz="1400" b="1" dirty="0" smtClean="0">
                  <a:solidFill>
                    <a:schemeClr val="tx2"/>
                  </a:solidFill>
                  <a:cs typeface="Arial" charset="0"/>
                </a:rPr>
                <a:t> Preparing </a:t>
              </a:r>
              <a:r>
                <a:rPr lang="en-GB" sz="1400" b="1" dirty="0">
                  <a:solidFill>
                    <a:schemeClr val="tx2"/>
                  </a:solidFill>
                  <a:cs typeface="Arial" charset="0"/>
                </a:rPr>
                <a:t>to Teach</a:t>
              </a:r>
              <a:r>
                <a:rPr lang="en-GB" sz="1400" dirty="0">
                  <a:solidFill>
                    <a:schemeClr val="tx2"/>
                  </a:solidFill>
                  <a:cs typeface="Arial" charset="0"/>
                </a:rPr>
                <a:t> </a:t>
              </a:r>
              <a:r>
                <a:rPr lang="en-GB" sz="1400" dirty="0" smtClean="0">
                  <a:cs typeface="Arial" charset="0"/>
                </a:rPr>
                <a:t>events online and face to face</a:t>
              </a:r>
              <a:endParaRPr lang="en-GB" sz="1400" dirty="0">
                <a:cs typeface="Arial" charset="0"/>
              </a:endParaRPr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7585577" y="3933825"/>
              <a:ext cx="0" cy="2889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Text Box 20"/>
            <p:cNvSpPr txBox="1">
              <a:spLocks noChangeArrowheads="1"/>
            </p:cNvSpPr>
            <p:nvPr/>
          </p:nvSpPr>
          <p:spPr bwMode="auto">
            <a:xfrm>
              <a:off x="5029588" y="2389772"/>
              <a:ext cx="3555163" cy="198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0" tIns="45711" rIns="91420" bIns="4571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 b="1" dirty="0" smtClean="0">
                  <a:solidFill>
                    <a:schemeClr val="tx2"/>
                  </a:solidFill>
                  <a:cs typeface="Arial" charset="0"/>
                </a:rPr>
                <a:t>Teacher training </a:t>
              </a:r>
              <a:r>
                <a:rPr lang="en-GB" sz="1400" dirty="0" smtClean="0">
                  <a:cs typeface="Arial" charset="0"/>
                </a:rPr>
                <a:t>courses available</a:t>
              </a:r>
              <a:endParaRPr lang="en-GB" sz="1400" dirty="0">
                <a:cs typeface="Arial" charset="0"/>
              </a:endParaRPr>
            </a:p>
          </p:txBody>
        </p:sp>
      </p:grpSp>
      <p:sp>
        <p:nvSpPr>
          <p:cNvPr id="19" name="Line 4"/>
          <p:cNvSpPr>
            <a:spLocks noChangeShapeType="1"/>
          </p:cNvSpPr>
          <p:nvPr/>
        </p:nvSpPr>
        <p:spPr bwMode="auto">
          <a:xfrm>
            <a:off x="552450" y="5218113"/>
            <a:ext cx="7695422" cy="3174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/>
          </a:ln>
          <a:effectLst>
            <a:outerShdw dist="35921" dir="2700000" algn="ctr" rotWithShape="0">
              <a:schemeClr val="tx2">
                <a:lumMod val="40000"/>
                <a:lumOff val="60000"/>
              </a:scheme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latin typeface="Times" pitchFamily="18" charset="0"/>
            </a:endParaRPr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>
            <a:off x="2717800" y="4997450"/>
            <a:ext cx="0" cy="447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>
            <a:off x="3797300" y="4997450"/>
            <a:ext cx="0" cy="447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>
            <a:off x="4887913" y="4997450"/>
            <a:ext cx="0" cy="447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>
            <a:off x="5976938" y="4997450"/>
            <a:ext cx="0" cy="447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1649413" y="5330825"/>
            <a:ext cx="10683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dirty="0" smtClean="0">
                <a:cs typeface="Arial" charset="0"/>
              </a:rPr>
              <a:t>Sep14</a:t>
            </a:r>
            <a:endParaRPr lang="en-GB" sz="1400" dirty="0">
              <a:cs typeface="Arial" charset="0"/>
            </a:endParaRP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2727325" y="5330825"/>
            <a:ext cx="1069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dirty="0" smtClean="0">
                <a:cs typeface="Arial" charset="0"/>
              </a:rPr>
              <a:t>Dec 14</a:t>
            </a:r>
            <a:endParaRPr lang="en-GB" sz="1400" dirty="0">
              <a:cs typeface="Arial" charset="0"/>
            </a:endParaRP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3806825" y="5332413"/>
            <a:ext cx="1081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1" rIns="91420" bIns="457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dirty="0" smtClean="0">
                <a:cs typeface="Arial" charset="0"/>
              </a:rPr>
              <a:t>Mar 14</a:t>
            </a:r>
            <a:endParaRPr lang="en-GB" sz="1400" dirty="0">
              <a:cs typeface="Arial" charset="0"/>
            </a:endParaRP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4897438" y="5332413"/>
            <a:ext cx="1079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1" rIns="91420" bIns="457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dirty="0" smtClean="0">
                <a:cs typeface="Arial" charset="0"/>
              </a:rPr>
              <a:t>Jun 15</a:t>
            </a:r>
            <a:endParaRPr lang="en-GB" sz="1400" dirty="0">
              <a:cs typeface="Arial" charset="0"/>
            </a:endParaRPr>
          </a:p>
        </p:txBody>
      </p:sp>
      <p:sp>
        <p:nvSpPr>
          <p:cNvPr id="31" name="Text Box 20"/>
          <p:cNvSpPr txBox="1">
            <a:spLocks noChangeArrowheads="1"/>
          </p:cNvSpPr>
          <p:nvPr/>
        </p:nvSpPr>
        <p:spPr bwMode="auto">
          <a:xfrm>
            <a:off x="5071268" y="4319588"/>
            <a:ext cx="3312711" cy="52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dirty="0">
                <a:solidFill>
                  <a:schemeClr val="tx2"/>
                </a:solidFill>
                <a:cs typeface="Arial" charset="0"/>
              </a:rPr>
              <a:t>Teacher and learner resources </a:t>
            </a:r>
            <a:r>
              <a:rPr lang="en-GB" sz="1400" dirty="0">
                <a:cs typeface="Arial" charset="0"/>
              </a:rPr>
              <a:t>published</a:t>
            </a:r>
            <a:endParaRPr lang="en-GB" sz="1400" b="1" dirty="0">
              <a:solidFill>
                <a:srgbClr val="0098C2"/>
              </a:solidFill>
              <a:cs typeface="Arial" charset="0"/>
            </a:endParaRPr>
          </a:p>
        </p:txBody>
      </p:sp>
      <p:sp>
        <p:nvSpPr>
          <p:cNvPr id="29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343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Slide 39</a:t>
            </a:r>
            <a:endParaRPr lang="en-US" sz="800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041" y="1544638"/>
            <a:ext cx="5975407" cy="448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Final questions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5305425" y="6413739"/>
            <a:ext cx="2476499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Follow us on Twitter @AQACPD.</a:t>
            </a:r>
            <a:endParaRPr lang="en-US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529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AQA’s response to the new rules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627716"/>
            <a:ext cx="8238227" cy="4772171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buClr>
                <a:schemeClr val="tx1"/>
              </a:buClr>
              <a:buNone/>
              <a:defRPr/>
            </a:pPr>
            <a:r>
              <a:rPr lang="en-GB" sz="1800" dirty="0" smtClean="0"/>
              <a:t>A-level</a:t>
            </a:r>
          </a:p>
          <a:p>
            <a:pPr marL="355600" indent="-355600">
              <a:buClr>
                <a:schemeClr val="tx1"/>
              </a:buClr>
              <a:defRPr/>
            </a:pPr>
            <a:r>
              <a:rPr lang="en-GB" sz="1800" dirty="0" smtClean="0"/>
              <a:t>specification content has only minor changes</a:t>
            </a:r>
          </a:p>
          <a:p>
            <a:pPr marL="355600" indent="-355600">
              <a:buClr>
                <a:schemeClr val="tx1"/>
              </a:buClr>
              <a:defRPr/>
            </a:pPr>
            <a:r>
              <a:rPr lang="en-GB" sz="1800" dirty="0" smtClean="0"/>
              <a:t>assessment is in three papers, each of two hours</a:t>
            </a:r>
          </a:p>
          <a:p>
            <a:pPr marL="355600" indent="-355600">
              <a:buClr>
                <a:schemeClr val="tx1"/>
              </a:buClr>
              <a:defRPr/>
            </a:pPr>
            <a:r>
              <a:rPr lang="en-GB" sz="1800" dirty="0"/>
              <a:t>p</a:t>
            </a:r>
            <a:r>
              <a:rPr lang="en-GB" sz="1800" dirty="0" smtClean="0"/>
              <a:t>ractical skills assessment is mainly in Paper 3</a:t>
            </a:r>
            <a:br>
              <a:rPr lang="en-GB" sz="1800" dirty="0" smtClean="0"/>
            </a:br>
            <a:endParaRPr lang="en-GB" sz="1800" dirty="0" smtClean="0"/>
          </a:p>
          <a:p>
            <a:pPr marL="0" indent="0">
              <a:buClr>
                <a:schemeClr val="tx1"/>
              </a:buClr>
              <a:buNone/>
              <a:defRPr/>
            </a:pPr>
            <a:r>
              <a:rPr lang="en-GB" sz="1800" dirty="0" smtClean="0"/>
              <a:t>AS</a:t>
            </a:r>
          </a:p>
          <a:p>
            <a:pPr marL="355600" indent="-355600">
              <a:buClr>
                <a:schemeClr val="tx1"/>
              </a:buClr>
              <a:defRPr/>
            </a:pPr>
            <a:r>
              <a:rPr lang="en-GB" sz="1800" dirty="0" smtClean="0"/>
              <a:t>assessment is in two papers, each of 1.5 hours</a:t>
            </a:r>
          </a:p>
          <a:p>
            <a:pPr marL="355600" indent="-355600">
              <a:buClr>
                <a:schemeClr val="tx1"/>
              </a:buClr>
              <a:defRPr/>
            </a:pPr>
            <a:r>
              <a:rPr lang="en-GB" sz="1800" dirty="0" smtClean="0"/>
              <a:t>course designed to be co-taught in the first year of the A-level course</a:t>
            </a:r>
          </a:p>
          <a:p>
            <a:pPr marL="355600" indent="-355600">
              <a:defRPr/>
            </a:pPr>
            <a:endParaRPr lang="en-GB" sz="1800" dirty="0"/>
          </a:p>
          <a:p>
            <a:pPr marL="355600" indent="-355600">
              <a:buNone/>
            </a:pPr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4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20696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79"/>
            <a:ext cx="8229600" cy="455762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Contact points for more information and guidance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40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581924" y="1903254"/>
            <a:ext cx="8011858" cy="2144871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indent="-355600">
              <a:buClr>
                <a:schemeClr val="tx1"/>
              </a:buClr>
              <a:defRPr/>
            </a:pPr>
            <a:endParaRPr lang="en-US" sz="1800" dirty="0" smtClean="0"/>
          </a:p>
          <a:p>
            <a:pPr marL="0" indent="0">
              <a:buClr>
                <a:schemeClr val="tx1"/>
              </a:buClr>
              <a:buNone/>
              <a:defRPr/>
            </a:pPr>
            <a:r>
              <a:rPr lang="en-US" sz="1800" dirty="0" smtClean="0"/>
              <a:t>For further questions contact our Customer Support Managers</a:t>
            </a:r>
          </a:p>
          <a:p>
            <a:pPr marL="0" indent="0">
              <a:buClr>
                <a:schemeClr val="tx1"/>
              </a:buClr>
              <a:buNone/>
              <a:defRPr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800" b="1" dirty="0"/>
              <a:t>Contact details for A-level Science:</a:t>
            </a:r>
            <a:endParaRPr lang="en-GB" sz="18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800" dirty="0" smtClean="0">
                <a:hlinkClick r:id="rId4"/>
              </a:rPr>
              <a:t>science-gce@aqa.org.uk</a:t>
            </a:r>
            <a:endParaRPr lang="en-GB" sz="1800" dirty="0"/>
          </a:p>
          <a:p>
            <a:pPr marL="355600" indent="-355600">
              <a:buFont typeface="Arial" charset="0"/>
              <a:buChar char="•"/>
            </a:pPr>
            <a:endParaRPr lang="en-US" sz="1800" dirty="0">
              <a:cs typeface="Arial" charset="0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sz="1800" dirty="0" smtClean="0">
                <a:cs typeface="Arial" charset="0"/>
              </a:rPr>
              <a:t>Tel no: </a:t>
            </a:r>
            <a:r>
              <a:rPr lang="en-GB" sz="1800" dirty="0" smtClean="0"/>
              <a:t>01483 477756</a:t>
            </a:r>
            <a:endParaRPr lang="en-US" sz="1800" dirty="0">
              <a:cs typeface="Arial" charset="0"/>
            </a:endParaRPr>
          </a:p>
          <a:p>
            <a:pPr marL="355600" indent="-355600">
              <a:buFont typeface="Arial" charset="0"/>
              <a:buChar char="•"/>
            </a:pPr>
            <a:endParaRPr lang="en-US" sz="1800" dirty="0">
              <a:cs typeface="Arial" charset="0"/>
            </a:endParaRPr>
          </a:p>
          <a:p>
            <a:pPr marL="0" indent="0">
              <a:buClr>
                <a:schemeClr val="tx1"/>
              </a:buClr>
              <a:buNone/>
              <a:defRPr/>
            </a:pPr>
            <a:endParaRPr lang="en-US" sz="1800" dirty="0" smtClean="0"/>
          </a:p>
          <a:p>
            <a:pPr marL="736600" lvl="2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800" dirty="0"/>
          </a:p>
          <a:p>
            <a:pPr>
              <a:buNone/>
              <a:defRPr/>
            </a:pPr>
            <a:endParaRPr lang="en-US" sz="1800" dirty="0"/>
          </a:p>
          <a:p>
            <a:pPr marL="355600" indent="-355600">
              <a:buClr>
                <a:schemeClr val="tx1"/>
              </a:buClr>
              <a:defRPr/>
            </a:pPr>
            <a:endParaRPr lang="en-US" sz="1800" dirty="0"/>
          </a:p>
          <a:p>
            <a:pPr marL="0" indent="0">
              <a:buNone/>
            </a:pP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768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r>
              <a:rPr lang="en-US" dirty="0" smtClean="0"/>
              <a:t>41</a:t>
            </a:r>
            <a:endParaRPr lang="en-US" dirty="0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540000" y="1666873"/>
            <a:ext cx="6508500" cy="4949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600" b="0" i="0" kern="1200" baseline="0">
                <a:solidFill>
                  <a:schemeClr val="tx2"/>
                </a:solidFill>
                <a:latin typeface="AQA Chevin Pro Light"/>
                <a:ea typeface="+mj-ea"/>
                <a:cs typeface="AQA Chevin Pro Light"/>
              </a:defRPr>
            </a:lvl1pPr>
          </a:lstStyle>
          <a:p>
            <a:r>
              <a:rPr lang="en-US" dirty="0" smtClean="0">
                <a:latin typeface="+mj-lt"/>
              </a:rPr>
              <a:t>Thank you</a:t>
            </a:r>
            <a:endParaRPr lang="en-US" dirty="0">
              <a:latin typeface="+mj-lt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6172200" y="6449325"/>
            <a:ext cx="1635126" cy="2413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lnSpc>
                <a:spcPts val="1000"/>
              </a:lnSpc>
              <a:defRPr sz="800" b="0" i="0" kern="1200">
                <a:solidFill>
                  <a:schemeClr val="tx1"/>
                </a:solidFill>
                <a:latin typeface="+mn-lt"/>
                <a:ea typeface="+mn-ea"/>
                <a:cs typeface="AQA Chevin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Follow us on Twitter @AQACPD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40000" y="3093213"/>
            <a:ext cx="73723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We </a:t>
            </a:r>
            <a:r>
              <a:rPr lang="en-GB" dirty="0"/>
              <a:t>are an independent education charity </a:t>
            </a:r>
            <a:endParaRPr lang="en-GB" dirty="0" smtClean="0"/>
          </a:p>
          <a:p>
            <a:r>
              <a:rPr lang="en-GB" dirty="0" smtClean="0"/>
              <a:t>and </a:t>
            </a:r>
            <a:r>
              <a:rPr lang="en-GB" dirty="0"/>
              <a:t>the largest provider of academic qualifications </a:t>
            </a:r>
            <a:r>
              <a:rPr lang="en-GB" dirty="0" smtClean="0"/>
              <a:t>for </a:t>
            </a:r>
            <a:r>
              <a:rPr lang="en-GB" dirty="0"/>
              <a:t>all </a:t>
            </a:r>
            <a:r>
              <a:rPr lang="en-GB" dirty="0" smtClean="0"/>
              <a:t>abilities taught in schools and colleges. </a:t>
            </a:r>
          </a:p>
          <a:p>
            <a:endParaRPr lang="en-GB" dirty="0"/>
          </a:p>
          <a:p>
            <a:r>
              <a:rPr lang="en-GB" dirty="0" smtClean="0"/>
              <a:t>Our </a:t>
            </a:r>
            <a:r>
              <a:rPr lang="en-GB" dirty="0"/>
              <a:t>aim is to enable students to realise their potential </a:t>
            </a:r>
            <a:endParaRPr lang="en-GB" dirty="0" smtClean="0"/>
          </a:p>
          <a:p>
            <a:r>
              <a:rPr lang="en-GB" dirty="0" smtClean="0"/>
              <a:t>and provide </a:t>
            </a:r>
            <a:r>
              <a:rPr lang="en-GB" dirty="0"/>
              <a:t>teachers with the support and resources they need </a:t>
            </a:r>
            <a:endParaRPr lang="en-GB" dirty="0" smtClean="0"/>
          </a:p>
          <a:p>
            <a:r>
              <a:rPr lang="en-GB" dirty="0" smtClean="0"/>
              <a:t>so </a:t>
            </a:r>
            <a:r>
              <a:rPr lang="en-GB" dirty="0"/>
              <a:t>that they can focus on inspiring learning</a:t>
            </a:r>
            <a:r>
              <a:rPr lang="en-GB" dirty="0" smtClean="0"/>
              <a:t>.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dirty="0" smtClean="0">
                <a:hlinkClick r:id="rId3"/>
              </a:rPr>
              <a:t>aqa.org.uk</a:t>
            </a:r>
            <a:endParaRPr lang="en-GB" dirty="0"/>
          </a:p>
          <a:p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387464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Assessment Objectives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539999" y="1731600"/>
            <a:ext cx="8045201" cy="4406400"/>
          </a:xfrm>
        </p:spPr>
        <p:txBody>
          <a:bodyPr/>
          <a:lstStyle/>
          <a:p>
            <a:pPr>
              <a:buNone/>
            </a:pPr>
            <a:r>
              <a:rPr lang="en-GB" b="1" dirty="0" smtClean="0"/>
              <a:t>AO1:	Demonstrate knowledge and understanding of scientific ideas, 		processes, techniques and procedures. 	</a:t>
            </a:r>
          </a:p>
          <a:p>
            <a:pPr>
              <a:buNone/>
            </a:pPr>
            <a:endParaRPr lang="en-GB" b="1" dirty="0" smtClean="0"/>
          </a:p>
          <a:p>
            <a:pPr>
              <a:buNone/>
            </a:pPr>
            <a:r>
              <a:rPr lang="en-GB" b="1" dirty="0" smtClean="0"/>
              <a:t>AO2 	Apply knowledge and understanding of scientific ideas, 				processes, techniques and procedures: </a:t>
            </a:r>
          </a:p>
          <a:p>
            <a:pPr marL="898525" lvl="1" indent="268288"/>
            <a:r>
              <a:rPr lang="en-GB" b="1" i="1" dirty="0"/>
              <a:t>in a range of theoretical and practical contexts; </a:t>
            </a:r>
          </a:p>
          <a:p>
            <a:pPr marL="898525" lvl="1" indent="268288" defTabSz="-204788"/>
            <a:r>
              <a:rPr lang="en-GB" b="1" i="1" dirty="0"/>
              <a:t>when handling qualitative and quantitative data, to solve scientific </a:t>
            </a:r>
            <a:r>
              <a:rPr lang="en-GB" b="1" i="1" dirty="0" smtClean="0"/>
              <a:t>  							problems</a:t>
            </a:r>
            <a:r>
              <a:rPr lang="en-GB" b="1" i="1" dirty="0"/>
              <a:t>. </a:t>
            </a:r>
          </a:p>
          <a:p>
            <a:pPr>
              <a:buNone/>
            </a:pPr>
            <a:r>
              <a:rPr lang="en-GB" dirty="0" smtClean="0"/>
              <a:t>	</a:t>
            </a:r>
          </a:p>
          <a:p>
            <a:pPr>
              <a:buNone/>
            </a:pPr>
            <a:r>
              <a:rPr lang="en-GB" b="1" dirty="0"/>
              <a:t>AO3 	</a:t>
            </a:r>
            <a:r>
              <a:rPr lang="en-GB" b="1" dirty="0" smtClean="0"/>
              <a:t>Note – no longer ‘How Science Works’</a:t>
            </a:r>
            <a:endParaRPr lang="en-GB" b="1" dirty="0"/>
          </a:p>
          <a:p>
            <a:pPr marL="0" indent="0">
              <a:buNone/>
            </a:pPr>
            <a:r>
              <a:rPr lang="en-GB" b="1" i="1" dirty="0" smtClean="0"/>
              <a:t>		Analyse, interpret and evaluate scientific information, ideas and 		evidence, including in relation to issues,  to:</a:t>
            </a:r>
          </a:p>
          <a:p>
            <a:pPr marL="898525" lvl="1" indent="268288"/>
            <a:r>
              <a:rPr lang="en-GB" b="1" i="1" dirty="0" smtClean="0"/>
              <a:t>Make judgements and reach conclusions</a:t>
            </a:r>
          </a:p>
          <a:p>
            <a:pPr marL="898525" lvl="1" indent="268288"/>
            <a:r>
              <a:rPr lang="en-GB" b="1" i="1" dirty="0" smtClean="0"/>
              <a:t>Develop and refine practical design and procedures</a:t>
            </a:r>
            <a:endParaRPr lang="en-GB" dirty="0"/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b="1" dirty="0" smtClean="0"/>
          </a:p>
          <a:p>
            <a:endParaRPr lang="en-GB" dirty="0"/>
          </a:p>
        </p:txBody>
      </p:sp>
      <p:sp>
        <p:nvSpPr>
          <p:cNvPr id="5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5</a:t>
            </a:r>
          </a:p>
        </p:txBody>
      </p:sp>
    </p:spTree>
    <p:extLst>
      <p:ext uri="{BB962C8B-B14F-4D97-AF65-F5344CB8AC3E}">
        <p14:creationId xmlns:p14="http://schemas.microsoft.com/office/powerpoint/2010/main" val="349487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Context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627716"/>
            <a:ext cx="8238227" cy="4772171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indent="-355600">
              <a:buClr>
                <a:schemeClr val="tx1"/>
              </a:buClr>
              <a:defRPr/>
            </a:pPr>
            <a:r>
              <a:rPr lang="en-GB" sz="1800" dirty="0" smtClean="0"/>
              <a:t>Developed by an experienced team of teachers and examiners.</a:t>
            </a:r>
            <a:br>
              <a:rPr lang="en-GB" sz="1800" dirty="0" smtClean="0"/>
            </a:br>
            <a:endParaRPr lang="en-GB" sz="1800" dirty="0" smtClean="0"/>
          </a:p>
          <a:p>
            <a:pPr marL="355600" indent="-355600">
              <a:buClr>
                <a:schemeClr val="tx1"/>
              </a:buClr>
              <a:defRPr/>
            </a:pPr>
            <a:r>
              <a:rPr lang="en-GB" sz="1800" dirty="0" smtClean="0"/>
              <a:t>Guided by feedback from teachers and HE.</a:t>
            </a:r>
          </a:p>
          <a:p>
            <a:pPr marL="355600" indent="-355600">
              <a:buClr>
                <a:schemeClr val="tx1"/>
              </a:buClr>
              <a:defRPr/>
            </a:pPr>
            <a:endParaRPr lang="en-GB" sz="1800" dirty="0" smtClean="0"/>
          </a:p>
          <a:p>
            <a:pPr marL="355600" indent="-355600">
              <a:buClr>
                <a:schemeClr val="tx1"/>
              </a:buClr>
              <a:defRPr/>
            </a:pPr>
            <a:r>
              <a:rPr lang="en-GB" sz="1800" dirty="0" smtClean="0"/>
              <a:t>Designed to engage young people in this subject and provide effective assessments across the ability range.</a:t>
            </a:r>
            <a:br>
              <a:rPr lang="en-GB" sz="1800" dirty="0" smtClean="0"/>
            </a:br>
            <a:endParaRPr lang="en-GB" sz="1800" dirty="0" smtClean="0"/>
          </a:p>
          <a:p>
            <a:pPr marL="355600" indent="-355600">
              <a:buClr>
                <a:schemeClr val="tx1"/>
              </a:buClr>
              <a:defRPr/>
            </a:pPr>
            <a:r>
              <a:rPr lang="en-GB" sz="1800" dirty="0" smtClean="0"/>
              <a:t>Designed to prepare young people for further study and employment.</a:t>
            </a:r>
          </a:p>
          <a:p>
            <a:pPr marL="355600" indent="-355600">
              <a:buClr>
                <a:schemeClr val="tx1"/>
              </a:buClr>
              <a:defRPr/>
            </a:pPr>
            <a:endParaRPr lang="en-GB" sz="1800" dirty="0" smtClean="0"/>
          </a:p>
          <a:p>
            <a:pPr marL="355600" indent="-355600">
              <a:buClr>
                <a:schemeClr val="tx1"/>
              </a:buClr>
              <a:defRPr/>
            </a:pPr>
            <a:r>
              <a:rPr lang="en-GB" sz="1800" dirty="0" smtClean="0"/>
              <a:t>Submitted to Ofqual for accreditation.  Approval expected by autumn 2014.</a:t>
            </a:r>
            <a:endParaRPr lang="en-GB" sz="1800" dirty="0"/>
          </a:p>
          <a:p>
            <a:pPr marL="355600" indent="-355600">
              <a:defRPr/>
            </a:pPr>
            <a:endParaRPr lang="en-GB" sz="1800" dirty="0"/>
          </a:p>
          <a:p>
            <a:pPr marL="355600" indent="-355600">
              <a:buClr>
                <a:schemeClr val="tx1"/>
              </a:buClr>
              <a:defRPr/>
            </a:pPr>
            <a:r>
              <a:rPr lang="en-GB" sz="1800" dirty="0" smtClean="0"/>
              <a:t>Assuming approval, the new AS and A-level specifications are for teaching from September 2015 with first AS assessment in summer 2016 and the first  A-level assessment in summer 2017. </a:t>
            </a:r>
            <a:endParaRPr lang="en-GB" sz="1800" dirty="0"/>
          </a:p>
          <a:p>
            <a:pPr marL="355600" indent="-355600">
              <a:defRPr/>
            </a:pPr>
            <a:endParaRPr lang="en-GB" sz="1800" dirty="0"/>
          </a:p>
          <a:p>
            <a:pPr marL="355600" indent="-355600">
              <a:buNone/>
            </a:pPr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Slide 6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67489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j-lt"/>
              </a:rPr>
              <a:t>Teacher and university led design</a:t>
            </a:r>
            <a:endParaRPr lang="en-GB" dirty="0">
              <a:latin typeface="+mj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6229669"/>
              </p:ext>
            </p:extLst>
          </p:nvPr>
        </p:nvGraphicFramePr>
        <p:xfrm>
          <a:off x="0" y="1356360"/>
          <a:ext cx="9144000" cy="4782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chemeClr val="bg1"/>
                </a:solidFill>
              </a:rPr>
              <a:t>Copyright © AQA and its licensors. All rights reserved.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7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bg1"/>
                </a:solidFill>
              </a:rPr>
              <a:t>Slide </a:t>
            </a:r>
            <a:r>
              <a:rPr lang="en-US" sz="800" dirty="0" smtClean="0">
                <a:solidFill>
                  <a:schemeClr val="bg1"/>
                </a:solidFill>
              </a:rPr>
              <a:t>7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71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AS and A-level specifications at a glance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350" y="1621319"/>
            <a:ext cx="8529173" cy="5640248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indent="-35560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1800" dirty="0" smtClean="0"/>
              <a:t>Mainly the same content as before with, some minor, but significant, changes to content based on teacher feedback.</a:t>
            </a:r>
          </a:p>
          <a:p>
            <a:pPr marL="0" indent="0">
              <a:buClr>
                <a:schemeClr val="tx1"/>
              </a:buClr>
              <a:buNone/>
              <a:defRPr/>
            </a:pPr>
            <a:endParaRPr lang="en-GB" sz="1800" dirty="0" smtClean="0"/>
          </a:p>
          <a:p>
            <a:pPr marL="355600" indent="-35560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1800" dirty="0" smtClean="0"/>
              <a:t>12 required practicals</a:t>
            </a:r>
            <a:r>
              <a:rPr lang="en-GB" sz="1800" dirty="0"/>
              <a:t> </a:t>
            </a:r>
            <a:r>
              <a:rPr lang="en-GB" sz="1800" dirty="0" smtClean="0"/>
              <a:t>at A-level will be given in the specification.</a:t>
            </a:r>
          </a:p>
          <a:p>
            <a:pPr marL="355600" indent="-355600"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sz="1800" dirty="0" smtClean="0"/>
          </a:p>
          <a:p>
            <a:pPr marL="355600" indent="-35560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1800" dirty="0" smtClean="0"/>
              <a:t>The first 6 are the same as the required practicals for the AS.</a:t>
            </a:r>
          </a:p>
          <a:p>
            <a:pPr marL="355600" indent="-355600"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sz="1800" dirty="0" smtClean="0"/>
          </a:p>
          <a:p>
            <a:pPr marL="355600" indent="-35560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1800" dirty="0" smtClean="0"/>
              <a:t>Carrying out the required practicals will cover the basic apparatus and techniques all students must use now for any board.</a:t>
            </a:r>
            <a:br>
              <a:rPr lang="en-GB" sz="1800" dirty="0" smtClean="0"/>
            </a:br>
            <a:endParaRPr lang="en-GB" sz="1800" dirty="0" smtClean="0"/>
          </a:p>
          <a:p>
            <a:pPr marL="355600" indent="-35560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1800" dirty="0" smtClean="0"/>
              <a:t>Some questions in the written papers will be based on the required practicals.</a:t>
            </a:r>
            <a:br>
              <a:rPr lang="en-GB" sz="1800" dirty="0" smtClean="0"/>
            </a:br>
            <a:endParaRPr lang="en-GB" sz="1800" dirty="0" smtClean="0"/>
          </a:p>
          <a:p>
            <a:pPr marL="355600" indent="-35560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1800" dirty="0" smtClean="0"/>
              <a:t>These and other practicals will form the basis of  the practical endorsement.</a:t>
            </a:r>
            <a:br>
              <a:rPr lang="en-GB" sz="1800" dirty="0" smtClean="0"/>
            </a:br>
            <a:endParaRPr lang="en-GB" sz="1800" dirty="0" smtClean="0"/>
          </a:p>
          <a:p>
            <a:pPr marL="355600" indent="-35560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1800" dirty="0" smtClean="0"/>
              <a:t>The specification will be supported with a ‘Practical Handbook’ for teaching, and also guidance for students to document their practicals.</a:t>
            </a:r>
          </a:p>
          <a:p>
            <a:pPr marL="0" indent="0">
              <a:buClr>
                <a:schemeClr val="tx1"/>
              </a:buClr>
              <a:buNone/>
              <a:defRPr/>
            </a:pPr>
            <a:r>
              <a:rPr lang="en-GB" sz="1800" dirty="0" smtClean="0"/>
              <a:t/>
            </a:r>
            <a:br>
              <a:rPr lang="en-GB" sz="1800" dirty="0" smtClean="0"/>
            </a:br>
            <a:endParaRPr lang="en-GB" sz="1800" dirty="0" smtClean="0"/>
          </a:p>
          <a:p>
            <a:pPr marL="355600" indent="-355600"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sz="1800" dirty="0" smtClean="0"/>
          </a:p>
          <a:p>
            <a:pPr marL="355600" indent="-355600"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sz="1800" dirty="0" smtClean="0"/>
          </a:p>
          <a:p>
            <a:pPr marL="355600" indent="-355600"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sz="1800" dirty="0"/>
          </a:p>
          <a:p>
            <a:pPr marL="0" indent="0">
              <a:buClr>
                <a:srgbClr val="008CBB"/>
              </a:buClr>
              <a:buNone/>
              <a:defRPr/>
            </a:pPr>
            <a:endParaRPr lang="en-GB" sz="1800" dirty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Slide 8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75828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2"/>
            <a:ext cx="8686800" cy="438509"/>
          </a:xfrm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chemeClr val="tx2"/>
                </a:solidFill>
                <a:latin typeface="+mj-lt"/>
              </a:rPr>
              <a:t>A-level: assessment at a glance</a:t>
            </a:r>
            <a:r>
              <a:rPr lang="en-GB" dirty="0" smtClean="0">
                <a:latin typeface="+mj-lt"/>
              </a:rPr>
              <a:t/>
            </a:r>
            <a:br>
              <a:rPr lang="en-GB" dirty="0" smtClean="0">
                <a:latin typeface="+mj-lt"/>
              </a:rPr>
            </a:br>
            <a:endParaRPr lang="en-GB" dirty="0">
              <a:latin typeface="+mj-lt"/>
            </a:endParaRPr>
          </a:p>
        </p:txBody>
      </p:sp>
      <p:sp>
        <p:nvSpPr>
          <p:cNvPr id="4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9</a:t>
            </a:r>
            <a:endParaRPr lang="en-US" sz="800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graphicFrame>
        <p:nvGraphicFramePr>
          <p:cNvPr id="8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402166"/>
              </p:ext>
            </p:extLst>
          </p:nvPr>
        </p:nvGraphicFramePr>
        <p:xfrm>
          <a:off x="538169" y="1206487"/>
          <a:ext cx="6731734" cy="5012732"/>
        </p:xfrm>
        <a:graphic>
          <a:graphicData uri="http://schemas.openxmlformats.org/drawingml/2006/table">
            <a:tbl>
              <a:tblPr/>
              <a:tblGrid>
                <a:gridCol w="3599914"/>
                <a:gridCol w="977265"/>
                <a:gridCol w="2154555"/>
              </a:tblGrid>
              <a:tr h="521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Three written papers</a:t>
                      </a:r>
                    </a:p>
                  </a:txBody>
                  <a:tcPr marL="91420" marR="91420" marT="45711" marB="4571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0" marR="91420" marT="45711" marB="4571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marT="45711" marB="4571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Paper 1   </a:t>
                      </a:r>
                    </a:p>
                  </a:txBody>
                  <a:tcPr marL="91420" marR="91420" marT="45711" marB="4571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35%</a:t>
                      </a:r>
                    </a:p>
                  </a:txBody>
                  <a:tcPr marL="91420" marR="91420" marT="45711" marB="4571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hours</a:t>
                      </a:r>
                    </a:p>
                    <a:p>
                      <a:pPr lvl="0"/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 marks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marT="45711" marB="4571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2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Paper 2</a:t>
                      </a:r>
                    </a:p>
                  </a:txBody>
                  <a:tcPr marL="91420" marR="91420" marT="45711" marB="4571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35%</a:t>
                      </a:r>
                    </a:p>
                  </a:txBody>
                  <a:tcPr marL="91420" marR="91420" marT="45711" marB="4571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hours</a:t>
                      </a:r>
                    </a:p>
                    <a:p>
                      <a:pPr lvl="0"/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 marks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marT="45711" marB="4571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17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60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Paper 3</a:t>
                      </a:r>
                    </a:p>
                  </a:txBody>
                  <a:tcPr marL="91420" marR="91420" marT="45711" marB="4571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30%</a:t>
                      </a:r>
                    </a:p>
                  </a:txBody>
                  <a:tcPr marL="91420" marR="91420" marT="45711" marB="4571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hours </a:t>
                      </a:r>
                    </a:p>
                    <a:p>
                      <a:pPr lvl="0"/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 marks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marT="45711" marB="4571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9451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2f9ef51-a9bf-44dc-8296-82683c3ec81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ba5d65d-bea3-4df6-8407-1e1b228e55b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abe9601-b8e8-45b3-ac8c-0063105ca38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02559a0-822c-4b4f-a6ba-f1a5221561e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2f9ef51-a9bf-44dc-8296-82683c3ec81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7fa2ef-e9ea-414d-b0f6-2ce6df2f8e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a13f57d2-a43e-4c6a-916e-55d17d1ed4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02559a0-822c-4b4f-a6ba-f1a5221561e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02559a0-822c-4b4f-a6ba-f1a5221561e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02559a0-822c-4b4f-a6ba-f1a5221561e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02559a0-822c-4b4f-a6ba-f1a5221561e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7fa2ef-e9ea-414d-b0f6-2ce6df2f8e5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2f9ef51-a9bf-44dc-8296-82683c3ec81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3eb304f6-1fdb-4c0b-b357-17b0d3a48ec8"/>
</p:tagLst>
</file>

<file path=ppt/theme/theme1.xml><?xml version="1.0" encoding="utf-8"?>
<a:theme xmlns:a="http://schemas.openxmlformats.org/drawingml/2006/main" name="Theme1">
  <a:themeElements>
    <a:clrScheme name="AQA PowerPoint1">
      <a:dk1>
        <a:srgbClr val="4B4B4B"/>
      </a:dk1>
      <a:lt1>
        <a:srgbClr val="FFFFFF"/>
      </a:lt1>
      <a:dk2>
        <a:srgbClr val="412878"/>
      </a:dk2>
      <a:lt2>
        <a:srgbClr val="FFFFFE"/>
      </a:lt2>
      <a:accent1>
        <a:srgbClr val="C8194B"/>
      </a:accent1>
      <a:accent2>
        <a:srgbClr val="3273AF"/>
      </a:accent2>
      <a:accent3>
        <a:srgbClr val="C84B32"/>
      </a:accent3>
      <a:accent4>
        <a:srgbClr val="418C87"/>
      </a:accent4>
      <a:accent5>
        <a:srgbClr val="AF64A0"/>
      </a:accent5>
      <a:accent6>
        <a:srgbClr val="4B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ppt177E.tmp</Template>
  <TotalTime>4237</TotalTime>
  <Words>2338</Words>
  <Application>Microsoft Office PowerPoint</Application>
  <PresentationFormat>On-screen Show (4:3)</PresentationFormat>
  <Paragraphs>602</Paragraphs>
  <Slides>41</Slides>
  <Notes>41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Theme1</vt:lpstr>
      <vt:lpstr>A/AS level Biology  New Specification Launch</vt:lpstr>
      <vt:lpstr>Structure of the session </vt:lpstr>
      <vt:lpstr>Rules for all Science A-level from 2015</vt:lpstr>
      <vt:lpstr>AQA’s response to the new rules</vt:lpstr>
      <vt:lpstr>Assessment Objectives</vt:lpstr>
      <vt:lpstr>Context</vt:lpstr>
      <vt:lpstr>Teacher and university led design</vt:lpstr>
      <vt:lpstr>AS and A-level specifications at a glance</vt:lpstr>
      <vt:lpstr>A-level: assessment at a glance </vt:lpstr>
      <vt:lpstr>A-level assessment in more detail</vt:lpstr>
      <vt:lpstr>AS level assessment at a glance </vt:lpstr>
      <vt:lpstr>AS level assessment in more detail</vt:lpstr>
      <vt:lpstr>Significant changes to the specification </vt:lpstr>
      <vt:lpstr>Why choose AQA’s AS and A-level specifications?</vt:lpstr>
      <vt:lpstr>Resources to help you plan, teach and assess</vt:lpstr>
      <vt:lpstr>Exampro – option to buy additional resources</vt:lpstr>
      <vt:lpstr>Textbooks</vt:lpstr>
      <vt:lpstr>Required practical activities</vt:lpstr>
      <vt:lpstr>Required practical activities</vt:lpstr>
      <vt:lpstr>Required practical activities - continued</vt:lpstr>
      <vt:lpstr>5 Competencies – common to all boards  </vt:lpstr>
      <vt:lpstr>Endorsement – all boards</vt:lpstr>
      <vt:lpstr>Questions</vt:lpstr>
      <vt:lpstr>Exemplars</vt:lpstr>
      <vt:lpstr>Question structure – 1, structured short answer</vt:lpstr>
      <vt:lpstr>Question structure – 2, questions based on comprehension</vt:lpstr>
      <vt:lpstr>PowerPoint Presentation</vt:lpstr>
      <vt:lpstr>Question structure – 3, the essay as a synoptic exercise</vt:lpstr>
      <vt:lpstr>Question structure – 4, questions examining work of scientists </vt:lpstr>
      <vt:lpstr>New content exemplar -1</vt:lpstr>
      <vt:lpstr>New content exemplar - 2</vt:lpstr>
      <vt:lpstr>Set practical exemplar</vt:lpstr>
      <vt:lpstr>AS Papers</vt:lpstr>
      <vt:lpstr>AS Papers – types of question</vt:lpstr>
      <vt:lpstr>Questions</vt:lpstr>
      <vt:lpstr>AQA ongoing support and resources</vt:lpstr>
      <vt:lpstr>e-AQA</vt:lpstr>
      <vt:lpstr>Timeline 1 </vt:lpstr>
      <vt:lpstr>Final questions</vt:lpstr>
      <vt:lpstr>Contact points for more information and guidance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2014-05-20T13:48:55Z</cp:lastPrinted>
  <dcterms:created xsi:type="dcterms:W3CDTF">2013-02-07T15:48:28Z</dcterms:created>
  <dcterms:modified xsi:type="dcterms:W3CDTF">2014-09-23T11:03:09Z</dcterms:modified>
</cp:coreProperties>
</file>