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11.xml" ContentType="application/vnd.openxmlformats-officedocument.presentationml.tags+xml"/>
  <Override PartName="/ppt/notesSlides/notesSlide79.xml" ContentType="application/vnd.openxmlformats-officedocument.presentationml.notesSlide+xml"/>
  <Override PartName="/ppt/tags/tag12.xml" ContentType="application/vnd.openxmlformats-officedocument.presentationml.tags+xml"/>
  <Override PartName="/ppt/notesSlides/notesSlide80.xml" ContentType="application/vnd.openxmlformats-officedocument.presentationml.notesSlide+xml"/>
  <Override PartName="/ppt/tags/tag13.xml" ContentType="application/vnd.openxmlformats-officedocument.presentationml.tags+xml"/>
  <Override PartName="/ppt/notesSlides/notesSlide81.xml" ContentType="application/vnd.openxmlformats-officedocument.presentationml.notesSlide+xml"/>
  <Override PartName="/ppt/tags/tag14.xml" ContentType="application/vnd.openxmlformats-officedocument.presentationml.tag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99" r:id="rId2"/>
  </p:sldMasterIdLst>
  <p:notesMasterIdLst>
    <p:notesMasterId r:id="rId86"/>
  </p:notesMasterIdLst>
  <p:handoutMasterIdLst>
    <p:handoutMasterId r:id="rId87"/>
  </p:handoutMasterIdLst>
  <p:sldIdLst>
    <p:sldId id="263" r:id="rId3"/>
    <p:sldId id="276" r:id="rId4"/>
    <p:sldId id="402" r:id="rId5"/>
    <p:sldId id="487" r:id="rId6"/>
    <p:sldId id="403" r:id="rId7"/>
    <p:sldId id="430" r:id="rId8"/>
    <p:sldId id="339" r:id="rId9"/>
    <p:sldId id="314" r:id="rId10"/>
    <p:sldId id="406" r:id="rId11"/>
    <p:sldId id="405" r:id="rId12"/>
    <p:sldId id="407" r:id="rId13"/>
    <p:sldId id="429" r:id="rId14"/>
    <p:sldId id="404" r:id="rId15"/>
    <p:sldId id="408" r:id="rId16"/>
    <p:sldId id="485" r:id="rId17"/>
    <p:sldId id="497" r:id="rId18"/>
    <p:sldId id="484" r:id="rId19"/>
    <p:sldId id="416" r:id="rId20"/>
    <p:sldId id="482" r:id="rId21"/>
    <p:sldId id="489" r:id="rId22"/>
    <p:sldId id="492" r:id="rId23"/>
    <p:sldId id="490" r:id="rId24"/>
    <p:sldId id="491" r:id="rId25"/>
    <p:sldId id="500" r:id="rId26"/>
    <p:sldId id="501" r:id="rId27"/>
    <p:sldId id="397" r:id="rId28"/>
    <p:sldId id="488" r:id="rId29"/>
    <p:sldId id="346" r:id="rId30"/>
    <p:sldId id="435" r:id="rId31"/>
    <p:sldId id="494" r:id="rId32"/>
    <p:sldId id="498" r:id="rId33"/>
    <p:sldId id="436" r:id="rId34"/>
    <p:sldId id="496" r:id="rId35"/>
    <p:sldId id="495" r:id="rId36"/>
    <p:sldId id="437" r:id="rId37"/>
    <p:sldId id="438" r:id="rId38"/>
    <p:sldId id="439" r:id="rId39"/>
    <p:sldId id="440" r:id="rId40"/>
    <p:sldId id="441" r:id="rId41"/>
    <p:sldId id="442" r:id="rId42"/>
    <p:sldId id="443" r:id="rId43"/>
    <p:sldId id="444" r:id="rId44"/>
    <p:sldId id="445" r:id="rId45"/>
    <p:sldId id="48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56" r:id="rId56"/>
    <p:sldId id="457" r:id="rId57"/>
    <p:sldId id="499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00" r:id="rId81"/>
    <p:sldId id="418" r:id="rId82"/>
    <p:sldId id="431" r:id="rId83"/>
    <p:sldId id="432" r:id="rId84"/>
    <p:sldId id="434" r:id="rId85"/>
  </p:sldIdLst>
  <p:sldSz cx="9144000" cy="6858000" type="screen4x3"/>
  <p:notesSz cx="6669088" cy="9928225"/>
  <p:custDataLst>
    <p:tags r:id="rId8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A0"/>
    <a:srgbClr val="3273AF"/>
    <a:srgbClr val="412878"/>
    <a:srgbClr val="C84B32"/>
    <a:srgbClr val="783C2D"/>
    <a:srgbClr val="DC7D28"/>
    <a:srgbClr val="3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vertBarState="minimized">
    <p:restoredLeft sz="34615" autoAdjust="0"/>
    <p:restoredTop sz="92186" autoAdjust="0"/>
  </p:normalViewPr>
  <p:slideViewPr>
    <p:cSldViewPr snapToGrid="0" snapToObjects="1" showGuides="1">
      <p:cViewPr>
        <p:scale>
          <a:sx n="100" d="100"/>
          <a:sy n="100" d="100"/>
        </p:scale>
        <p:origin x="-1056" y="-7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80" d="100"/>
          <a:sy n="80" d="100"/>
        </p:scale>
        <p:origin x="-2268" y="50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7C784-82B6-43FD-A2C9-F724AEEB94A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F739FE8-95BB-477F-BA36-04DEB68B8545}">
      <dgm:prSet phldrT="[Text]"/>
      <dgm:spPr>
        <a:solidFill>
          <a:srgbClr val="7030A0"/>
        </a:solidFill>
      </dgm:spPr>
      <dgm:t>
        <a:bodyPr/>
        <a:lstStyle/>
        <a:p>
          <a:r>
            <a:rPr lang="en-GB" dirty="0" smtClean="0"/>
            <a:t>Feedback from teachers and HE panel</a:t>
          </a:r>
          <a:endParaRPr lang="en-GB" dirty="0"/>
        </a:p>
      </dgm:t>
    </dgm:pt>
    <dgm:pt modelId="{15F97501-B874-4FFA-A3D3-450FE4F8C0D6}" type="parTrans" cxnId="{D5371E05-B8EB-4A57-891E-2CE3433FBA0A}">
      <dgm:prSet/>
      <dgm:spPr/>
      <dgm:t>
        <a:bodyPr/>
        <a:lstStyle/>
        <a:p>
          <a:endParaRPr lang="en-GB"/>
        </a:p>
      </dgm:t>
    </dgm:pt>
    <dgm:pt modelId="{73474BD6-8B29-4ADF-B9BD-D343C79B6D3F}" type="sibTrans" cxnId="{D5371E05-B8EB-4A57-891E-2CE3433FBA0A}">
      <dgm:prSet/>
      <dgm:spPr/>
      <dgm:t>
        <a:bodyPr/>
        <a:lstStyle/>
        <a:p>
          <a:endParaRPr lang="en-GB"/>
        </a:p>
      </dgm:t>
    </dgm:pt>
    <dgm:pt modelId="{CCE14B6B-D8DC-40AD-9C1C-57FBFD4B159A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 smtClean="0"/>
            <a:t>Concept testing</a:t>
          </a:r>
        </a:p>
        <a:p>
          <a:r>
            <a:rPr lang="en-GB" dirty="0" smtClean="0"/>
            <a:t> teachers</a:t>
          </a:r>
          <a:endParaRPr lang="en-GB" dirty="0"/>
        </a:p>
      </dgm:t>
    </dgm:pt>
    <dgm:pt modelId="{16B4BBBB-59B8-4901-9F41-4E5A0802421D}" type="parTrans" cxnId="{7E82B324-0879-45C6-B7FF-B9F3E3C214AC}">
      <dgm:prSet/>
      <dgm:spPr/>
      <dgm:t>
        <a:bodyPr/>
        <a:lstStyle/>
        <a:p>
          <a:endParaRPr lang="en-GB"/>
        </a:p>
      </dgm:t>
    </dgm:pt>
    <dgm:pt modelId="{F27BB728-05C2-4723-BF85-9A78BD1FA0F5}" type="sibTrans" cxnId="{7E82B324-0879-45C6-B7FF-B9F3E3C214AC}">
      <dgm:prSet/>
      <dgm:spPr/>
      <dgm:t>
        <a:bodyPr/>
        <a:lstStyle/>
        <a:p>
          <a:endParaRPr lang="en-GB"/>
        </a:p>
      </dgm:t>
    </dgm:pt>
    <dgm:pt modelId="{BC538F19-A05D-4290-851F-9A4FA6F81CC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 smtClean="0"/>
            <a:t>Market testing and heads of science meetings</a:t>
          </a:r>
        </a:p>
        <a:p>
          <a:endParaRPr lang="en-GB" dirty="0"/>
        </a:p>
      </dgm:t>
    </dgm:pt>
    <dgm:pt modelId="{ED849C7D-C581-40DC-87F2-20793F8F10DB}" type="parTrans" cxnId="{97FEA03F-E4E1-47D2-A26D-DA7DD67E88B2}">
      <dgm:prSet/>
      <dgm:spPr/>
      <dgm:t>
        <a:bodyPr/>
        <a:lstStyle/>
        <a:p>
          <a:endParaRPr lang="en-GB"/>
        </a:p>
      </dgm:t>
    </dgm:pt>
    <dgm:pt modelId="{02FE9AD3-4734-4FAA-A2CB-CBB9435F7FC4}" type="sibTrans" cxnId="{97FEA03F-E4E1-47D2-A26D-DA7DD67E88B2}">
      <dgm:prSet/>
      <dgm:spPr/>
      <dgm:t>
        <a:bodyPr/>
        <a:lstStyle/>
        <a:p>
          <a:endParaRPr lang="en-GB"/>
        </a:p>
      </dgm:t>
    </dgm:pt>
    <dgm:pt modelId="{6D460F71-7DE5-4026-A23F-4DB14720E1A0}">
      <dgm:prSet/>
      <dgm:spPr/>
      <dgm:t>
        <a:bodyPr/>
        <a:lstStyle/>
        <a:p>
          <a:r>
            <a:rPr lang="en-GB" dirty="0" smtClean="0"/>
            <a:t>Draft models</a:t>
          </a:r>
          <a:endParaRPr lang="en-GB" dirty="0"/>
        </a:p>
      </dgm:t>
    </dgm:pt>
    <dgm:pt modelId="{6AB780B0-01BE-40F4-BF39-FC60CAA35049}" type="parTrans" cxnId="{93823CD5-A23D-4D50-84B1-78204F739130}">
      <dgm:prSet/>
      <dgm:spPr/>
      <dgm:t>
        <a:bodyPr/>
        <a:lstStyle/>
        <a:p>
          <a:endParaRPr lang="en-GB"/>
        </a:p>
      </dgm:t>
    </dgm:pt>
    <dgm:pt modelId="{70852BFA-EB04-4454-A6AE-13AF40D2E50A}" type="sibTrans" cxnId="{93823CD5-A23D-4D50-84B1-78204F739130}">
      <dgm:prSet/>
      <dgm:spPr/>
      <dgm:t>
        <a:bodyPr/>
        <a:lstStyle/>
        <a:p>
          <a:endParaRPr lang="en-GB"/>
        </a:p>
      </dgm:t>
    </dgm:pt>
    <dgm:pt modelId="{5C2412F8-0EC4-4505-8595-E911BB39624C}">
      <dgm:prSet/>
      <dgm:spPr/>
      <dgm:t>
        <a:bodyPr/>
        <a:lstStyle/>
        <a:p>
          <a:r>
            <a:rPr lang="en-GB" dirty="0" smtClean="0"/>
            <a:t>Possible models</a:t>
          </a:r>
          <a:endParaRPr lang="en-GB" dirty="0"/>
        </a:p>
      </dgm:t>
    </dgm:pt>
    <dgm:pt modelId="{8AE93EE0-4527-4B0D-9151-D0D5C2248F44}" type="parTrans" cxnId="{05B9915C-5BCA-4242-BC08-540588D2B3C4}">
      <dgm:prSet/>
      <dgm:spPr/>
      <dgm:t>
        <a:bodyPr/>
        <a:lstStyle/>
        <a:p>
          <a:endParaRPr lang="en-GB"/>
        </a:p>
      </dgm:t>
    </dgm:pt>
    <dgm:pt modelId="{606CF571-7B4F-415F-95B7-9E2AA58649DC}" type="sibTrans" cxnId="{05B9915C-5BCA-4242-BC08-540588D2B3C4}">
      <dgm:prSet/>
      <dgm:spPr/>
      <dgm:t>
        <a:bodyPr/>
        <a:lstStyle/>
        <a:p>
          <a:endParaRPr lang="en-GB"/>
        </a:p>
      </dgm:t>
    </dgm:pt>
    <dgm:pt modelId="{F8438162-14C8-4730-A5EB-2E7EC65FA690}">
      <dgm:prSet/>
      <dgm:spPr/>
      <dgm:t>
        <a:bodyPr/>
        <a:lstStyle/>
        <a:p>
          <a:r>
            <a:rPr lang="en-GB" dirty="0" smtClean="0"/>
            <a:t>“Final” model</a:t>
          </a:r>
          <a:endParaRPr lang="en-GB" dirty="0"/>
        </a:p>
      </dgm:t>
    </dgm:pt>
    <dgm:pt modelId="{1224118E-A1F0-4E32-90BF-D0F4123224AC}" type="parTrans" cxnId="{1F405795-5C9C-49B1-B644-73E063B01DE0}">
      <dgm:prSet/>
      <dgm:spPr/>
      <dgm:t>
        <a:bodyPr/>
        <a:lstStyle/>
        <a:p>
          <a:endParaRPr lang="en-GB"/>
        </a:p>
      </dgm:t>
    </dgm:pt>
    <dgm:pt modelId="{E336EEA8-7108-49C6-83D3-9E5C4CB7C918}" type="sibTrans" cxnId="{1F405795-5C9C-49B1-B644-73E063B01DE0}">
      <dgm:prSet/>
      <dgm:spPr/>
      <dgm:t>
        <a:bodyPr/>
        <a:lstStyle/>
        <a:p>
          <a:endParaRPr lang="en-GB"/>
        </a:p>
      </dgm:t>
    </dgm:pt>
    <dgm:pt modelId="{8F3F7A0D-9F71-47A4-B613-9B895E0E5B93}">
      <dgm:prSet/>
      <dgm:spPr>
        <a:solidFill>
          <a:schemeClr val="accent6"/>
        </a:solidFill>
      </dgm:spPr>
      <dgm:t>
        <a:bodyPr/>
        <a:lstStyle/>
        <a:p>
          <a:r>
            <a:rPr lang="en-GB" dirty="0" smtClean="0"/>
            <a:t>Student and teacher testing</a:t>
          </a:r>
          <a:endParaRPr lang="en-GB" dirty="0"/>
        </a:p>
      </dgm:t>
    </dgm:pt>
    <dgm:pt modelId="{DCC1A4EB-2392-4D06-A2B5-68B36A092DCE}" type="parTrans" cxnId="{169AA8A5-6C15-4B00-B49C-102F2DEE0A1D}">
      <dgm:prSet/>
      <dgm:spPr/>
      <dgm:t>
        <a:bodyPr/>
        <a:lstStyle/>
        <a:p>
          <a:endParaRPr lang="en-GB"/>
        </a:p>
      </dgm:t>
    </dgm:pt>
    <dgm:pt modelId="{B22E3684-B88F-4393-AF5B-0E73EACAA742}" type="sibTrans" cxnId="{169AA8A5-6C15-4B00-B49C-102F2DEE0A1D}">
      <dgm:prSet/>
      <dgm:spPr/>
      <dgm:t>
        <a:bodyPr/>
        <a:lstStyle/>
        <a:p>
          <a:endParaRPr lang="en-GB"/>
        </a:p>
      </dgm:t>
    </dgm:pt>
    <dgm:pt modelId="{C5346C5D-C912-485E-9B22-4E267B1B8CD0}">
      <dgm:prSet/>
      <dgm:spPr>
        <a:solidFill>
          <a:srgbClr val="7030A0"/>
        </a:solidFill>
      </dgm:spPr>
      <dgm:t>
        <a:bodyPr/>
        <a:lstStyle/>
        <a:p>
          <a:r>
            <a:rPr lang="en-GB" dirty="0" smtClean="0"/>
            <a:t>HE panel</a:t>
          </a:r>
          <a:endParaRPr lang="en-GB" dirty="0"/>
        </a:p>
      </dgm:t>
    </dgm:pt>
    <dgm:pt modelId="{5888A338-BF87-43E5-8C21-1941AEB43BC9}" type="parTrans" cxnId="{6CEA3189-BDE8-4CE2-8891-C1D57C46D82A}">
      <dgm:prSet/>
      <dgm:spPr/>
      <dgm:t>
        <a:bodyPr/>
        <a:lstStyle/>
        <a:p>
          <a:endParaRPr lang="en-GB"/>
        </a:p>
      </dgm:t>
    </dgm:pt>
    <dgm:pt modelId="{2FBAD62E-E51A-4234-9F0C-688175914804}" type="sibTrans" cxnId="{6CEA3189-BDE8-4CE2-8891-C1D57C46D82A}">
      <dgm:prSet/>
      <dgm:spPr/>
      <dgm:t>
        <a:bodyPr/>
        <a:lstStyle/>
        <a:p>
          <a:endParaRPr lang="en-GB"/>
        </a:p>
      </dgm:t>
    </dgm:pt>
    <dgm:pt modelId="{C216224A-BDF2-4720-8BA2-40AEFC4D8492}">
      <dgm:prSet/>
      <dgm:spPr>
        <a:solidFill>
          <a:srgbClr val="7030A0"/>
        </a:solidFill>
      </dgm:spPr>
      <dgm:t>
        <a:bodyPr/>
        <a:lstStyle/>
        <a:p>
          <a:r>
            <a:rPr lang="en-GB" dirty="0" smtClean="0"/>
            <a:t>HE panel</a:t>
          </a:r>
          <a:endParaRPr lang="en-GB" dirty="0"/>
        </a:p>
      </dgm:t>
    </dgm:pt>
    <dgm:pt modelId="{BC7BE5BB-5574-4AF7-8465-7ACD95CDFEBE}" type="parTrans" cxnId="{71C93744-70D2-4BCB-8A0D-EB4990677B21}">
      <dgm:prSet/>
      <dgm:spPr/>
      <dgm:t>
        <a:bodyPr/>
        <a:lstStyle/>
        <a:p>
          <a:endParaRPr lang="en-GB"/>
        </a:p>
      </dgm:t>
    </dgm:pt>
    <dgm:pt modelId="{FBD09124-F17C-4E0E-9566-9A13691E2520}" type="sibTrans" cxnId="{71C93744-70D2-4BCB-8A0D-EB4990677B21}">
      <dgm:prSet/>
      <dgm:spPr/>
      <dgm:t>
        <a:bodyPr/>
        <a:lstStyle/>
        <a:p>
          <a:endParaRPr lang="en-GB"/>
        </a:p>
      </dgm:t>
    </dgm:pt>
    <dgm:pt modelId="{61453094-AD81-4A86-984E-34C8BAF827EC}" type="pres">
      <dgm:prSet presAssocID="{6AC7C784-82B6-43FD-A2C9-F724AEEB94A5}" presName="CompostProcess" presStyleCnt="0">
        <dgm:presLayoutVars>
          <dgm:dir/>
          <dgm:resizeHandles val="exact"/>
        </dgm:presLayoutVars>
      </dgm:prSet>
      <dgm:spPr/>
    </dgm:pt>
    <dgm:pt modelId="{8104C6DC-9455-41FD-BDB0-0BB9F39950FF}" type="pres">
      <dgm:prSet presAssocID="{6AC7C784-82B6-43FD-A2C9-F724AEEB94A5}" presName="arrow" presStyleLbl="bgShp" presStyleIdx="0" presStyleCnt="1"/>
      <dgm:spPr/>
    </dgm:pt>
    <dgm:pt modelId="{E89F5224-CF8D-42F8-971F-3A78902DB576}" type="pres">
      <dgm:prSet presAssocID="{6AC7C784-82B6-43FD-A2C9-F724AEEB94A5}" presName="linearProcess" presStyleCnt="0"/>
      <dgm:spPr/>
    </dgm:pt>
    <dgm:pt modelId="{9166C17F-9533-49B5-A124-D067E9B9C5A9}" type="pres">
      <dgm:prSet presAssocID="{FF739FE8-95BB-477F-BA36-04DEB68B8545}" presName="tex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DAA13A-1D2D-47CF-8A64-7652BF59EAA6}" type="pres">
      <dgm:prSet presAssocID="{73474BD6-8B29-4ADF-B9BD-D343C79B6D3F}" presName="sibTrans" presStyleCnt="0"/>
      <dgm:spPr/>
    </dgm:pt>
    <dgm:pt modelId="{CC02BF12-1458-44F5-81F5-4CA21FE103D1}" type="pres">
      <dgm:prSet presAssocID="{5C2412F8-0EC4-4505-8595-E911BB39624C}" presName="textNode" presStyleLbl="node1" presStyleIdx="1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6FE0F9E5-D008-44A5-9594-6A707EF93D4A}" type="pres">
      <dgm:prSet presAssocID="{606CF571-7B4F-415F-95B7-9E2AA58649DC}" presName="sibTrans" presStyleCnt="0"/>
      <dgm:spPr/>
    </dgm:pt>
    <dgm:pt modelId="{A02E6113-CAEE-4215-9EB2-EDBC5D7C07DB}" type="pres">
      <dgm:prSet presAssocID="{CCE14B6B-D8DC-40AD-9C1C-57FBFD4B159A}" presName="text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6F92A7-A365-4516-BBA9-D87555BCE8E2}" type="pres">
      <dgm:prSet presAssocID="{F27BB728-05C2-4723-BF85-9A78BD1FA0F5}" presName="sibTrans" presStyleCnt="0"/>
      <dgm:spPr/>
    </dgm:pt>
    <dgm:pt modelId="{1CC8C45A-2BC0-4FFF-8E09-CC926DB98537}" type="pres">
      <dgm:prSet presAssocID="{6D460F71-7DE5-4026-A23F-4DB14720E1A0}" presName="textNode" presStyleLbl="node1" presStyleIdx="3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EEA96866-92F1-4F43-81EA-6E3656AF8DCB}" type="pres">
      <dgm:prSet presAssocID="{70852BFA-EB04-4454-A6AE-13AF40D2E50A}" presName="sibTrans" presStyleCnt="0"/>
      <dgm:spPr/>
    </dgm:pt>
    <dgm:pt modelId="{38A64A63-95B5-423D-8D38-349268FB0E3A}" type="pres">
      <dgm:prSet presAssocID="{BC538F19-A05D-4290-851F-9A4FA6F81CC3}" presName="text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2FBCD2-3C71-40DF-8ACB-51A5A5693FD6}" type="pres">
      <dgm:prSet presAssocID="{02FE9AD3-4734-4FAA-A2CB-CBB9435F7FC4}" presName="sibTrans" presStyleCnt="0"/>
      <dgm:spPr/>
    </dgm:pt>
    <dgm:pt modelId="{1E33725A-6052-4381-9F1C-C14CA8DF6891}" type="pres">
      <dgm:prSet presAssocID="{C5346C5D-C912-485E-9B22-4E267B1B8CD0}" presName="text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E61B73-FBDF-47D8-A314-0956AF1A531C}" type="pres">
      <dgm:prSet presAssocID="{2FBAD62E-E51A-4234-9F0C-688175914804}" presName="sibTrans" presStyleCnt="0"/>
      <dgm:spPr/>
    </dgm:pt>
    <dgm:pt modelId="{3FFAC233-9BFA-4FE6-9840-898C67EB5F84}" type="pres">
      <dgm:prSet presAssocID="{F8438162-14C8-4730-A5EB-2E7EC65FA690}" presName="textNode" presStyleLbl="node1" presStyleIdx="6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DECCC035-5DC8-4328-8AD5-D0F7328FD66A}" type="pres">
      <dgm:prSet presAssocID="{E336EEA8-7108-49C6-83D3-9E5C4CB7C918}" presName="sibTrans" presStyleCnt="0"/>
      <dgm:spPr/>
    </dgm:pt>
    <dgm:pt modelId="{083A8AD4-EB65-44BA-B3AD-54037583CD3D}" type="pres">
      <dgm:prSet presAssocID="{8F3F7A0D-9F71-47A4-B613-9B895E0E5B93}" presName="text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80FB5E-35AD-44A0-B81E-C2BB2B34F099}" type="pres">
      <dgm:prSet presAssocID="{B22E3684-B88F-4393-AF5B-0E73EACAA742}" presName="sibTrans" presStyleCnt="0"/>
      <dgm:spPr/>
    </dgm:pt>
    <dgm:pt modelId="{4EA3893D-A051-46DC-A36B-F9EE97E1E3B4}" type="pres">
      <dgm:prSet presAssocID="{C216224A-BDF2-4720-8BA2-40AEFC4D8492}" presName="tex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5B9915C-5BCA-4242-BC08-540588D2B3C4}" srcId="{6AC7C784-82B6-43FD-A2C9-F724AEEB94A5}" destId="{5C2412F8-0EC4-4505-8595-E911BB39624C}" srcOrd="1" destOrd="0" parTransId="{8AE93EE0-4527-4B0D-9151-D0D5C2248F44}" sibTransId="{606CF571-7B4F-415F-95B7-9E2AA58649DC}"/>
    <dgm:cxn modelId="{6A03FB07-46FE-4F6F-AF34-89FB210A947A}" type="presOf" srcId="{C5346C5D-C912-485E-9B22-4E267B1B8CD0}" destId="{1E33725A-6052-4381-9F1C-C14CA8DF6891}" srcOrd="0" destOrd="0" presId="urn:microsoft.com/office/officeart/2005/8/layout/hProcess9"/>
    <dgm:cxn modelId="{FCEF9C1D-18A4-4443-AAF5-B8BA3631C242}" type="presOf" srcId="{8F3F7A0D-9F71-47A4-B613-9B895E0E5B93}" destId="{083A8AD4-EB65-44BA-B3AD-54037583CD3D}" srcOrd="0" destOrd="0" presId="urn:microsoft.com/office/officeart/2005/8/layout/hProcess9"/>
    <dgm:cxn modelId="{5BFE11F1-088D-414D-A2EF-5FEE857CFDA0}" type="presOf" srcId="{6D460F71-7DE5-4026-A23F-4DB14720E1A0}" destId="{1CC8C45A-2BC0-4FFF-8E09-CC926DB98537}" srcOrd="0" destOrd="0" presId="urn:microsoft.com/office/officeart/2005/8/layout/hProcess9"/>
    <dgm:cxn modelId="{DF5F7CB2-0E59-4A8C-A926-38A623E1CD8C}" type="presOf" srcId="{CCE14B6B-D8DC-40AD-9C1C-57FBFD4B159A}" destId="{A02E6113-CAEE-4215-9EB2-EDBC5D7C07DB}" srcOrd="0" destOrd="0" presId="urn:microsoft.com/office/officeart/2005/8/layout/hProcess9"/>
    <dgm:cxn modelId="{97FEA03F-E4E1-47D2-A26D-DA7DD67E88B2}" srcId="{6AC7C784-82B6-43FD-A2C9-F724AEEB94A5}" destId="{BC538F19-A05D-4290-851F-9A4FA6F81CC3}" srcOrd="4" destOrd="0" parTransId="{ED849C7D-C581-40DC-87F2-20793F8F10DB}" sibTransId="{02FE9AD3-4734-4FAA-A2CB-CBB9435F7FC4}"/>
    <dgm:cxn modelId="{D5371E05-B8EB-4A57-891E-2CE3433FBA0A}" srcId="{6AC7C784-82B6-43FD-A2C9-F724AEEB94A5}" destId="{FF739FE8-95BB-477F-BA36-04DEB68B8545}" srcOrd="0" destOrd="0" parTransId="{15F97501-B874-4FFA-A3D3-450FE4F8C0D6}" sibTransId="{73474BD6-8B29-4ADF-B9BD-D343C79B6D3F}"/>
    <dgm:cxn modelId="{207A6119-A53F-4685-A1E9-8E4FA7A96F9F}" type="presOf" srcId="{F8438162-14C8-4730-A5EB-2E7EC65FA690}" destId="{3FFAC233-9BFA-4FE6-9840-898C67EB5F84}" srcOrd="0" destOrd="0" presId="urn:microsoft.com/office/officeart/2005/8/layout/hProcess9"/>
    <dgm:cxn modelId="{169AA8A5-6C15-4B00-B49C-102F2DEE0A1D}" srcId="{6AC7C784-82B6-43FD-A2C9-F724AEEB94A5}" destId="{8F3F7A0D-9F71-47A4-B613-9B895E0E5B93}" srcOrd="7" destOrd="0" parTransId="{DCC1A4EB-2392-4D06-A2B5-68B36A092DCE}" sibTransId="{B22E3684-B88F-4393-AF5B-0E73EACAA742}"/>
    <dgm:cxn modelId="{6CEA3189-BDE8-4CE2-8891-C1D57C46D82A}" srcId="{6AC7C784-82B6-43FD-A2C9-F724AEEB94A5}" destId="{C5346C5D-C912-485E-9B22-4E267B1B8CD0}" srcOrd="5" destOrd="0" parTransId="{5888A338-BF87-43E5-8C21-1941AEB43BC9}" sibTransId="{2FBAD62E-E51A-4234-9F0C-688175914804}"/>
    <dgm:cxn modelId="{1F405795-5C9C-49B1-B644-73E063B01DE0}" srcId="{6AC7C784-82B6-43FD-A2C9-F724AEEB94A5}" destId="{F8438162-14C8-4730-A5EB-2E7EC65FA690}" srcOrd="6" destOrd="0" parTransId="{1224118E-A1F0-4E32-90BF-D0F4123224AC}" sibTransId="{E336EEA8-7108-49C6-83D3-9E5C4CB7C918}"/>
    <dgm:cxn modelId="{98A85F89-FDB7-4C02-929E-12A9B57AA2F0}" type="presOf" srcId="{C216224A-BDF2-4720-8BA2-40AEFC4D8492}" destId="{4EA3893D-A051-46DC-A36B-F9EE97E1E3B4}" srcOrd="0" destOrd="0" presId="urn:microsoft.com/office/officeart/2005/8/layout/hProcess9"/>
    <dgm:cxn modelId="{93823CD5-A23D-4D50-84B1-78204F739130}" srcId="{6AC7C784-82B6-43FD-A2C9-F724AEEB94A5}" destId="{6D460F71-7DE5-4026-A23F-4DB14720E1A0}" srcOrd="3" destOrd="0" parTransId="{6AB780B0-01BE-40F4-BF39-FC60CAA35049}" sibTransId="{70852BFA-EB04-4454-A6AE-13AF40D2E50A}"/>
    <dgm:cxn modelId="{F47A0B0E-4C13-4208-A19B-6C496C71517D}" type="presOf" srcId="{5C2412F8-0EC4-4505-8595-E911BB39624C}" destId="{CC02BF12-1458-44F5-81F5-4CA21FE103D1}" srcOrd="0" destOrd="0" presId="urn:microsoft.com/office/officeart/2005/8/layout/hProcess9"/>
    <dgm:cxn modelId="{8F5A2831-4366-4AED-B9C6-AD1CAE5969DF}" type="presOf" srcId="{BC538F19-A05D-4290-851F-9A4FA6F81CC3}" destId="{38A64A63-95B5-423D-8D38-349268FB0E3A}" srcOrd="0" destOrd="0" presId="urn:microsoft.com/office/officeart/2005/8/layout/hProcess9"/>
    <dgm:cxn modelId="{71C93744-70D2-4BCB-8A0D-EB4990677B21}" srcId="{6AC7C784-82B6-43FD-A2C9-F724AEEB94A5}" destId="{C216224A-BDF2-4720-8BA2-40AEFC4D8492}" srcOrd="8" destOrd="0" parTransId="{BC7BE5BB-5574-4AF7-8465-7ACD95CDFEBE}" sibTransId="{FBD09124-F17C-4E0E-9566-9A13691E2520}"/>
    <dgm:cxn modelId="{7E82B324-0879-45C6-B7FF-B9F3E3C214AC}" srcId="{6AC7C784-82B6-43FD-A2C9-F724AEEB94A5}" destId="{CCE14B6B-D8DC-40AD-9C1C-57FBFD4B159A}" srcOrd="2" destOrd="0" parTransId="{16B4BBBB-59B8-4901-9F41-4E5A0802421D}" sibTransId="{F27BB728-05C2-4723-BF85-9A78BD1FA0F5}"/>
    <dgm:cxn modelId="{9E1D7947-4390-44F0-BBF9-3756408C7272}" type="presOf" srcId="{FF739FE8-95BB-477F-BA36-04DEB68B8545}" destId="{9166C17F-9533-49B5-A124-D067E9B9C5A9}" srcOrd="0" destOrd="0" presId="urn:microsoft.com/office/officeart/2005/8/layout/hProcess9"/>
    <dgm:cxn modelId="{A732A23A-B318-4E29-B24B-C672AA51F203}" type="presOf" srcId="{6AC7C784-82B6-43FD-A2C9-F724AEEB94A5}" destId="{61453094-AD81-4A86-984E-34C8BAF827EC}" srcOrd="0" destOrd="0" presId="urn:microsoft.com/office/officeart/2005/8/layout/hProcess9"/>
    <dgm:cxn modelId="{27DDF08A-608B-47D8-AF6C-27DBA862F1F6}" type="presParOf" srcId="{61453094-AD81-4A86-984E-34C8BAF827EC}" destId="{8104C6DC-9455-41FD-BDB0-0BB9F39950FF}" srcOrd="0" destOrd="0" presId="urn:microsoft.com/office/officeart/2005/8/layout/hProcess9"/>
    <dgm:cxn modelId="{84A26BBD-14E6-47ED-A81A-EA6714408D67}" type="presParOf" srcId="{61453094-AD81-4A86-984E-34C8BAF827EC}" destId="{E89F5224-CF8D-42F8-971F-3A78902DB576}" srcOrd="1" destOrd="0" presId="urn:microsoft.com/office/officeart/2005/8/layout/hProcess9"/>
    <dgm:cxn modelId="{4E640DBA-127E-4575-86BB-CF4D60003965}" type="presParOf" srcId="{E89F5224-CF8D-42F8-971F-3A78902DB576}" destId="{9166C17F-9533-49B5-A124-D067E9B9C5A9}" srcOrd="0" destOrd="0" presId="urn:microsoft.com/office/officeart/2005/8/layout/hProcess9"/>
    <dgm:cxn modelId="{9D06E6E8-C5F5-40FA-8FD4-5C0D7CA97021}" type="presParOf" srcId="{E89F5224-CF8D-42F8-971F-3A78902DB576}" destId="{CBDAA13A-1D2D-47CF-8A64-7652BF59EAA6}" srcOrd="1" destOrd="0" presId="urn:microsoft.com/office/officeart/2005/8/layout/hProcess9"/>
    <dgm:cxn modelId="{41291D3D-5399-4632-B61B-66E11FBFB0E9}" type="presParOf" srcId="{E89F5224-CF8D-42F8-971F-3A78902DB576}" destId="{CC02BF12-1458-44F5-81F5-4CA21FE103D1}" srcOrd="2" destOrd="0" presId="urn:microsoft.com/office/officeart/2005/8/layout/hProcess9"/>
    <dgm:cxn modelId="{37D66E34-B011-4B9E-8959-0E5FC32B0244}" type="presParOf" srcId="{E89F5224-CF8D-42F8-971F-3A78902DB576}" destId="{6FE0F9E5-D008-44A5-9594-6A707EF93D4A}" srcOrd="3" destOrd="0" presId="urn:microsoft.com/office/officeart/2005/8/layout/hProcess9"/>
    <dgm:cxn modelId="{A9427292-2A40-429B-9474-88C9826FE365}" type="presParOf" srcId="{E89F5224-CF8D-42F8-971F-3A78902DB576}" destId="{A02E6113-CAEE-4215-9EB2-EDBC5D7C07DB}" srcOrd="4" destOrd="0" presId="urn:microsoft.com/office/officeart/2005/8/layout/hProcess9"/>
    <dgm:cxn modelId="{C9B92B90-C80F-465D-B461-C083AC9D0A9A}" type="presParOf" srcId="{E89F5224-CF8D-42F8-971F-3A78902DB576}" destId="{496F92A7-A365-4516-BBA9-D87555BCE8E2}" srcOrd="5" destOrd="0" presId="urn:microsoft.com/office/officeart/2005/8/layout/hProcess9"/>
    <dgm:cxn modelId="{62A89F2F-FCA0-4533-8287-58F41EF5A9F9}" type="presParOf" srcId="{E89F5224-CF8D-42F8-971F-3A78902DB576}" destId="{1CC8C45A-2BC0-4FFF-8E09-CC926DB98537}" srcOrd="6" destOrd="0" presId="urn:microsoft.com/office/officeart/2005/8/layout/hProcess9"/>
    <dgm:cxn modelId="{40EC317E-EE32-4C5A-987F-7AB31BF72AE9}" type="presParOf" srcId="{E89F5224-CF8D-42F8-971F-3A78902DB576}" destId="{EEA96866-92F1-4F43-81EA-6E3656AF8DCB}" srcOrd="7" destOrd="0" presId="urn:microsoft.com/office/officeart/2005/8/layout/hProcess9"/>
    <dgm:cxn modelId="{D8ABA03B-67E5-4A91-8803-1CADBE454A9B}" type="presParOf" srcId="{E89F5224-CF8D-42F8-971F-3A78902DB576}" destId="{38A64A63-95B5-423D-8D38-349268FB0E3A}" srcOrd="8" destOrd="0" presId="urn:microsoft.com/office/officeart/2005/8/layout/hProcess9"/>
    <dgm:cxn modelId="{2F621385-B74D-4510-881A-B80C46299692}" type="presParOf" srcId="{E89F5224-CF8D-42F8-971F-3A78902DB576}" destId="{402FBCD2-3C71-40DF-8ACB-51A5A5693FD6}" srcOrd="9" destOrd="0" presId="urn:microsoft.com/office/officeart/2005/8/layout/hProcess9"/>
    <dgm:cxn modelId="{3528FD5D-C3C2-4CEA-887C-68E5F1E90574}" type="presParOf" srcId="{E89F5224-CF8D-42F8-971F-3A78902DB576}" destId="{1E33725A-6052-4381-9F1C-C14CA8DF6891}" srcOrd="10" destOrd="0" presId="urn:microsoft.com/office/officeart/2005/8/layout/hProcess9"/>
    <dgm:cxn modelId="{9A91BF7E-8802-435D-B6C8-CF0FB7554063}" type="presParOf" srcId="{E89F5224-CF8D-42F8-971F-3A78902DB576}" destId="{44E61B73-FBDF-47D8-A314-0956AF1A531C}" srcOrd="11" destOrd="0" presId="urn:microsoft.com/office/officeart/2005/8/layout/hProcess9"/>
    <dgm:cxn modelId="{C15CDA19-E179-442F-B5FD-B987AB854C0E}" type="presParOf" srcId="{E89F5224-CF8D-42F8-971F-3A78902DB576}" destId="{3FFAC233-9BFA-4FE6-9840-898C67EB5F84}" srcOrd="12" destOrd="0" presId="urn:microsoft.com/office/officeart/2005/8/layout/hProcess9"/>
    <dgm:cxn modelId="{B719F2DB-6CE1-41BA-93A6-CB599722C767}" type="presParOf" srcId="{E89F5224-CF8D-42F8-971F-3A78902DB576}" destId="{DECCC035-5DC8-4328-8AD5-D0F7328FD66A}" srcOrd="13" destOrd="0" presId="urn:microsoft.com/office/officeart/2005/8/layout/hProcess9"/>
    <dgm:cxn modelId="{4CCEA83F-554A-45A9-97FC-34C84942F37A}" type="presParOf" srcId="{E89F5224-CF8D-42F8-971F-3A78902DB576}" destId="{083A8AD4-EB65-44BA-B3AD-54037583CD3D}" srcOrd="14" destOrd="0" presId="urn:microsoft.com/office/officeart/2005/8/layout/hProcess9"/>
    <dgm:cxn modelId="{88715E7C-55A3-4334-9743-14A10DDD5A95}" type="presParOf" srcId="{E89F5224-CF8D-42F8-971F-3A78902DB576}" destId="{2B80FB5E-35AD-44A0-B81E-C2BB2B34F099}" srcOrd="15" destOrd="0" presId="urn:microsoft.com/office/officeart/2005/8/layout/hProcess9"/>
    <dgm:cxn modelId="{1B2D0C7B-6441-4E31-80AE-EED4D2A62BD2}" type="presParOf" srcId="{E89F5224-CF8D-42F8-971F-3A78902DB576}" destId="{4EA3893D-A051-46DC-A36B-F9EE97E1E3B4}" srcOrd="1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4C6DC-9455-41FD-BDB0-0BB9F39950FF}">
      <dsp:nvSpPr>
        <dsp:cNvPr id="0" name=""/>
        <dsp:cNvSpPr/>
      </dsp:nvSpPr>
      <dsp:spPr>
        <a:xfrm>
          <a:off x="685799" y="0"/>
          <a:ext cx="7772400" cy="478250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6C17F-9533-49B5-A124-D067E9B9C5A9}">
      <dsp:nvSpPr>
        <dsp:cNvPr id="0" name=""/>
        <dsp:cNvSpPr/>
      </dsp:nvSpPr>
      <dsp:spPr>
        <a:xfrm>
          <a:off x="2567" y="1434750"/>
          <a:ext cx="972219" cy="1913001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Feedback from teachers and HE panel</a:t>
          </a:r>
          <a:endParaRPr lang="en-GB" sz="1200" kern="1200" dirty="0"/>
        </a:p>
      </dsp:txBody>
      <dsp:txXfrm>
        <a:off x="50027" y="1482210"/>
        <a:ext cx="877299" cy="1818081"/>
      </dsp:txXfrm>
    </dsp:sp>
    <dsp:sp modelId="{CC02BF12-1458-44F5-81F5-4CA21FE103D1}">
      <dsp:nvSpPr>
        <dsp:cNvPr id="0" name=""/>
        <dsp:cNvSpPr/>
      </dsp:nvSpPr>
      <dsp:spPr>
        <a:xfrm>
          <a:off x="1023397" y="1434750"/>
          <a:ext cx="972219" cy="1913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Possible models</a:t>
          </a:r>
          <a:endParaRPr lang="en-GB" sz="1200" kern="1200" dirty="0"/>
        </a:p>
      </dsp:txBody>
      <dsp:txXfrm>
        <a:off x="1165775" y="1714903"/>
        <a:ext cx="687463" cy="1352695"/>
      </dsp:txXfrm>
    </dsp:sp>
    <dsp:sp modelId="{A02E6113-CAEE-4215-9EB2-EDBC5D7C07DB}">
      <dsp:nvSpPr>
        <dsp:cNvPr id="0" name=""/>
        <dsp:cNvSpPr/>
      </dsp:nvSpPr>
      <dsp:spPr>
        <a:xfrm>
          <a:off x="2044228" y="1434750"/>
          <a:ext cx="972219" cy="1913001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Concept testing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 teachers</a:t>
          </a:r>
          <a:endParaRPr lang="en-GB" sz="1200" kern="1200" dirty="0"/>
        </a:p>
      </dsp:txBody>
      <dsp:txXfrm>
        <a:off x="2091688" y="1482210"/>
        <a:ext cx="877299" cy="1818081"/>
      </dsp:txXfrm>
    </dsp:sp>
    <dsp:sp modelId="{1CC8C45A-2BC0-4FFF-8E09-CC926DB98537}">
      <dsp:nvSpPr>
        <dsp:cNvPr id="0" name=""/>
        <dsp:cNvSpPr/>
      </dsp:nvSpPr>
      <dsp:spPr>
        <a:xfrm>
          <a:off x="3065059" y="1434750"/>
          <a:ext cx="972219" cy="1913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Draft models</a:t>
          </a:r>
          <a:endParaRPr lang="en-GB" sz="1200" kern="1200" dirty="0"/>
        </a:p>
      </dsp:txBody>
      <dsp:txXfrm>
        <a:off x="3207437" y="1714903"/>
        <a:ext cx="687463" cy="1352695"/>
      </dsp:txXfrm>
    </dsp:sp>
    <dsp:sp modelId="{38A64A63-95B5-423D-8D38-349268FB0E3A}">
      <dsp:nvSpPr>
        <dsp:cNvPr id="0" name=""/>
        <dsp:cNvSpPr/>
      </dsp:nvSpPr>
      <dsp:spPr>
        <a:xfrm>
          <a:off x="4085890" y="1434750"/>
          <a:ext cx="972219" cy="1913001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Market testing and heads of science meetings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 dirty="0"/>
        </a:p>
      </dsp:txBody>
      <dsp:txXfrm>
        <a:off x="4133350" y="1482210"/>
        <a:ext cx="877299" cy="1818081"/>
      </dsp:txXfrm>
    </dsp:sp>
    <dsp:sp modelId="{1E33725A-6052-4381-9F1C-C14CA8DF6891}">
      <dsp:nvSpPr>
        <dsp:cNvPr id="0" name=""/>
        <dsp:cNvSpPr/>
      </dsp:nvSpPr>
      <dsp:spPr>
        <a:xfrm>
          <a:off x="5106720" y="1434750"/>
          <a:ext cx="972219" cy="1913001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HE panel</a:t>
          </a:r>
          <a:endParaRPr lang="en-GB" sz="1200" kern="1200" dirty="0"/>
        </a:p>
      </dsp:txBody>
      <dsp:txXfrm>
        <a:off x="5154180" y="1482210"/>
        <a:ext cx="877299" cy="1818081"/>
      </dsp:txXfrm>
    </dsp:sp>
    <dsp:sp modelId="{3FFAC233-9BFA-4FE6-9840-898C67EB5F84}">
      <dsp:nvSpPr>
        <dsp:cNvPr id="0" name=""/>
        <dsp:cNvSpPr/>
      </dsp:nvSpPr>
      <dsp:spPr>
        <a:xfrm>
          <a:off x="6127551" y="1434750"/>
          <a:ext cx="972219" cy="1913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“Final” model</a:t>
          </a:r>
          <a:endParaRPr lang="en-GB" sz="1200" kern="1200" dirty="0"/>
        </a:p>
      </dsp:txBody>
      <dsp:txXfrm>
        <a:off x="6269929" y="1714903"/>
        <a:ext cx="687463" cy="1352695"/>
      </dsp:txXfrm>
    </dsp:sp>
    <dsp:sp modelId="{083A8AD4-EB65-44BA-B3AD-54037583CD3D}">
      <dsp:nvSpPr>
        <dsp:cNvPr id="0" name=""/>
        <dsp:cNvSpPr/>
      </dsp:nvSpPr>
      <dsp:spPr>
        <a:xfrm>
          <a:off x="7148382" y="1434750"/>
          <a:ext cx="972219" cy="1913001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Student and teacher testing</a:t>
          </a:r>
          <a:endParaRPr lang="en-GB" sz="1200" kern="1200" dirty="0"/>
        </a:p>
      </dsp:txBody>
      <dsp:txXfrm>
        <a:off x="7195842" y="1482210"/>
        <a:ext cx="877299" cy="1818081"/>
      </dsp:txXfrm>
    </dsp:sp>
    <dsp:sp modelId="{4EA3893D-A051-46DC-A36B-F9EE97E1E3B4}">
      <dsp:nvSpPr>
        <dsp:cNvPr id="0" name=""/>
        <dsp:cNvSpPr/>
      </dsp:nvSpPr>
      <dsp:spPr>
        <a:xfrm>
          <a:off x="8169212" y="1434750"/>
          <a:ext cx="972219" cy="1913001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HE panel</a:t>
          </a:r>
          <a:endParaRPr lang="en-GB" sz="1200" kern="1200" dirty="0"/>
        </a:p>
      </dsp:txBody>
      <dsp:txXfrm>
        <a:off x="8216672" y="1482210"/>
        <a:ext cx="877299" cy="1818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8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457E0-B7E6-E24E-BA12-0ABEC3185120}" type="datetimeFigureOut">
              <a:rPr lang="en-US" smtClean="0"/>
              <a:pPr/>
              <a:t>9/23/2014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8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8A59E-FE67-3043-A00A-EF9E0FCBDE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7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A8347-8DF1-B348-8F41-6E1345D82D34}" type="datetimeFigureOut">
              <a:rPr lang="en-US" smtClean="0"/>
              <a:pPr/>
              <a:t>9/23/2014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5C70C-4F3D-A24C-BE6B-90E4410CB3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53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90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2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37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720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945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945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9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45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3475" y="798513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33173"/>
            <a:ext cx="5335270" cy="4467702"/>
          </a:xfrm>
        </p:spPr>
        <p:txBody>
          <a:bodyPr>
            <a:normAutofit/>
          </a:bodyPr>
          <a:lstStyle/>
          <a:p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001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02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5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5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5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63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58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036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69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3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0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91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091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142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1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808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422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058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703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054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535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282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017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19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873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8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2637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6371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776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9822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9822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982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982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2158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4732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4178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72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362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474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8396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40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40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40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40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440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67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520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3148" y="4715908"/>
            <a:ext cx="5335270" cy="4467702"/>
          </a:xfrm>
        </p:spPr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162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080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080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080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080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78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59764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6503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7640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3078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9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6125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676-299B-498F-8086-134F79B94B6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46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53" y="6246646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892053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2" y="1303335"/>
            <a:ext cx="4114551" cy="96867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  <a:latin typeface="AQA Chevin Pro Light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2" y="2611489"/>
            <a:ext cx="4114551" cy="3783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6439" y="6458400"/>
            <a:ext cx="2678112" cy="241300"/>
          </a:xfrm>
        </p:spPr>
        <p:txBody>
          <a:bodyPr lIns="0" tIns="0" rIns="0" bIns="0" anchor="t" anchorCtr="0"/>
          <a:lstStyle>
            <a:lvl1pPr algn="r"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" y="1191693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" y="2433050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356350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825042" y="6455757"/>
            <a:ext cx="971126" cy="40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539752" y="3058062"/>
            <a:ext cx="4114801" cy="338138"/>
          </a:xfrm>
        </p:spPr>
        <p:txBody>
          <a:bodyPr rIns="0"/>
          <a:lstStyle>
            <a:lvl1pPr marL="0" indent="0">
              <a:lnSpc>
                <a:spcPts val="2600"/>
              </a:lnSpc>
              <a:buFontTx/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</a:lstStyle>
          <a:p>
            <a:pPr lvl="0"/>
            <a:r>
              <a:rPr lang="en-US" dirty="0" smtClean="0"/>
              <a:t>Date &lt;</a:t>
            </a:r>
            <a:r>
              <a:rPr lang="en-US" dirty="0" err="1" smtClean="0"/>
              <a:t>dd</a:t>
            </a:r>
            <a:r>
              <a:rPr lang="en-US" dirty="0" smtClean="0"/>
              <a:t>/mm/</a:t>
            </a:r>
            <a:r>
              <a:rPr lang="en-US" dirty="0" err="1" smtClean="0"/>
              <a:t>yyyy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3"/>
          </p:nvPr>
        </p:nvSpPr>
        <p:spPr>
          <a:xfrm>
            <a:off x="540000" y="6458404"/>
            <a:ext cx="1339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QA_New_logo_no_strapline_RGB_1.5cm_de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153" y="6246646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892053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" y="1191693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" y="2433050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0" y="6356350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825042" y="6455757"/>
            <a:ext cx="971126" cy="40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QA_New_logo_no_strapline_RGB_1.5cm_dee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0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9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Violet">
    <p:bg>
      <p:bgPr>
        <a:solidFill>
          <a:srgbClr val="646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646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646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Teal">
    <p:bg>
      <p:bgPr>
        <a:solidFill>
          <a:srgbClr val="325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325F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325F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Yellow">
    <p:bg>
      <p:bgPr>
        <a:solidFill>
          <a:srgbClr val="DC7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DC7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DC7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Brick">
    <p:bg>
      <p:bgPr>
        <a:solidFill>
          <a:srgbClr val="783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783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783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53" y="6246646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92053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2" y="1303335"/>
            <a:ext cx="4114551" cy="96867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  <a:latin typeface="AQA Chevin Pro Light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2" y="2611489"/>
            <a:ext cx="4114551" cy="3783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6439" y="6458400"/>
            <a:ext cx="2678112" cy="241300"/>
          </a:xfrm>
        </p:spPr>
        <p:txBody>
          <a:bodyPr lIns="0" tIns="0" rIns="0" bIns="0" anchor="t" anchorCtr="0"/>
          <a:lstStyle>
            <a:lvl1pPr algn="r"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" y="1191693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" y="2433050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56350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7825042" y="6455757"/>
            <a:ext cx="971126" cy="40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539752" y="3058062"/>
            <a:ext cx="4114801" cy="338138"/>
          </a:xfrm>
        </p:spPr>
        <p:txBody>
          <a:bodyPr rIns="0"/>
          <a:lstStyle>
            <a:lvl1pPr marL="0" indent="0">
              <a:lnSpc>
                <a:spcPts val="2600"/>
              </a:lnSpc>
              <a:buFontTx/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</a:lstStyle>
          <a:p>
            <a:pPr lvl="0"/>
            <a:r>
              <a:rPr lang="en-US" dirty="0" smtClean="0"/>
              <a:t>Date &lt;</a:t>
            </a:r>
            <a:r>
              <a:rPr lang="en-US" dirty="0" err="1" smtClean="0"/>
              <a:t>dd</a:t>
            </a:r>
            <a:r>
              <a:rPr lang="en-US" dirty="0" smtClean="0"/>
              <a:t>/mm/</a:t>
            </a:r>
            <a:r>
              <a:rPr lang="en-US" dirty="0" err="1" smtClean="0"/>
              <a:t>yyyy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3"/>
          </p:nvPr>
        </p:nvSpPr>
        <p:spPr>
          <a:xfrm>
            <a:off x="540000" y="6458404"/>
            <a:ext cx="1339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QA_New_logo_no_strapline_RGB_1.5cm_dee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0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00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00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80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4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1731600"/>
            <a:ext cx="8046000" cy="4406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4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" y="899455"/>
            <a:ext cx="8768155" cy="22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2" y="1666873"/>
            <a:ext cx="4028825" cy="49494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" y="1191600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" y="2309805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540000" y="6458404"/>
            <a:ext cx="1339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80869" y="6458404"/>
            <a:ext cx="82973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QA_New_logo_no_strapline_RGB_1.5cm_dee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9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Violet">
    <p:bg>
      <p:bgPr>
        <a:solidFill>
          <a:srgbClr val="646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646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80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Teal">
    <p:bg>
      <p:bgPr>
        <a:solidFill>
          <a:srgbClr val="325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325F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Yellow">
    <p:bg>
      <p:bgPr>
        <a:solidFill>
          <a:srgbClr val="DC7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DC7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Brick">
    <p:bg>
      <p:bgPr>
        <a:solidFill>
          <a:srgbClr val="783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rgbClr val="783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8382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2800">
                <a:solidFill>
                  <a:srgbClr val="008CBB"/>
                </a:solidFill>
              </a:defRPr>
            </a:lvl1pPr>
          </a:lstStyle>
          <a:p>
            <a:r>
              <a:rPr lang="en-GB" dirty="0" smtClean="0"/>
              <a:t>Title Header Arial 28pt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2600"/>
            <a:ext cx="8229600" cy="405266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Arial"/>
                <a:cs typeface="Arial"/>
              </a:defRPr>
            </a:lvl1pPr>
          </a:lstStyle>
          <a:p>
            <a:pPr eaLnBrk="1" hangingPunct="1"/>
            <a:r>
              <a:rPr lang="en-GB" sz="1800" dirty="0" smtClean="0"/>
              <a:t>Text Arial 20</a:t>
            </a:r>
          </a:p>
          <a:p>
            <a:pPr eaLnBrk="1" hangingPunct="1"/>
            <a:endParaRPr lang="en-GB" sz="1800" dirty="0" smtClean="0"/>
          </a:p>
          <a:p>
            <a:r>
              <a:rPr lang="en-GB" sz="1800" dirty="0" smtClean="0"/>
              <a:t>If there are additional inserts, please indicate these and give instructions in </a:t>
            </a:r>
          </a:p>
          <a:p>
            <a:r>
              <a:rPr lang="en-GB" sz="1800" dirty="0" smtClean="0"/>
              <a:t>the centre of applicable slide(</a:t>
            </a:r>
            <a:r>
              <a:rPr lang="en-GB" sz="1800" dirty="0" err="1" smtClean="0"/>
              <a:t>s</a:t>
            </a:r>
            <a:r>
              <a:rPr lang="en-GB" sz="1800" dirty="0" smtClean="0"/>
              <a:t>).</a:t>
            </a:r>
          </a:p>
          <a:p>
            <a:endParaRPr lang="en-GB" sz="1800" dirty="0" smtClean="0"/>
          </a:p>
          <a:p>
            <a:r>
              <a:rPr lang="en-GB" sz="1800" dirty="0" smtClean="0"/>
              <a:t>Consider copyright carefully and complete the copyright request form provided </a:t>
            </a:r>
          </a:p>
          <a:p>
            <a:r>
              <a:rPr lang="en-GB" sz="1800" dirty="0" smtClean="0"/>
              <a:t>with as much detail as you are able to.  Contact a Senior CPD Manager with any </a:t>
            </a:r>
          </a:p>
          <a:p>
            <a:r>
              <a:rPr lang="en-GB" sz="1800" dirty="0" smtClean="0"/>
              <a:t>uncertainties you may have regarding </a:t>
            </a:r>
          </a:p>
          <a:p>
            <a:r>
              <a:rPr lang="en-GB" sz="1800" dirty="0" smtClean="0"/>
              <a:t>this.</a:t>
            </a:r>
          </a:p>
          <a:p>
            <a:endParaRPr lang="en-GB" sz="1800" dirty="0" smtClean="0"/>
          </a:p>
          <a:p>
            <a:pPr eaLnBrk="1" hangingPunct="1"/>
            <a:r>
              <a:rPr lang="en-GB" sz="1800" dirty="0" smtClean="0"/>
              <a:t>Do not add page numbers to slides.</a:t>
            </a:r>
            <a:endParaRPr lang="en-GB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0" y="1447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227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580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646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643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516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55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4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738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077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34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17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89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1731600"/>
            <a:ext cx="8046000" cy="4406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4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Insert video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540000" y="6458404"/>
            <a:ext cx="1339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727271"/>
            <a:ext cx="4546350" cy="4406400"/>
          </a:xfrm>
        </p:spPr>
        <p:txBody>
          <a:bodyPr r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4326" y="1727199"/>
            <a:ext cx="3190875" cy="4406400"/>
          </a:xfrm>
        </p:spPr>
        <p:txBody>
          <a:bodyPr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Insert image or graphic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540000" y="6458404"/>
            <a:ext cx="1339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5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" y="899455"/>
            <a:ext cx="8768155" cy="22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2" y="1666873"/>
            <a:ext cx="4028825" cy="49494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" y="1191600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" y="2309805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540000" y="6458404"/>
            <a:ext cx="1339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780869" y="6458404"/>
            <a:ext cx="82973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QA_New_logo_no_strapline_RGB_1.5cm_de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" y="899455"/>
            <a:ext cx="8768155" cy="22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" y="1191600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2" y="2309805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7780869" y="6458404"/>
            <a:ext cx="82973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QA_New_logo_no_strapline_RGB_1.5cm_dee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0002" y="6459083"/>
            <a:ext cx="1239373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845427" y="6459079"/>
            <a:ext cx="768350" cy="306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QA_New_logo_20mm_no_strapline_WHITEOU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441136"/>
            <a:ext cx="8045200" cy="431181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731713"/>
            <a:ext cx="8045200" cy="4406804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45907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58404"/>
            <a:ext cx="1339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AQA_New_logo_20mm_no_strapline_RGB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61" r:id="rId18"/>
    <p:sldLayoutId id="2147483666" r:id="rId19"/>
    <p:sldLayoutId id="2147483677" r:id="rId20"/>
    <p:sldLayoutId id="2147483668" r:id="rId21"/>
    <p:sldLayoutId id="2147483667" r:id="rId22"/>
    <p:sldLayoutId id="2147483665" r:id="rId23"/>
    <p:sldLayoutId id="2147483678" r:id="rId24"/>
    <p:sldLayoutId id="2147483669" r:id="rId25"/>
    <p:sldLayoutId id="2147483670" r:id="rId26"/>
    <p:sldLayoutId id="2147483671" r:id="rId27"/>
    <p:sldLayoutId id="2147483672" r:id="rId28"/>
    <p:sldLayoutId id="2147483674" r:id="rId29"/>
    <p:sldLayoutId id="2147483673" r:id="rId30"/>
    <p:sldLayoutId id="2147483675" r:id="rId31"/>
    <p:sldLayoutId id="2147483676" r:id="rId32"/>
    <p:sldLayoutId id="2147483698" r:id="rId3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600" b="0" i="0" kern="1200">
          <a:solidFill>
            <a:schemeClr val="tx2"/>
          </a:solidFill>
          <a:latin typeface="AQA Chevin Pro Light"/>
          <a:ea typeface="+mj-ea"/>
          <a:cs typeface="AQA Chevin Pro Light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EAFA69-E922-4627-BA75-489958565A8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23/09/2014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DACAAE-6D93-41AB-8592-3FB847088C0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53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9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3.xml"/><Relationship Id="rId4" Type="http://schemas.openxmlformats.org/officeDocument/2006/relationships/hyperlink" Target="mailto:science-gce@aqa.org.uk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science-gce@aqa.org.uk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2" y="1303335"/>
            <a:ext cx="8164053" cy="968675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en-US" dirty="0" smtClean="0">
                <a:latin typeface="+mj-lt"/>
              </a:rPr>
              <a:t>AS and A-level Chemistry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solidFill>
                  <a:srgbClr val="412878"/>
                </a:solidFill>
                <a:latin typeface="+mj-lt"/>
              </a:rPr>
              <a:t>For first teaching in 2015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Bentham/Graham Curtis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Summer 2014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305427" y="6413739"/>
            <a:ext cx="2476499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Follow us on Twitter @AQACPD.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553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+mj-lt"/>
              </a:rPr>
              <a:t>AS assessment at a glance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10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aphicFrame>
        <p:nvGraphicFramePr>
          <p:cNvPr id="8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777709"/>
              </p:ext>
            </p:extLst>
          </p:nvPr>
        </p:nvGraphicFramePr>
        <p:xfrm>
          <a:off x="709197" y="1297305"/>
          <a:ext cx="6731734" cy="2868930"/>
        </p:xfrm>
        <a:graphic>
          <a:graphicData uri="http://schemas.openxmlformats.org/drawingml/2006/table">
            <a:tbl>
              <a:tblPr/>
              <a:tblGrid>
                <a:gridCol w="3599914"/>
                <a:gridCol w="742950"/>
                <a:gridCol w="2388870"/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Two written papers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0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 1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hour 30 mins </a:t>
                      </a:r>
                    </a:p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marks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 2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hour 30 mins </a:t>
                      </a:r>
                    </a:p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marks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164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+mj-lt"/>
              </a:rPr>
              <a:t>AS assessment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in more detail</a:t>
            </a:r>
            <a:endParaRPr lang="en-GB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11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66233"/>
              </p:ext>
            </p:extLst>
          </p:nvPr>
        </p:nvGraphicFramePr>
        <p:xfrm>
          <a:off x="860504" y="1175386"/>
          <a:ext cx="4500169" cy="4988346"/>
        </p:xfrm>
        <a:graphic>
          <a:graphicData uri="http://schemas.openxmlformats.org/drawingml/2006/table">
            <a:tbl>
              <a:tblPr firstRow="1" firstCol="1" bandRow="1"/>
              <a:tblGrid>
                <a:gridCol w="2126102"/>
                <a:gridCol w="247965"/>
                <a:gridCol w="2126102"/>
              </a:tblGrid>
              <a:tr h="612096"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Paper 1: Inorganic and Physical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Paper 2: Organic and Physical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50018"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Inorganic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practical skills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physical chemistry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topics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eg:</a:t>
                      </a:r>
                      <a:endParaRPr lang="en-GB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Atomic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 structure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mount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of substance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B</a:t>
                      </a: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onding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</a:t>
                      </a: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nergetics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Equilibira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edox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Organic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practical skills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physical chemistry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topics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eg: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628650" lvl="1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  <a:tabLst>
                          <a:tab pos="270510" algn="l"/>
                        </a:tabLs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Amount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of substance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Bonding</a:t>
                      </a: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Energetics</a:t>
                      </a: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Equilibria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Kinetics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4414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93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Questions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 marks, with a mixture of short and long answer questions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marks of multiple choice questions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GB" sz="12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Questions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 marks, with a mixture of short and long answer questions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marks of multiple choice questions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576" marR="51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994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Assessment objectives</a:t>
            </a:r>
            <a:endParaRPr lang="en-GB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12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053159"/>
              </p:ext>
            </p:extLst>
          </p:nvPr>
        </p:nvGraphicFramePr>
        <p:xfrm>
          <a:off x="448576" y="1054802"/>
          <a:ext cx="7041725" cy="4727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472"/>
                <a:gridCol w="3605111"/>
                <a:gridCol w="1435571"/>
                <a:gridCol w="1435571"/>
              </a:tblGrid>
              <a:tr h="153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A-level                                    AS</a:t>
                      </a:r>
                      <a:endParaRPr lang="en-GB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97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AO1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Demonstrate knowledge and understanding of scientific ideas, processes, techniques and procedures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30-35%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35-40%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</a:tr>
              <a:tr h="2047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AO2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Apply knowledge and understanding of scientific ideas, processes, techniques and procedures: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in  a theoretical context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in  a practical context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when handling qualitative data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when handling quantitative data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40-45%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40-45%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</a:tr>
              <a:tr h="1724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AO3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Analyse, interpret and evaluate scientific information, ideas and evidence, including in relation to issues, to: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make judgements and reach conclusions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en-GB" sz="1200" dirty="0">
                          <a:effectLst/>
                        </a:rPr>
                        <a:t>develop and refine practical design and procedures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25-30%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20-25%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(Bi/Ch/Ph)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78" marR="42878" marT="0" marB="0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63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Significant changes to the specification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219201"/>
            <a:ext cx="8238227" cy="5194538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>
              <a:lnSpc>
                <a:spcPct val="200000"/>
              </a:lnSpc>
              <a:buClrTx/>
            </a:pPr>
            <a:r>
              <a:rPr lang="en-GB" sz="1800" dirty="0" smtClean="0"/>
              <a:t>Time </a:t>
            </a:r>
            <a:r>
              <a:rPr lang="en-GB" sz="1800" dirty="0"/>
              <a:t>of flight mass spectrometry replaces the older technique and fragmentation of molecular ions has been deleted</a:t>
            </a:r>
            <a:r>
              <a:rPr lang="en-GB" sz="1800" dirty="0" smtClean="0"/>
              <a:t>.</a:t>
            </a:r>
          </a:p>
          <a:p>
            <a:pPr>
              <a:lnSpc>
                <a:spcPct val="200000"/>
              </a:lnSpc>
              <a:buClrTx/>
            </a:pPr>
            <a:r>
              <a:rPr lang="en-GB" sz="1800" dirty="0" smtClean="0"/>
              <a:t>Skeletal formulae for organic compounds have been included</a:t>
            </a:r>
          </a:p>
          <a:p>
            <a:pPr>
              <a:lnSpc>
                <a:spcPct val="200000"/>
              </a:lnSpc>
              <a:buClrTx/>
            </a:pPr>
            <a:r>
              <a:rPr lang="en-GB" sz="1800" dirty="0" smtClean="0"/>
              <a:t>Structure of DNA </a:t>
            </a:r>
            <a:r>
              <a:rPr lang="en-GB" sz="1800" dirty="0"/>
              <a:t>and drug action </a:t>
            </a:r>
            <a:r>
              <a:rPr lang="en-GB" sz="1800" dirty="0" smtClean="0"/>
              <a:t>have </a:t>
            </a:r>
            <a:r>
              <a:rPr lang="en-GB" sz="1800" dirty="0"/>
              <a:t>been </a:t>
            </a:r>
            <a:r>
              <a:rPr lang="en-GB" sz="1800" dirty="0" smtClean="0"/>
              <a:t>introduced.</a:t>
            </a:r>
            <a:endParaRPr lang="en-GB" sz="1800" dirty="0"/>
          </a:p>
          <a:p>
            <a:pPr>
              <a:lnSpc>
                <a:spcPct val="200000"/>
              </a:lnSpc>
              <a:buClrTx/>
            </a:pPr>
            <a:r>
              <a:rPr lang="en-GB" sz="1800" dirty="0"/>
              <a:t>Chromatography has been extended with introductions to </a:t>
            </a:r>
            <a:r>
              <a:rPr lang="en-GB" sz="1800" dirty="0" smtClean="0"/>
              <a:t>Thin layer, Column and Gas chromatography.</a:t>
            </a:r>
          </a:p>
          <a:p>
            <a:pPr>
              <a:lnSpc>
                <a:spcPct val="200000"/>
              </a:lnSpc>
              <a:buClrTx/>
            </a:pPr>
            <a:r>
              <a:rPr lang="en-GB" sz="1800" dirty="0"/>
              <a:t>Transition metal chemistry has been modified and reduced.</a:t>
            </a:r>
          </a:p>
          <a:p>
            <a:pPr>
              <a:lnSpc>
                <a:spcPct val="200000"/>
              </a:lnSpc>
              <a:buClrTx/>
            </a:pPr>
            <a:r>
              <a:rPr lang="en-GB" sz="1800" dirty="0" smtClean="0"/>
              <a:t>Metal </a:t>
            </a:r>
            <a:r>
              <a:rPr lang="en-GB" sz="1800" dirty="0"/>
              <a:t>extraction has been deleted.</a:t>
            </a:r>
          </a:p>
          <a:p>
            <a:pPr>
              <a:lnSpc>
                <a:spcPct val="150000"/>
              </a:lnSpc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992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Why choose AQA’s AS and A-level specifications?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342698" y="105842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None/>
            </a:pPr>
            <a:r>
              <a:rPr lang="en-GB" sz="1800" b="1" dirty="0"/>
              <a:t>Relevant in the classroom </a:t>
            </a:r>
            <a:endParaRPr lang="en-GB" sz="1800" b="1" dirty="0" smtClean="0"/>
          </a:p>
          <a:p>
            <a:pPr>
              <a:buClrTx/>
            </a:pPr>
            <a:r>
              <a:rPr lang="en-GB" sz="1800" dirty="0" smtClean="0"/>
              <a:t>We have worked with many teachers from a wide range of schools and colleges in </a:t>
            </a:r>
            <a:r>
              <a:rPr lang="en-GB" sz="1800" dirty="0"/>
              <a:t>developing our A-level Chemistry specification.  </a:t>
            </a: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buClrTx/>
              <a:buNone/>
            </a:pPr>
            <a:r>
              <a:rPr lang="en-GB" sz="1800" b="1" dirty="0" smtClean="0"/>
              <a:t>Relevant in the real world</a:t>
            </a:r>
            <a:endParaRPr lang="en-GB" sz="1800" b="1" dirty="0"/>
          </a:p>
          <a:p>
            <a:pPr>
              <a:buClrTx/>
            </a:pPr>
            <a:r>
              <a:rPr lang="en-GB" sz="1800" dirty="0" smtClean="0"/>
              <a:t>Our specification has been designed after consultation with representatives from universities and industry. </a:t>
            </a:r>
          </a:p>
          <a:p>
            <a:pPr>
              <a:buClrTx/>
            </a:pPr>
            <a:r>
              <a:rPr lang="en-GB" sz="1800" dirty="0" smtClean="0"/>
              <a:t>We have also consulted with the medical profession and pharmaceutical industry as well as pure chemists.</a:t>
            </a:r>
            <a:br>
              <a:rPr lang="en-GB" sz="1800" dirty="0" smtClean="0"/>
            </a:br>
            <a:endParaRPr lang="en-GB" sz="1800" dirty="0"/>
          </a:p>
          <a:p>
            <a:pPr marL="0" indent="0">
              <a:buClrTx/>
              <a:buNone/>
            </a:pPr>
            <a:r>
              <a:rPr lang="en-GB" sz="1800" b="1" dirty="0" smtClean="0"/>
              <a:t>A </a:t>
            </a:r>
            <a:r>
              <a:rPr lang="en-GB" sz="1800" b="1" dirty="0"/>
              <a:t>fresh approach that suits you</a:t>
            </a:r>
            <a:endParaRPr lang="en-GB" sz="1800" dirty="0"/>
          </a:p>
          <a:p>
            <a:pPr>
              <a:buClrTx/>
            </a:pPr>
            <a:r>
              <a:rPr lang="en-GB" sz="1800" dirty="0"/>
              <a:t>Our fresh approach to Chemistry allows you to choose the context and application that will most interest your students. </a:t>
            </a: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pPr marL="0" indent="0">
              <a:buClrTx/>
              <a:buNone/>
            </a:pPr>
            <a:r>
              <a:rPr lang="en-GB" sz="1800" b="1" dirty="0"/>
              <a:t>Practicals at the heart of science </a:t>
            </a:r>
            <a:endParaRPr lang="en-GB" sz="1800" dirty="0"/>
          </a:p>
          <a:p>
            <a:pPr>
              <a:buClrTx/>
            </a:pPr>
            <a:r>
              <a:rPr lang="en-GB" sz="1800" dirty="0" smtClean="0"/>
              <a:t>Chemistry </a:t>
            </a:r>
            <a:r>
              <a:rPr lang="en-GB" sz="1800" dirty="0"/>
              <a:t>is </a:t>
            </a:r>
            <a:r>
              <a:rPr lang="en-GB" sz="1800" dirty="0" smtClean="0"/>
              <a:t>an </a:t>
            </a:r>
            <a:r>
              <a:rPr lang="en-GB" sz="1800" dirty="0"/>
              <a:t>experimental subject. This specification </a:t>
            </a:r>
            <a:r>
              <a:rPr lang="en-GB" sz="1800" dirty="0" smtClean="0"/>
              <a:t>provides many opportunities </a:t>
            </a:r>
            <a:r>
              <a:rPr lang="en-GB" sz="1800" dirty="0"/>
              <a:t>to use practical experiences to link theory to reality, and to equip students with the essential practical skills they need. 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7725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Resources to help you plan, teach and assess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476472"/>
            <a:ext cx="8238227" cy="4670328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lvl="0">
              <a:lnSpc>
                <a:spcPct val="150000"/>
              </a:lnSpc>
              <a:buClrTx/>
            </a:pPr>
            <a:r>
              <a:rPr lang="en-GB" sz="1800" dirty="0" smtClean="0"/>
              <a:t>Launch events: </a:t>
            </a:r>
            <a:r>
              <a:rPr lang="en-GB" sz="1800" dirty="0"/>
              <a:t>both online and face to face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Prepare to teach </a:t>
            </a:r>
            <a:r>
              <a:rPr lang="en-GB" sz="1800" dirty="0" smtClean="0"/>
              <a:t>events</a:t>
            </a:r>
            <a:endParaRPr lang="en-GB" sz="1800" dirty="0"/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Specimen materials (x2)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Questions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Schemes of work (x2)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Printed specifications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Progression and switching information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3 textbook publishers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/>
              <a:t>Bridging information from Nelson </a:t>
            </a:r>
            <a:r>
              <a:rPr lang="en-GB" sz="1800" dirty="0" err="1"/>
              <a:t>Thornes</a:t>
            </a:r>
            <a:r>
              <a:rPr lang="en-GB" sz="1800" dirty="0"/>
              <a:t> </a:t>
            </a:r>
            <a:r>
              <a:rPr lang="en-GB" sz="1800" dirty="0" smtClean="0"/>
              <a:t>books</a:t>
            </a:r>
          </a:p>
          <a:p>
            <a:pPr lvl="0">
              <a:lnSpc>
                <a:spcPct val="150000"/>
              </a:lnSpc>
              <a:buClrTx/>
            </a:pPr>
            <a:r>
              <a:rPr lang="en-GB" sz="1800" dirty="0" smtClean="0"/>
              <a:t>Glossary of command words, definitions and transition metal colours to be available on the AQA website</a:t>
            </a:r>
            <a:endParaRPr lang="en-GB" sz="1800" dirty="0"/>
          </a:p>
          <a:p>
            <a:pPr marL="0" indent="0">
              <a:buNone/>
            </a:pPr>
            <a:endParaRPr lang="en-GB" sz="1800" b="1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77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6886"/>
            <a:ext cx="7239000" cy="473015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2"/>
                </a:solidFill>
              </a:rPr>
              <a:t>Schemes of work – such as this GCSE example</a:t>
            </a: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1479431" y="6413745"/>
            <a:ext cx="10668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16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709435" y="6413739"/>
            <a:ext cx="20085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Copyright © AQA and its licensors. All rights reserved.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23164" t="26904" r="21551" b="12335"/>
          <a:stretch/>
        </p:blipFill>
        <p:spPr bwMode="auto">
          <a:xfrm>
            <a:off x="1568371" y="1054100"/>
            <a:ext cx="5921138" cy="5034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50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79"/>
            <a:ext cx="8229600" cy="455762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2"/>
                </a:solidFill>
              </a:rPr>
              <a:t>Exampro – option to buy additional resources</a:t>
            </a:r>
            <a:endParaRPr lang="en-GB" sz="2600" b="1" dirty="0">
              <a:solidFill>
                <a:schemeClr val="tx2"/>
              </a:solidFill>
              <a:latin typeface="AQA Chevin Pro DemiBold" panose="020F0703030000060003" pitchFamily="34" charset="0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446055"/>
            <a:ext cx="8011858" cy="4464735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/>
            <a:endParaRPr lang="en-US" dirty="0" smtClean="0"/>
          </a:p>
          <a:p>
            <a:pPr marL="355600" indent="-35560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17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5" y="1377983"/>
            <a:ext cx="7480952" cy="46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2755" y="4584428"/>
            <a:ext cx="1929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00" dirty="0"/>
              <a:t>Cost: £80 - every licence includes three concurrent users so any three teachers can use each database simultaneously but you can order additional users at any time.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4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pPr marL="0" indent="0"/>
            <a:r>
              <a:rPr lang="en-GB" sz="2400" dirty="0" smtClean="0">
                <a:solidFill>
                  <a:srgbClr val="412878"/>
                </a:solidFill>
                <a:latin typeface="+mj-lt"/>
                <a:cs typeface="Arial"/>
              </a:rPr>
              <a:t>Textbooks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447654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/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18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40000" y="1276354"/>
            <a:ext cx="8045200" cy="48621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GB" sz="1600" dirty="0" smtClean="0"/>
              <a:t>The following textbooks by </a:t>
            </a:r>
            <a:r>
              <a:rPr lang="en-GB" sz="1600" b="1" dirty="0" smtClean="0"/>
              <a:t>Oxford University Press, Hodder Education and Collins</a:t>
            </a:r>
            <a:r>
              <a:rPr lang="en-GB" sz="1600" dirty="0" smtClean="0"/>
              <a:t> have been selected to enter the AQA approval process for A-level Chemistry. Upon successful completion of the process, the books will be published as ‘AQA approved’. </a:t>
            </a:r>
          </a:p>
          <a:p>
            <a:pPr marL="57150" indent="0">
              <a:buFont typeface="Arial"/>
              <a:buNone/>
            </a:pPr>
            <a:r>
              <a:rPr lang="en-GB" sz="1600" dirty="0" smtClean="0"/>
              <a:t>Full details of our approval process and links to these titles will be on our website later this year. </a:t>
            </a:r>
          </a:p>
          <a:p>
            <a:pPr marL="57150" indent="0">
              <a:buFont typeface="Arial"/>
              <a:buNone/>
            </a:pPr>
            <a:endParaRPr lang="en-GB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070611"/>
              </p:ext>
            </p:extLst>
          </p:nvPr>
        </p:nvGraphicFramePr>
        <p:xfrm>
          <a:off x="730841" y="3076575"/>
          <a:ext cx="7153866" cy="2092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4246"/>
                <a:gridCol w="1609620"/>
              </a:tblGrid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AS </a:t>
                      </a:r>
                      <a:r>
                        <a:rPr lang="en-GB" sz="1000" u="none" strike="noStrike" dirty="0" smtClean="0">
                          <a:effectLst/>
                        </a:rPr>
                        <a:t>Chemistry </a:t>
                      </a:r>
                      <a:r>
                        <a:rPr lang="en-GB" sz="1000" u="none" strike="noStrike" dirty="0">
                          <a:effectLst/>
                        </a:rPr>
                        <a:t>for AQA Student </a:t>
                      </a:r>
                      <a:r>
                        <a:rPr lang="en-GB" sz="1000" u="none" strike="noStrike" dirty="0" smtClean="0">
                          <a:effectLst/>
                        </a:rPr>
                        <a:t>Book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Oxford University Press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</a:rPr>
                        <a:t>A-level Chemistry </a:t>
                      </a:r>
                      <a:r>
                        <a:rPr lang="en-GB" sz="1000" u="none" strike="noStrike" dirty="0">
                          <a:effectLst/>
                        </a:rPr>
                        <a:t>for AQA Student </a:t>
                      </a:r>
                      <a:r>
                        <a:rPr lang="en-GB" sz="1000" u="none" strike="noStrike" dirty="0" smtClean="0">
                          <a:effectLst/>
                        </a:rPr>
                        <a:t>Book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Oxford University Press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AQA </a:t>
                      </a:r>
                      <a:r>
                        <a:rPr lang="en-GB" sz="1000" u="none" strike="noStrike" dirty="0" smtClean="0">
                          <a:effectLst/>
                        </a:rPr>
                        <a:t>A-level Chemistry </a:t>
                      </a:r>
                      <a:r>
                        <a:rPr lang="en-GB" sz="1000" u="none" strike="noStrike" dirty="0">
                          <a:effectLst/>
                        </a:rPr>
                        <a:t>Year 1 Student </a:t>
                      </a:r>
                      <a:r>
                        <a:rPr lang="en-GB" sz="1000" u="none" strike="noStrike" dirty="0" smtClean="0">
                          <a:effectLst/>
                        </a:rPr>
                        <a:t>Book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Hodder Education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AQA </a:t>
                      </a:r>
                      <a:r>
                        <a:rPr lang="en-GB" sz="1000" u="none" strike="noStrike" dirty="0" smtClean="0">
                          <a:effectLst/>
                        </a:rPr>
                        <a:t>A-level Chemistry </a:t>
                      </a:r>
                      <a:r>
                        <a:rPr lang="en-GB" sz="1000" u="none" strike="noStrike" dirty="0">
                          <a:effectLst/>
                        </a:rPr>
                        <a:t>Year 2 Student </a:t>
                      </a:r>
                      <a:r>
                        <a:rPr lang="en-GB" sz="1000" u="none" strike="noStrike" dirty="0" smtClean="0">
                          <a:effectLst/>
                        </a:rPr>
                        <a:t>Book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Hodder Education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AQA A-level </a:t>
                      </a:r>
                      <a:r>
                        <a:rPr lang="en-GB" sz="1000" u="none" strike="noStrike" dirty="0" smtClean="0">
                          <a:effectLst/>
                        </a:rPr>
                        <a:t>Chemistry</a:t>
                      </a:r>
                      <a:r>
                        <a:rPr lang="en-GB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000" u="none" strike="noStrike" dirty="0" smtClean="0">
                          <a:effectLst/>
                        </a:rPr>
                        <a:t>Student </a:t>
                      </a:r>
                      <a:r>
                        <a:rPr lang="en-GB" sz="1000" u="none" strike="noStrike" dirty="0">
                          <a:effectLst/>
                        </a:rPr>
                        <a:t>Book </a:t>
                      </a:r>
                      <a:r>
                        <a:rPr lang="en-GB" sz="1000" u="none" strike="noStrike" dirty="0" smtClean="0">
                          <a:effectLst/>
                        </a:rPr>
                        <a:t>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Collins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86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AQA A-level </a:t>
                      </a:r>
                      <a:r>
                        <a:rPr lang="en-GB" sz="1000" u="none" strike="noStrike" dirty="0" smtClean="0">
                          <a:effectLst/>
                        </a:rPr>
                        <a:t>Chemistry</a:t>
                      </a:r>
                      <a:r>
                        <a:rPr lang="en-GB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000" u="none" strike="noStrike" dirty="0" smtClean="0">
                          <a:effectLst/>
                        </a:rPr>
                        <a:t>Student </a:t>
                      </a:r>
                      <a:r>
                        <a:rPr lang="en-GB" sz="1000" u="none" strike="noStrike" dirty="0">
                          <a:effectLst/>
                        </a:rPr>
                        <a:t>Book </a:t>
                      </a:r>
                      <a:r>
                        <a:rPr lang="en-GB" sz="1000" u="none" strike="noStrike" dirty="0" smtClean="0">
                          <a:effectLst/>
                        </a:rPr>
                        <a:t>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Collins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1" y="240350"/>
            <a:ext cx="5519393" cy="56242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12878"/>
                </a:solidFill>
                <a:latin typeface="+mj-lt"/>
              </a:rPr>
              <a:t>Required practical activities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19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26" name="Picture 2" descr="C:\Users\EGorse.INTERNAL\AppData\Local\Microsoft\Windows\Temporary Internet Files\Content.Outlook\J6D4Y706\AQA 13 5 2014_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888"/>
            <a:ext cx="9144000" cy="53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7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0"/>
            <a:ext cx="8229600" cy="490269"/>
          </a:xfrm>
        </p:spPr>
        <p:txBody>
          <a:bodyPr>
            <a:normAutofit/>
          </a:bodyPr>
          <a:lstStyle/>
          <a:p>
            <a:pPr>
              <a:tabLst>
                <a:tab pos="85725" algn="l"/>
              </a:tabLst>
            </a:pP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Structure of the session 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447803"/>
            <a:ext cx="8695426" cy="4714875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>
              <a:buNone/>
            </a:pPr>
            <a:r>
              <a:rPr lang="en-GB" sz="1800" b="1" dirty="0" smtClean="0">
                <a:cs typeface="Arial" charset="0"/>
              </a:rPr>
              <a:t>Overview </a:t>
            </a:r>
            <a:r>
              <a:rPr lang="en-GB" sz="1800" b="1" dirty="0">
                <a:cs typeface="Arial" charset="0"/>
              </a:rPr>
              <a:t>of the new </a:t>
            </a:r>
            <a:r>
              <a:rPr lang="en-GB" sz="1800" b="1" dirty="0" smtClean="0">
                <a:cs typeface="Arial" charset="0"/>
              </a:rPr>
              <a:t>AS and A-level specifications</a:t>
            </a:r>
            <a:endParaRPr lang="en-GB" sz="1800" b="1" dirty="0">
              <a:cs typeface="Arial" charset="0"/>
            </a:endParaRP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Underlying principles </a:t>
            </a:r>
            <a:r>
              <a:rPr lang="en-GB" sz="1800" dirty="0">
                <a:cs typeface="Arial" charset="0"/>
              </a:rPr>
              <a:t>and key features</a:t>
            </a: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Specifications </a:t>
            </a:r>
            <a:r>
              <a:rPr lang="en-GB" sz="1800" dirty="0">
                <a:cs typeface="Arial" charset="0"/>
              </a:rPr>
              <a:t>at a </a:t>
            </a:r>
            <a:r>
              <a:rPr lang="en-GB" sz="1800" dirty="0" smtClean="0">
                <a:cs typeface="Arial" charset="0"/>
              </a:rPr>
              <a:t>glance</a:t>
            </a: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Summary of content and assessment objectives</a:t>
            </a:r>
            <a:endParaRPr lang="en-GB" sz="1800" dirty="0">
              <a:cs typeface="Arial" charset="0"/>
            </a:endParaRPr>
          </a:p>
          <a:p>
            <a:pPr marL="355600" indent="-355600">
              <a:buNone/>
            </a:pPr>
            <a:endParaRPr lang="en-GB" sz="1800" b="1" dirty="0">
              <a:cs typeface="Arial" charset="0"/>
            </a:endParaRPr>
          </a:p>
          <a:p>
            <a:pPr marL="355600" indent="-355600">
              <a:buNone/>
            </a:pPr>
            <a:r>
              <a:rPr lang="en-GB" sz="1800" b="1" dirty="0" smtClean="0">
                <a:cs typeface="Arial" charset="0"/>
              </a:rPr>
              <a:t>A-level Papers 1, 2 and 3 and practical assessment</a:t>
            </a: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Core content</a:t>
            </a: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The question papers and question types</a:t>
            </a:r>
          </a:p>
          <a:p>
            <a:pPr marL="355600" indent="-355600">
              <a:buClr>
                <a:schemeClr val="tx1"/>
              </a:buClr>
              <a:buFont typeface="Arial" charset="0"/>
              <a:buChar char="•"/>
            </a:pPr>
            <a:r>
              <a:rPr lang="en-GB" sz="1800" dirty="0" smtClean="0">
                <a:cs typeface="Arial" charset="0"/>
              </a:rPr>
              <a:t>Practical skills and endorsement</a:t>
            </a:r>
          </a:p>
          <a:p>
            <a:pPr marL="355600" indent="-355600">
              <a:buNone/>
            </a:pPr>
            <a:endParaRPr lang="en-GB" sz="1800" b="1" dirty="0" smtClean="0">
              <a:cs typeface="Arial" charset="0"/>
            </a:endParaRPr>
          </a:p>
          <a:p>
            <a:pPr marL="355600" indent="-355600">
              <a:buNone/>
            </a:pPr>
            <a:r>
              <a:rPr lang="en-GB" sz="1800" b="1" dirty="0" smtClean="0">
                <a:cs typeface="Arial" charset="0"/>
              </a:rPr>
              <a:t>Break</a:t>
            </a:r>
          </a:p>
          <a:p>
            <a:pPr marL="355600" indent="-355600">
              <a:buNone/>
            </a:pPr>
            <a:endParaRPr lang="en-GB" sz="1800" b="1" dirty="0">
              <a:cs typeface="Arial" charset="0"/>
            </a:endParaRPr>
          </a:p>
          <a:p>
            <a:pPr marL="355600" indent="-355600">
              <a:buNone/>
            </a:pPr>
            <a:r>
              <a:rPr lang="en-GB" sz="1800" b="1" dirty="0" smtClean="0">
                <a:cs typeface="Arial" charset="0"/>
              </a:rPr>
              <a:t>Assessment exemplars</a:t>
            </a:r>
          </a:p>
          <a:p>
            <a:pPr marL="355600" indent="-355600">
              <a:buNone/>
            </a:pPr>
            <a:endParaRPr lang="en-GB" sz="1800" b="1" dirty="0" smtClean="0">
              <a:cs typeface="Arial" charset="0"/>
            </a:endParaRPr>
          </a:p>
          <a:p>
            <a:pPr marL="355600" indent="-355600">
              <a:buNone/>
            </a:pPr>
            <a:r>
              <a:rPr lang="en-GB" sz="1800" b="1" dirty="0" smtClean="0">
                <a:cs typeface="Arial" charset="0"/>
              </a:rPr>
              <a:t>Support </a:t>
            </a:r>
            <a:r>
              <a:rPr lang="en-GB" sz="1800" b="1" dirty="0">
                <a:cs typeface="Arial" charset="0"/>
              </a:rPr>
              <a:t>and resources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698500" indent="-342900"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698500" indent="-342900"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698500" indent="-342900"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698500" indent="-342900"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698500" indent="-342900"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  <a:p>
            <a:pPr defTabSz="4445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305427" y="6413739"/>
            <a:ext cx="2476499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Follow us on Twitter @AQACPD.</a:t>
            </a:r>
            <a:endParaRPr lang="en-US" sz="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1" y="240350"/>
            <a:ext cx="5519393" cy="56242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12878"/>
                </a:solidFill>
                <a:latin typeface="+mj-lt"/>
              </a:rPr>
              <a:t>Use of apparatus and techniques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20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9" y="1143000"/>
            <a:ext cx="664692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4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1" y="240350"/>
            <a:ext cx="5519393" cy="56242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12878"/>
                </a:solidFill>
                <a:latin typeface="+mj-lt"/>
              </a:rPr>
              <a:t>Use of apparatus and techniques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21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14442"/>
            <a:ext cx="7848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2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1" y="240350"/>
            <a:ext cx="5519393" cy="56242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12878"/>
                </a:solidFill>
                <a:latin typeface="+mj-lt"/>
              </a:rPr>
              <a:t>Required practical activities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22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4" y="1003921"/>
            <a:ext cx="6074775" cy="533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4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91" y="240350"/>
            <a:ext cx="5519393" cy="56242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12878"/>
                </a:solidFill>
                <a:latin typeface="+mj-lt"/>
              </a:rPr>
              <a:t>Required practical activities</a:t>
            </a:r>
            <a:endParaRPr lang="en-US" sz="2400" dirty="0">
              <a:solidFill>
                <a:srgbClr val="412878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23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057275"/>
            <a:ext cx="80105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5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71" y="415476"/>
            <a:ext cx="8045200" cy="431181"/>
          </a:xfrm>
        </p:spPr>
        <p:txBody>
          <a:bodyPr/>
          <a:lstStyle/>
          <a:p>
            <a:r>
              <a:rPr lang="en-GB" dirty="0" smtClean="0"/>
              <a:t>5 Competencies – common to all boards 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B4B4B"/>
                </a:solidFill>
              </a:rPr>
              <a:t>Copyright © AQA and its licensors. All rights reserved.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27171" y="1536787"/>
            <a:ext cx="8046000" cy="440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dirty="0" smtClean="0"/>
              <a:t>Follows written procedures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Applies investigative approaches and methods when using instruments and equipment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Safely uses a range of practical equipment and materials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Makes and records observations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Researches, references and reports</a:t>
            </a:r>
            <a:endParaRPr lang="en-GB" sz="2000" dirty="0"/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39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24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528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2" y="415476"/>
            <a:ext cx="8045200" cy="431181"/>
          </a:xfrm>
        </p:spPr>
        <p:txBody>
          <a:bodyPr/>
          <a:lstStyle/>
          <a:p>
            <a:r>
              <a:rPr lang="en-GB" dirty="0" smtClean="0"/>
              <a:t>Endorsement – all boards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B4B4B"/>
                </a:solidFill>
              </a:rPr>
              <a:t>Copyright © AQA and its licensors. All rights reserved.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26371" y="1707827"/>
            <a:ext cx="8046000" cy="4406400"/>
          </a:xfrm>
        </p:spPr>
        <p:txBody>
          <a:bodyPr/>
          <a:lstStyle/>
          <a:p>
            <a:r>
              <a:rPr lang="en-GB" sz="2000" dirty="0">
                <a:solidFill>
                  <a:srgbClr val="4B4B4B"/>
                </a:solidFill>
              </a:rPr>
              <a:t>Competencies </a:t>
            </a:r>
            <a:r>
              <a:rPr lang="en-GB" sz="2000" dirty="0" smtClean="0">
                <a:solidFill>
                  <a:srgbClr val="4B4B4B"/>
                </a:solidFill>
              </a:rPr>
              <a:t>(Common </a:t>
            </a:r>
            <a:r>
              <a:rPr lang="en-GB" sz="2000" dirty="0">
                <a:solidFill>
                  <a:srgbClr val="4B4B4B"/>
                </a:solidFill>
              </a:rPr>
              <a:t>Practical Assessment Criteria</a:t>
            </a:r>
            <a:r>
              <a:rPr lang="en-GB" sz="2000" dirty="0" smtClean="0">
                <a:solidFill>
                  <a:srgbClr val="4B4B4B"/>
                </a:solidFill>
              </a:rPr>
              <a:t>) – assessed by the teacher </a:t>
            </a:r>
            <a:r>
              <a:rPr lang="en-GB" sz="2000" dirty="0">
                <a:solidFill>
                  <a:srgbClr val="4B4B4B"/>
                </a:solidFill>
              </a:rPr>
              <a:t>for endorsement </a:t>
            </a:r>
          </a:p>
          <a:p>
            <a:pPr lvl="1"/>
            <a:r>
              <a:rPr lang="en-GB" sz="2000" dirty="0">
                <a:solidFill>
                  <a:srgbClr val="4B4B4B"/>
                </a:solidFill>
              </a:rPr>
              <a:t>Pass or not </a:t>
            </a:r>
            <a:r>
              <a:rPr lang="en-GB" sz="2000" dirty="0" smtClean="0">
                <a:solidFill>
                  <a:srgbClr val="4B4B4B"/>
                </a:solidFill>
              </a:rPr>
              <a:t>reported</a:t>
            </a:r>
            <a:endParaRPr lang="en-GB" sz="2000" b="1" dirty="0">
              <a:solidFill>
                <a:srgbClr val="4B4B4B"/>
              </a:solidFill>
            </a:endParaRPr>
          </a:p>
          <a:p>
            <a:pPr lvl="1">
              <a:lnSpc>
                <a:spcPct val="50000"/>
              </a:lnSpc>
            </a:pPr>
            <a:endParaRPr lang="en-GB" sz="800" b="1" dirty="0" smtClean="0">
              <a:solidFill>
                <a:srgbClr val="4B4B4B"/>
              </a:solidFill>
            </a:endParaRPr>
          </a:p>
          <a:p>
            <a:pPr lvl="0"/>
            <a:r>
              <a:rPr lang="en-GB" sz="2000" dirty="0" smtClean="0">
                <a:solidFill>
                  <a:srgbClr val="4B4B4B"/>
                </a:solidFill>
              </a:rPr>
              <a:t>Consistency </a:t>
            </a:r>
            <a:r>
              <a:rPr lang="en-GB" sz="2000" dirty="0">
                <a:solidFill>
                  <a:srgbClr val="4B4B4B"/>
                </a:solidFill>
              </a:rPr>
              <a:t>- details </a:t>
            </a:r>
            <a:r>
              <a:rPr lang="en-GB" sz="2000" dirty="0" smtClean="0">
                <a:solidFill>
                  <a:srgbClr val="4B4B4B"/>
                </a:solidFill>
              </a:rPr>
              <a:t>of administration will be common </a:t>
            </a:r>
            <a:r>
              <a:rPr lang="en-GB" sz="2000" dirty="0">
                <a:solidFill>
                  <a:srgbClr val="4B4B4B"/>
                </a:solidFill>
              </a:rPr>
              <a:t>to all </a:t>
            </a:r>
            <a:r>
              <a:rPr lang="en-GB" sz="2000" dirty="0" smtClean="0">
                <a:solidFill>
                  <a:srgbClr val="4B4B4B"/>
                </a:solidFill>
              </a:rPr>
              <a:t>boards</a:t>
            </a:r>
          </a:p>
          <a:p>
            <a:pPr lvl="0">
              <a:lnSpc>
                <a:spcPct val="90000"/>
              </a:lnSpc>
            </a:pPr>
            <a:endParaRPr lang="en-GB" sz="800" dirty="0" smtClean="0">
              <a:solidFill>
                <a:srgbClr val="4B4B4B"/>
              </a:solidFill>
            </a:endParaRPr>
          </a:p>
          <a:p>
            <a:pPr lvl="0"/>
            <a:r>
              <a:rPr lang="en-GB" sz="2000" dirty="0" smtClean="0">
                <a:solidFill>
                  <a:srgbClr val="4B4B4B"/>
                </a:solidFill>
              </a:rPr>
              <a:t>AQA </a:t>
            </a:r>
            <a:r>
              <a:rPr lang="en-GB" sz="2000" dirty="0">
                <a:solidFill>
                  <a:srgbClr val="4B4B4B"/>
                </a:solidFill>
              </a:rPr>
              <a:t>is very aware that record keeping and moderation  needs to be a workable process, that is not onerous on </a:t>
            </a:r>
            <a:r>
              <a:rPr lang="en-GB" sz="2000" dirty="0" smtClean="0">
                <a:solidFill>
                  <a:srgbClr val="4B4B4B"/>
                </a:solidFill>
              </a:rPr>
              <a:t>schools</a:t>
            </a:r>
          </a:p>
          <a:p>
            <a:pPr marL="0" lvl="0" indent="0">
              <a:lnSpc>
                <a:spcPct val="90000"/>
              </a:lnSpc>
              <a:buNone/>
            </a:pPr>
            <a:endParaRPr lang="en-GB" sz="800" dirty="0" smtClean="0">
              <a:solidFill>
                <a:srgbClr val="4B4B4B"/>
              </a:solidFill>
            </a:endParaRPr>
          </a:p>
          <a:p>
            <a:r>
              <a:rPr lang="en-GB" sz="2000" dirty="0" smtClean="0">
                <a:solidFill>
                  <a:srgbClr val="4B4B4B"/>
                </a:solidFill>
              </a:rPr>
              <a:t>Awarding bodies have made recommendations to Ofqual and boards will be </a:t>
            </a:r>
            <a:r>
              <a:rPr lang="en-GB" sz="2000" dirty="0">
                <a:solidFill>
                  <a:srgbClr val="4B4B4B"/>
                </a:solidFill>
              </a:rPr>
              <a:t>running trials in the autumn </a:t>
            </a:r>
            <a:r>
              <a:rPr lang="en-GB" sz="2000" dirty="0" smtClean="0">
                <a:solidFill>
                  <a:srgbClr val="4B4B4B"/>
                </a:solidFill>
              </a:rPr>
              <a:t>term, </a:t>
            </a:r>
            <a:r>
              <a:rPr lang="en-GB" sz="2000" i="1" dirty="0" smtClean="0">
                <a:solidFill>
                  <a:srgbClr val="4B4B4B"/>
                </a:solidFill>
              </a:rPr>
              <a:t>could</a:t>
            </a:r>
            <a:r>
              <a:rPr lang="en-GB" sz="2000" dirty="0" smtClean="0">
                <a:solidFill>
                  <a:srgbClr val="4B4B4B"/>
                </a:solidFill>
              </a:rPr>
              <a:t> </a:t>
            </a:r>
            <a:r>
              <a:rPr lang="en-GB" sz="2000" dirty="0">
                <a:solidFill>
                  <a:srgbClr val="4B4B4B"/>
                </a:solidFill>
              </a:rPr>
              <a:t>involve: </a:t>
            </a:r>
          </a:p>
          <a:p>
            <a:pPr lvl="1"/>
            <a:r>
              <a:rPr lang="en-GB" sz="2000" dirty="0">
                <a:solidFill>
                  <a:srgbClr val="4B4B4B"/>
                </a:solidFill>
              </a:rPr>
              <a:t>monitoring teaching plans/student logs</a:t>
            </a:r>
          </a:p>
          <a:p>
            <a:pPr lvl="1"/>
            <a:r>
              <a:rPr lang="en-GB" sz="2000" dirty="0">
                <a:solidFill>
                  <a:srgbClr val="4B4B4B"/>
                </a:solidFill>
              </a:rPr>
              <a:t>monitoring teacher assessment</a:t>
            </a:r>
          </a:p>
          <a:p>
            <a:pPr lvl="1"/>
            <a:r>
              <a:rPr lang="en-GB" sz="2000" dirty="0">
                <a:solidFill>
                  <a:srgbClr val="4B4B4B"/>
                </a:solidFill>
              </a:rPr>
              <a:t>student interviews </a:t>
            </a:r>
            <a:endParaRPr lang="en-GB" sz="2000" dirty="0" smtClean="0">
              <a:solidFill>
                <a:srgbClr val="4B4B4B"/>
              </a:solidFill>
            </a:endParaRPr>
          </a:p>
          <a:p>
            <a:pPr lvl="1">
              <a:lnSpc>
                <a:spcPct val="90000"/>
              </a:lnSpc>
            </a:pPr>
            <a:endParaRPr lang="en-GB" sz="800" dirty="0">
              <a:solidFill>
                <a:srgbClr val="4B4B4B"/>
              </a:solidFill>
            </a:endParaRPr>
          </a:p>
          <a:p>
            <a:r>
              <a:rPr lang="en-GB" sz="2000" dirty="0" smtClean="0">
                <a:solidFill>
                  <a:srgbClr val="4B4B4B"/>
                </a:solidFill>
              </a:rPr>
              <a:t>Final details due Spring 2015. Make sure you’re using the final version of the specifications.</a:t>
            </a:r>
            <a:endParaRPr lang="en-GB" sz="2000" dirty="0">
              <a:solidFill>
                <a:srgbClr val="4B4B4B"/>
              </a:solidFill>
            </a:endParaRPr>
          </a:p>
          <a:p>
            <a:endParaRPr lang="en-GB" sz="2200" dirty="0"/>
          </a:p>
          <a:p>
            <a:endParaRPr lang="en-GB" dirty="0"/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39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25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462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26</a:t>
            </a:r>
            <a:endParaRPr lang="en-US" sz="800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3" y="1544638"/>
            <a:ext cx="5975407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Questions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6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Templates\Thinkstock Images\155693203  Coffee Break L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04" y="1781175"/>
            <a:ext cx="679279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27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39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3"/>
            <a:ext cx="8229600" cy="464389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28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1573"/>
          <a:stretch/>
        </p:blipFill>
        <p:spPr bwMode="auto">
          <a:xfrm>
            <a:off x="-1" y="973137"/>
            <a:ext cx="9144001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0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skeletal formula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76252" y="1453056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29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Skele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790700"/>
            <a:ext cx="58674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Rules for all Science A-levels from 2015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228793"/>
            <a:ext cx="8045200" cy="4406804"/>
          </a:xfrm>
        </p:spPr>
        <p:txBody>
          <a:bodyPr/>
          <a:lstStyle/>
          <a:p>
            <a:r>
              <a:rPr lang="en-GB" dirty="0" smtClean="0"/>
              <a:t>Both AS and A-level are linear courses</a:t>
            </a:r>
          </a:p>
          <a:p>
            <a:r>
              <a:rPr lang="en-GB" dirty="0"/>
              <a:t>AS will be a stand-alone qualification </a:t>
            </a:r>
            <a:endParaRPr lang="en-GB" dirty="0" smtClean="0"/>
          </a:p>
          <a:p>
            <a:r>
              <a:rPr lang="en-GB" dirty="0" smtClean="0"/>
              <a:t>A-level exams at the standard of the full A-level currently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944968"/>
              </p:ext>
            </p:extLst>
          </p:nvPr>
        </p:nvGraphicFramePr>
        <p:xfrm>
          <a:off x="540000" y="2558950"/>
          <a:ext cx="788494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0041"/>
                <a:gridCol w="1082040"/>
                <a:gridCol w="26728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A-level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Minimum</a:t>
                      </a:r>
                      <a:r>
                        <a:rPr lang="en-GB" baseline="0" dirty="0" smtClean="0"/>
                        <a:t> assessment time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hours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 hours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Maximum number of timetable slots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Coursework/controlled</a:t>
                      </a:r>
                      <a:r>
                        <a:rPr lang="en-GB" baseline="0" dirty="0" smtClean="0"/>
                        <a:t> assessment?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Practical endorsement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Practical based marks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Maths (Higher</a:t>
                      </a:r>
                      <a:r>
                        <a:rPr lang="en-GB" baseline="0" dirty="0" smtClean="0"/>
                        <a:t> tier GCSE)</a:t>
                      </a:r>
                      <a:r>
                        <a:rPr lang="en-GB" dirty="0" smtClean="0"/>
                        <a:t> marks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 smtClean="0"/>
                        <a:t>20%(C),10%(B),40%(P)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Slide 3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(AS1)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76252" y="1453056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30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9298" r="2082" b="10010"/>
          <a:stretch/>
        </p:blipFill>
        <p:spPr>
          <a:xfrm>
            <a:off x="628650" y="2028829"/>
            <a:ext cx="7543800" cy="14764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51" y="1105495"/>
            <a:ext cx="6367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Time of flight mass - AS Paper 1, questions 2.3 and 2.4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3806190"/>
            <a:ext cx="66960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44900" y="51435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06888"/>
            <a:ext cx="6172200" cy="473015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2"/>
                </a:solidFill>
              </a:rPr>
              <a:t>New topic exemplars </a:t>
            </a:r>
            <a:r>
              <a:rPr lang="en-US" sz="2600" dirty="0">
                <a:solidFill>
                  <a:schemeClr val="tx2"/>
                </a:solidFill>
              </a:rPr>
              <a:t>–</a:t>
            </a:r>
            <a:r>
              <a:rPr lang="en-GB" sz="2600" dirty="0">
                <a:solidFill>
                  <a:schemeClr val="tx2"/>
                </a:solidFill>
              </a:rPr>
              <a:t> 1 (AS1)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1500190" y="1453056"/>
            <a:ext cx="6178670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endParaRPr lang="en-GB" sz="1800" dirty="0">
              <a:solidFill>
                <a:prstClr val="black"/>
              </a:solidFill>
            </a:endParaRPr>
          </a:p>
          <a:p>
            <a:endParaRPr lang="en-GB" sz="1800" dirty="0">
              <a:solidFill>
                <a:prstClr val="black"/>
              </a:solidFill>
            </a:endParaRPr>
          </a:p>
          <a:p>
            <a:pPr marL="0" indent="0">
              <a:buFont typeface="Arial"/>
              <a:buNone/>
            </a:pPr>
            <a:endParaRPr lang="en-GB" dirty="0">
              <a:solidFill>
                <a:prstClr val="black"/>
              </a:solidFill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1479431" y="6413747"/>
            <a:ext cx="10668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prstClr val="black"/>
                </a:solidFill>
                <a:latin typeface="Calibri"/>
              </a:rPr>
              <a:t>Slide </a:t>
            </a:r>
            <a:r>
              <a:rPr lang="en-US" sz="800" dirty="0" smtClean="0">
                <a:solidFill>
                  <a:prstClr val="black"/>
                </a:solidFill>
                <a:latin typeface="Calibri"/>
              </a:rPr>
              <a:t>31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709435" y="6413739"/>
            <a:ext cx="20085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prstClr val="black"/>
                </a:solidFill>
                <a:latin typeface="Calibri"/>
              </a:rPr>
              <a:t>Copyright © AQA and its licensors.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0187" y="1105498"/>
            <a:ext cx="4775708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Time of flight mass - AS Paper 1, questions 2.3 and 2.4</a:t>
            </a:r>
            <a:br>
              <a:rPr lang="en-GB" dirty="0">
                <a:solidFill>
                  <a:prstClr val="black"/>
                </a:solidFill>
                <a:latin typeface="Calibri"/>
              </a:rPr>
            </a:b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18325" t="24630" r="17844" b="24963"/>
          <a:stretch/>
        </p:blipFill>
        <p:spPr bwMode="auto">
          <a:xfrm>
            <a:off x="1479434" y="1736122"/>
            <a:ext cx="6199427" cy="429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4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DNA and proteins - data sheet to help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32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689100"/>
            <a:ext cx="6083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DNA and proteins - data sheet to help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00102" y="1038982"/>
            <a:ext cx="7886701" cy="4244218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2120900"/>
            <a:ext cx="63627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Structure of DNA </a:t>
            </a:r>
            <a:r>
              <a:rPr lang="en-GB" sz="1800" dirty="0"/>
              <a:t>and </a:t>
            </a:r>
            <a:r>
              <a:rPr lang="en-GB" sz="1800" dirty="0" smtClean="0"/>
              <a:t>proteins - A-level Paper 2, question 5</a:t>
            </a:r>
            <a:endParaRPr lang="en-GB" sz="18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5ste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1" y="2034672"/>
            <a:ext cx="5653513" cy="39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5.1and5.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9" y="1498603"/>
            <a:ext cx="7186762" cy="4360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721" y="1038983"/>
            <a:ext cx="4111384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A-level </a:t>
            </a:r>
            <a:r>
              <a:rPr lang="en-GB" dirty="0"/>
              <a:t>Paper 2, </a:t>
            </a:r>
            <a:r>
              <a:rPr lang="en-GB" dirty="0" smtClean="0"/>
              <a:t>questions 5.1 and 5.2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8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36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8.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1" y="1507175"/>
            <a:ext cx="6825981" cy="4752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2580" y="891915"/>
            <a:ext cx="3161680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A-level </a:t>
            </a:r>
            <a:r>
              <a:rPr lang="en-GB" dirty="0"/>
              <a:t>Paper 2, </a:t>
            </a:r>
            <a:r>
              <a:rPr lang="en-GB" dirty="0" smtClean="0"/>
              <a:t>question 8.1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5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8.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3" y="1338606"/>
            <a:ext cx="7114607" cy="4935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69" y="891463"/>
            <a:ext cx="3161680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A-level </a:t>
            </a:r>
            <a:r>
              <a:rPr lang="en-GB" dirty="0"/>
              <a:t>Paper 2, </a:t>
            </a:r>
            <a:r>
              <a:rPr lang="en-GB" dirty="0" smtClean="0"/>
              <a:t>question 8.2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4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8.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1" y="1733482"/>
            <a:ext cx="7885604" cy="3824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1256" y="927183"/>
            <a:ext cx="3161680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A-level </a:t>
            </a:r>
            <a:r>
              <a:rPr lang="en-GB" dirty="0"/>
              <a:t>Paper 2, </a:t>
            </a:r>
            <a:r>
              <a:rPr lang="en-GB" dirty="0" smtClean="0"/>
              <a:t>question 8.3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038982"/>
            <a:ext cx="8238227" cy="4518530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39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8.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" y="1654811"/>
            <a:ext cx="7387316" cy="40847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8596" y="927184"/>
            <a:ext cx="3161680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A-level </a:t>
            </a:r>
            <a:r>
              <a:rPr lang="en-GB" dirty="0"/>
              <a:t>Paper 2, </a:t>
            </a:r>
            <a:r>
              <a:rPr lang="en-GB" dirty="0" smtClean="0"/>
              <a:t>question 8.4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2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AQA’s response to the new rules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447653"/>
            <a:ext cx="8238227" cy="47721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Clr>
                <a:schemeClr val="tx1"/>
              </a:buClr>
              <a:buNone/>
              <a:defRPr/>
            </a:pPr>
            <a:r>
              <a:rPr lang="en-GB" sz="1800" dirty="0" smtClean="0"/>
              <a:t>A-level</a:t>
            </a:r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specification content has only minor changes</a:t>
            </a:r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assessment is in three papers, each of two hours</a:t>
            </a:r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practical skills assessment is mainly in Paper 3</a:t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GB" sz="1800" dirty="0" smtClean="0"/>
              <a:t>AS</a:t>
            </a:r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assessment is in two papers, each of 1.5 hours </a:t>
            </a:r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/>
              <a:t>c</a:t>
            </a:r>
            <a:r>
              <a:rPr lang="en-GB" sz="1800" dirty="0" smtClean="0"/>
              <a:t>ourse designed to be co-taught in the first year of the A-level course</a:t>
            </a:r>
          </a:p>
          <a:p>
            <a:pPr marL="355600" indent="-355600">
              <a:defRPr/>
            </a:pPr>
            <a:endParaRPr lang="en-GB" sz="1800" dirty="0"/>
          </a:p>
          <a:p>
            <a:pPr marL="355600" indent="-35560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10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197951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Chromatography:  A-level Paper 3, question 3.1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40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r="3712"/>
          <a:stretch/>
        </p:blipFill>
        <p:spPr>
          <a:xfrm>
            <a:off x="628652" y="1697523"/>
            <a:ext cx="7358063" cy="44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197951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Chromatography:  A-level Paper 3, question 3.1 continued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41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1817"/>
          <a:stretch/>
        </p:blipFill>
        <p:spPr>
          <a:xfrm>
            <a:off x="528639" y="2097555"/>
            <a:ext cx="7929562" cy="3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197951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Chromatography:  A-level Paper 3, question 3.2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42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/>
          <a:stretch/>
        </p:blipFill>
        <p:spPr>
          <a:xfrm>
            <a:off x="457202" y="1805338"/>
            <a:ext cx="7586663" cy="34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New topic exemplars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5" y="1197951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Chromatography: A-level Paper 3, question 3.3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2284084"/>
            <a:ext cx="7600950" cy="19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2878"/>
                </a:solidFill>
                <a:latin typeface="+mj-lt"/>
              </a:rPr>
              <a:t>P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ractical </a:t>
            </a:r>
            <a:r>
              <a:rPr lang="en-GB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exemplar -1 </a:t>
            </a:r>
            <a:r>
              <a:rPr lang="en-GB" dirty="0" smtClean="0">
                <a:solidFill>
                  <a:schemeClr val="tx2"/>
                </a:solidFill>
                <a:latin typeface="+mj-lt"/>
              </a:rPr>
              <a:t>(A3)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288239" y="1004538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questions 1.1 and 1.2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/>
          <a:stretch/>
        </p:blipFill>
        <p:spPr>
          <a:xfrm>
            <a:off x="371476" y="1485088"/>
            <a:ext cx="7443788" cy="3549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"/>
          <a:stretch/>
        </p:blipFill>
        <p:spPr>
          <a:xfrm>
            <a:off x="428627" y="4943445"/>
            <a:ext cx="7800975" cy="11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7" y="1909446"/>
            <a:ext cx="4855264" cy="4384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36873"/>
          <a:stretch/>
        </p:blipFill>
        <p:spPr>
          <a:xfrm>
            <a:off x="2786063" y="1057035"/>
            <a:ext cx="6254751" cy="1820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2878"/>
                </a:solidFill>
                <a:latin typeface="+mj-lt"/>
              </a:rPr>
              <a:t>P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ractical </a:t>
            </a:r>
            <a:r>
              <a:rPr lang="en-GB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exemplar </a:t>
            </a:r>
            <a:r>
              <a:rPr lang="en-GB" dirty="0" smtClean="0">
                <a:solidFill>
                  <a:schemeClr val="tx2"/>
                </a:solidFill>
                <a:latin typeface="+mj-lt"/>
              </a:rPr>
              <a:t>-1 (A3)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Q1.3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951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2878"/>
                </a:solidFill>
                <a:latin typeface="+mj-lt"/>
              </a:rPr>
              <a:t>P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ractical </a:t>
            </a:r>
            <a:r>
              <a:rPr lang="en-GB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exemplar </a:t>
            </a:r>
            <a:r>
              <a:rPr lang="en-GB" dirty="0" smtClean="0">
                <a:solidFill>
                  <a:schemeClr val="tx2"/>
                </a:solidFill>
                <a:latin typeface="+mj-lt"/>
              </a:rPr>
              <a:t>-1 (A3)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 1.4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46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"/>
          <a:stretch/>
        </p:blipFill>
        <p:spPr>
          <a:xfrm>
            <a:off x="342900" y="1967128"/>
            <a:ext cx="7772400" cy="22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2878"/>
                </a:solidFill>
                <a:latin typeface="+mj-lt"/>
              </a:rPr>
              <a:t>P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ractical </a:t>
            </a:r>
            <a:r>
              <a:rPr lang="en-GB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dirty="0" smtClean="0">
                <a:solidFill>
                  <a:srgbClr val="412878"/>
                </a:solidFill>
                <a:latin typeface="+mj-lt"/>
              </a:rPr>
              <a:t>exemplar </a:t>
            </a:r>
            <a:r>
              <a:rPr lang="en-GB" dirty="0" smtClean="0">
                <a:solidFill>
                  <a:schemeClr val="tx2"/>
                </a:solidFill>
                <a:latin typeface="+mj-lt"/>
              </a:rPr>
              <a:t>-1 (A3)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2920697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questions 1.5 and 1.6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/>
          <a:stretch/>
        </p:blipFill>
        <p:spPr>
          <a:xfrm>
            <a:off x="428626" y="1693290"/>
            <a:ext cx="7615238" cy="244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1"/>
          <a:stretch/>
        </p:blipFill>
        <p:spPr>
          <a:xfrm>
            <a:off x="657227" y="4075244"/>
            <a:ext cx="7415213" cy="17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Practical skills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 2.1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48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316" y="1700213"/>
            <a:ext cx="8011867" cy="337999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4" y="5302967"/>
            <a:ext cx="7320807" cy="99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6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rgbClr val="412878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2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Font typeface="Arial"/>
              <a:buNone/>
            </a:pPr>
            <a:r>
              <a:rPr lang="en-GB" sz="1800" dirty="0" smtClean="0">
                <a:solidFill>
                  <a:srgbClr val="4B4B4B"/>
                </a:solidFill>
              </a:rPr>
              <a:t>A-level Paper 3, question 2.1</a:t>
            </a:r>
          </a:p>
          <a:p>
            <a:pPr marL="0" indent="0">
              <a:buFont typeface="Arial"/>
              <a:buNone/>
            </a:pPr>
            <a:endParaRPr lang="en-GB" dirty="0">
              <a:solidFill>
                <a:srgbClr val="4B4B4B"/>
              </a:solidFill>
            </a:endParaRP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4B4B4B"/>
              </a:solidFill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4B4B4B"/>
                </a:solidFill>
              </a:rPr>
              <a:t>Slide </a:t>
            </a:r>
            <a:r>
              <a:rPr lang="en-US" sz="800" dirty="0" smtClean="0">
                <a:solidFill>
                  <a:srgbClr val="4B4B4B"/>
                </a:solidFill>
              </a:rPr>
              <a:t>49</a:t>
            </a:r>
            <a:endParaRPr lang="en-US" sz="800" dirty="0">
              <a:solidFill>
                <a:srgbClr val="4B4B4B"/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srgbClr val="4B4B4B"/>
                </a:solidFill>
              </a:rPr>
              <a:t>Copyright © AQA and its licensors. All rights reserved.</a:t>
            </a:r>
            <a:endParaRPr lang="en-US" sz="800" dirty="0">
              <a:solidFill>
                <a:srgbClr val="4B4B4B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92819"/>
              </p:ext>
            </p:extLst>
          </p:nvPr>
        </p:nvGraphicFramePr>
        <p:xfrm>
          <a:off x="309610" y="1976412"/>
          <a:ext cx="8045450" cy="408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50"/>
                <a:gridCol w="6173012"/>
                <a:gridCol w="832288"/>
              </a:tblGrid>
              <a:tr h="276738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dirty="0">
                          <a:effectLst/>
                        </a:rPr>
                        <a:t>02.1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49" marR="5634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Moles of sodium hydroxide in each titration = (4.00 × 0.400) / 1000 = 1.6000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–3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Hence, moles of acid in 250 cm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of equilibrium mixture 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10 × 1.6000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–3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1.6000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Moles of acid originally = 4.80 / 60.0 = 8.000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Moles of acid reacted = 8.000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– 1.600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= 6.4000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moles ester and water formed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Moles of ethanol remaining  = 0.120 – 6.400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5.600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lang="en-GB" sz="14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= [CH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COOCH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] [H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O] / [CH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COOH] [CH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OH]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(6.4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/ (1.6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)(5.6 ×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–3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= 4.57   (and precision to 3 significant figures)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349" marR="5634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9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9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6349" marR="56349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3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Context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6" y="1447653"/>
            <a:ext cx="8238227" cy="47721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Developed by an experienced team of teachers and examiners.</a:t>
            </a:r>
          </a:p>
          <a:p>
            <a:pPr marL="355600" indent="-355600">
              <a:buClr>
                <a:schemeClr val="tx1"/>
              </a:buClr>
              <a:defRPr/>
            </a:pPr>
            <a:endParaRPr lang="en-GB" sz="1800" dirty="0" smtClean="0"/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Designed to engage young people in this subject and provide effective assessments across the ability range.</a:t>
            </a:r>
          </a:p>
          <a:p>
            <a:pPr marL="355600" indent="-355600">
              <a:buClr>
                <a:schemeClr val="tx1"/>
              </a:buClr>
              <a:defRPr/>
            </a:pPr>
            <a:endParaRPr lang="en-GB" sz="1800" dirty="0" smtClean="0"/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Submitted to Ofqual for accreditation.  Approval expected by Autumn 2014.</a:t>
            </a:r>
            <a:endParaRPr lang="en-GB" sz="1800" dirty="0"/>
          </a:p>
          <a:p>
            <a:pPr marL="355600" indent="-355600">
              <a:defRPr/>
            </a:pPr>
            <a:endParaRPr lang="en-GB" sz="1800" dirty="0"/>
          </a:p>
          <a:p>
            <a:pPr marL="355600" indent="-355600">
              <a:buClr>
                <a:schemeClr val="tx1"/>
              </a:buClr>
              <a:defRPr/>
            </a:pPr>
            <a:r>
              <a:rPr lang="en-GB" sz="1800" dirty="0" smtClean="0"/>
              <a:t>Assuming approval, the new AS and A-level specifications are for teaching from September 2015 with first AS assessment in summer 2016 and the first A-level assessment in summer 2017. </a:t>
            </a:r>
            <a:endParaRPr lang="en-GB" sz="1800" dirty="0"/>
          </a:p>
          <a:p>
            <a:pPr marL="355600" indent="-355600">
              <a:defRPr/>
            </a:pPr>
            <a:endParaRPr lang="en-GB" sz="1800" dirty="0"/>
          </a:p>
          <a:p>
            <a:pPr marL="355600" indent="-35560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748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/>
          <a:stretch/>
        </p:blipFill>
        <p:spPr>
          <a:xfrm>
            <a:off x="814388" y="1461131"/>
            <a:ext cx="7086600" cy="4795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982972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questions 2.2 and 2.3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50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583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questions 2.4 and 2.5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51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1003"/>
          <a:stretch/>
        </p:blipFill>
        <p:spPr>
          <a:xfrm>
            <a:off x="671514" y="1942084"/>
            <a:ext cx="6958013" cy="378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(A3)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3, question 2.6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52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1640"/>
          <a:stretch/>
        </p:blipFill>
        <p:spPr>
          <a:xfrm>
            <a:off x="542926" y="2042372"/>
            <a:ext cx="7958138" cy="18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rgbClr val="412878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rgbClr val="412878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rgbClr val="412878"/>
                </a:solidFill>
                <a:latin typeface="+mj-lt"/>
              </a:rPr>
              <a:t> 3 (A1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67846"/>
            <a:ext cx="8238227" cy="6323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1, question 6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 descr="Q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8" y="1500750"/>
            <a:ext cx="6583481" cy="47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(A1)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6.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6" y="1384027"/>
            <a:ext cx="6956672" cy="2556126"/>
          </a:xfrm>
          <a:prstGeom prst="rect">
            <a:avLst/>
          </a:prstGeom>
        </p:spPr>
      </p:pic>
      <p:pic>
        <p:nvPicPr>
          <p:cNvPr id="5" name="Picture 4" descr="Q6.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3748475"/>
            <a:ext cx="6956672" cy="2425353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457202" y="1067846"/>
            <a:ext cx="8238227" cy="6323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1, questions 6.1 and 6.2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26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rgbClr val="412878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3 (A1)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67846"/>
            <a:ext cx="8238227" cy="6323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84031"/>
            <a:ext cx="8295224" cy="4720859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609601" y="870794"/>
            <a:ext cx="8238227" cy="6323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1, question 9.1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37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06882"/>
            <a:ext cx="6172200" cy="473015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2"/>
                </a:solidFill>
                <a:latin typeface="+mj-lt"/>
              </a:rPr>
              <a:t>Practical 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 4 (A2)</a:t>
            </a: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685800" y="1053529"/>
            <a:ext cx="7797800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ClrTx/>
              <a:buNone/>
            </a:pPr>
            <a:r>
              <a:rPr lang="en-GB" sz="1800" dirty="0"/>
              <a:t>A-level Paper 2, question 2</a:t>
            </a:r>
            <a:br>
              <a:rPr lang="en-GB" sz="1800" dirty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1479431" y="6413741"/>
            <a:ext cx="10668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56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709435" y="6413739"/>
            <a:ext cx="20085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Copyright © AQA and its licensors. All rights reserved.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806700"/>
            <a:ext cx="5346699" cy="3351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6163" y="1666754"/>
            <a:ext cx="572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58800" y="1497143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Butadiene </a:t>
            </a:r>
            <a:r>
              <a:rPr lang="en-GB" sz="1600" dirty="0" err="1"/>
              <a:t>dimerises</a:t>
            </a:r>
            <a:r>
              <a:rPr lang="en-GB" sz="1600" dirty="0"/>
              <a:t> according to the equation    2C</a:t>
            </a:r>
            <a:r>
              <a:rPr lang="en-GB" sz="1600" baseline="-25000" dirty="0"/>
              <a:t>4</a:t>
            </a:r>
            <a:r>
              <a:rPr lang="en-GB" sz="1600" dirty="0"/>
              <a:t>H</a:t>
            </a:r>
            <a:r>
              <a:rPr lang="en-GB" sz="1600" baseline="-25000" dirty="0"/>
              <a:t>6</a:t>
            </a:r>
            <a:r>
              <a:rPr lang="en-GB" sz="1600" dirty="0"/>
              <a:t> 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 C</a:t>
            </a:r>
            <a:r>
              <a:rPr lang="en-GB" sz="1600" baseline="-25000" dirty="0"/>
              <a:t>8</a:t>
            </a:r>
            <a:r>
              <a:rPr lang="en-GB" sz="1600" dirty="0"/>
              <a:t>H</a:t>
            </a:r>
            <a:r>
              <a:rPr lang="en-GB" sz="1600" baseline="-25000" dirty="0"/>
              <a:t>12</a:t>
            </a:r>
            <a:endParaRPr lang="en-GB" sz="1600" dirty="0"/>
          </a:p>
          <a:p>
            <a:r>
              <a:rPr lang="en-GB" sz="1600" dirty="0"/>
              <a:t>The kinetics of the dimerisation are studied and a graph of the concentration of a sample of butadiene is plotted against time. </a:t>
            </a:r>
          </a:p>
          <a:p>
            <a:r>
              <a:rPr lang="en-GB" sz="1600" dirty="0"/>
              <a:t>Draw a tangent to the curve when the concentration of butadiene is 0.0090 </a:t>
            </a:r>
            <a:r>
              <a:rPr lang="en-GB" sz="1600" dirty="0" err="1"/>
              <a:t>mol</a:t>
            </a:r>
            <a:r>
              <a:rPr lang="en-GB" sz="1600" dirty="0"/>
              <a:t> </a:t>
            </a:r>
            <a:r>
              <a:rPr lang="en-GB" sz="1600" dirty="0" err="1"/>
              <a:t>dm</a:t>
            </a:r>
            <a:r>
              <a:rPr lang="en-GB" sz="1600" baseline="30000" dirty="0"/>
              <a:t>–3</a:t>
            </a:r>
            <a:r>
              <a:rPr lang="en-GB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83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4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2, question 2.2</a:t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1535"/>
          <a:stretch/>
        </p:blipFill>
        <p:spPr>
          <a:xfrm>
            <a:off x="900114" y="1880483"/>
            <a:ext cx="7758112" cy="3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4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2, question 2.3</a:t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"/>
          <a:stretch/>
        </p:blipFill>
        <p:spPr>
          <a:xfrm>
            <a:off x="457200" y="1813335"/>
            <a:ext cx="8058150" cy="42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4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2, question 9.2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59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9" y="1752198"/>
            <a:ext cx="7529513" cy="4270527"/>
          </a:xfrm>
          <a:prstGeom prst="rect">
            <a:avLst/>
          </a:prstGeom>
          <a:ln w="317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86327" y="1222050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N-phenylethanamide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2457452" y="1406720"/>
            <a:ext cx="2428875" cy="464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Teacher and university led design</a:t>
            </a:r>
            <a:endParaRPr lang="en-GB" dirty="0"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596308"/>
              </p:ext>
            </p:extLst>
          </p:nvPr>
        </p:nvGraphicFramePr>
        <p:xfrm>
          <a:off x="0" y="1356362"/>
          <a:ext cx="9144000" cy="4782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Copyright © AQA and its licensors.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</a:rPr>
              <a:t>Slide </a:t>
            </a:r>
            <a:r>
              <a:rPr lang="en-US" sz="800" dirty="0" smtClean="0">
                <a:solidFill>
                  <a:schemeClr val="bg1"/>
                </a:solidFill>
              </a:rPr>
              <a:t>6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4 (A2)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4"/>
            <a:ext cx="8238227" cy="478163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A-level Paper 2, question 9.3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60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"/>
          <a:stretch/>
        </p:blipFill>
        <p:spPr>
          <a:xfrm>
            <a:off x="685802" y="1700213"/>
            <a:ext cx="6500813" cy="44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2"/>
                </a:solidFill>
                <a:latin typeface="+mj-lt"/>
              </a:rPr>
              <a:t>P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5 (AS1)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82272"/>
            <a:ext cx="8238227" cy="5166048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AS Paper 1, question 5.2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61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AS5.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1" y="1688348"/>
            <a:ext cx="7295194" cy="44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5 (AS1)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62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QAS5.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7" y="1265069"/>
            <a:ext cx="6959274" cy="5013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859" y="859294"/>
            <a:ext cx="2764035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AS Paper 1, question </a:t>
            </a:r>
            <a:r>
              <a:rPr lang="en-GB" dirty="0" smtClean="0"/>
              <a:t>5.4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6 (AS2)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38982"/>
            <a:ext cx="8238227" cy="4287524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>AS Paper 2, question 2.5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2Q2.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4" y="1743984"/>
            <a:ext cx="7787637" cy="31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6 (AS2)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38982"/>
            <a:ext cx="8238227" cy="4287524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 descr="AS2Q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1409418"/>
            <a:ext cx="7924470" cy="4765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8573" y="996875"/>
            <a:ext cx="308685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AS Paper 2, question </a:t>
            </a:r>
            <a:r>
              <a:rPr lang="en-GB" dirty="0" smtClean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6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6 (AS2)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38982"/>
            <a:ext cx="8238227" cy="4287524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 descr="AS2Q7.1&amp;7.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4845"/>
            <a:ext cx="7779280" cy="3968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2" y="1007738"/>
            <a:ext cx="3713739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AS Paper 2, </a:t>
            </a:r>
            <a:r>
              <a:rPr lang="en-GB" dirty="0" smtClean="0"/>
              <a:t>questions 7.1 and 7.2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3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Practical </a:t>
            </a:r>
            <a:r>
              <a:rPr lang="en-GB" sz="2600" dirty="0">
                <a:solidFill>
                  <a:schemeClr val="tx2"/>
                </a:solidFill>
                <a:latin typeface="+mj-lt"/>
              </a:rPr>
              <a:t>skills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6 (AS2)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038982"/>
            <a:ext cx="8238227" cy="4287524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66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5" name="Picture 4" descr="AS2Q7.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748580"/>
            <a:ext cx="7952229" cy="357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2" y="1038983"/>
            <a:ext cx="2764035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AS Paper 2, question </a:t>
            </a:r>
            <a:r>
              <a:rPr lang="en-GB" dirty="0" smtClean="0"/>
              <a:t>7.3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3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(A3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OQ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5" y="1182279"/>
            <a:ext cx="7614034" cy="4741005"/>
          </a:xfrm>
          <a:prstGeom prst="rect">
            <a:avLst/>
          </a:prstGeom>
          <a:ln>
            <a:solidFill>
              <a:srgbClr val="C81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58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(A3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OQ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1" y="1387831"/>
            <a:ext cx="8097897" cy="36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(A3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69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OQ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2" y="1280452"/>
            <a:ext cx="7710914" cy="39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AS and A-level specifications at a glance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48574" y="1141971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Mainly the same content as before with, some minor, but significant, changes to content based on teacher feedback.</a:t>
            </a:r>
            <a:br>
              <a:rPr lang="en-GB" sz="1600" dirty="0" smtClean="0"/>
            </a:b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Re-arranged </a:t>
            </a:r>
            <a:r>
              <a:rPr lang="en-GB" sz="1600" dirty="0"/>
              <a:t>in the </a:t>
            </a:r>
            <a:r>
              <a:rPr lang="en-GB" sz="1600" dirty="0" smtClean="0"/>
              <a:t>traditional three branches of physical, inorganic and organic chemistry.</a:t>
            </a:r>
            <a:br>
              <a:rPr lang="en-GB" sz="1600" dirty="0" smtClean="0"/>
            </a:b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12 required practicals</a:t>
            </a:r>
            <a:r>
              <a:rPr lang="en-GB" sz="1600" dirty="0"/>
              <a:t> </a:t>
            </a:r>
            <a:r>
              <a:rPr lang="en-GB" sz="1600" dirty="0" smtClean="0"/>
              <a:t>at A-level will be given in the specification.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/>
              <a:t>The first 6 are the same as the required practicals for AS</a:t>
            </a:r>
            <a:r>
              <a:rPr lang="en-GB" sz="1600" dirty="0" smtClean="0"/>
              <a:t>.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Carrying out the required practicals will cover the basic apparatus and techniques all students must use now for any board.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600" dirty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Some questions in the written papers will be based on the required practicals.</a:t>
            </a:r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These and other practicals will form the basis of the practical endorsement.</a:t>
            </a:r>
            <a:br>
              <a:rPr lang="en-GB" sz="1600" dirty="0" smtClean="0"/>
            </a:br>
            <a:endParaRPr lang="en-GB" sz="16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600" dirty="0" smtClean="0"/>
              <a:t>The specification will be supported with a ‘Practical Handbook’ for teaching, and also guidance for students to document their practicals.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8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800" dirty="0" smtClean="0"/>
          </a:p>
          <a:p>
            <a:pPr marL="355600" indent="-355600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800" dirty="0"/>
          </a:p>
          <a:p>
            <a:pPr marL="0" indent="0">
              <a:buClr>
                <a:srgbClr val="008CBB"/>
              </a:buClr>
              <a:buNone/>
              <a:defRPr/>
            </a:pPr>
            <a:endParaRPr lang="en-GB" sz="1800" dirty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82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(A3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70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OQ1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5" y="1316851"/>
            <a:ext cx="7826246" cy="30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1 (A3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71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OQ2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85543"/>
            <a:ext cx="7900441" cy="301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(AS1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72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OQ1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" y="1283358"/>
            <a:ext cx="7906168" cy="35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(AS1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73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4" name="Picture 3" descr="ASOQ1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7" y="1185737"/>
            <a:ext cx="7435744" cy="48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(AS1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74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4" name="Picture 3" descr="ASOQ1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8" y="1330142"/>
            <a:ext cx="7774117" cy="27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(AS2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75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2OQ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1" y="1222049"/>
            <a:ext cx="7175182" cy="45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(AS2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951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0" indent="0">
              <a:buNone/>
            </a:pPr>
            <a:r>
              <a:rPr lang="en-US" dirty="0" smtClean="0"/>
              <a:t>Questions 21 and 22 (stem)</a:t>
            </a: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76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2OQ21ste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0" y="1717209"/>
            <a:ext cx="7120420" cy="44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(AS2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77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2OQ2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90606"/>
            <a:ext cx="8007764" cy="28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Multiple choice exemplar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–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 2 (AS2 Section B)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457202" y="1222050"/>
            <a:ext cx="8238227" cy="4104456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78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3" name="Picture 2" descr="AS2OQ2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6" y="1410358"/>
            <a:ext cx="7574528" cy="30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79</a:t>
            </a:r>
            <a:endParaRPr lang="en-US" sz="800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3" y="1544638"/>
            <a:ext cx="5975407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Questions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3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+mj-lt"/>
              </a:rPr>
              <a:t>A-level: assessment at a glance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8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aphicFrame>
        <p:nvGraphicFramePr>
          <p:cNvPr id="8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874712"/>
              </p:ext>
            </p:extLst>
          </p:nvPr>
        </p:nvGraphicFramePr>
        <p:xfrm>
          <a:off x="709197" y="1297306"/>
          <a:ext cx="6731734" cy="4303775"/>
        </p:xfrm>
        <a:graphic>
          <a:graphicData uri="http://schemas.openxmlformats.org/drawingml/2006/table">
            <a:tbl>
              <a:tblPr/>
              <a:tblGrid>
                <a:gridCol w="3599914"/>
                <a:gridCol w="742950"/>
                <a:gridCol w="2388870"/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Three written papers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0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 1   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35%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hours</a:t>
                      </a:r>
                    </a:p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 marks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 2 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35%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hours</a:t>
                      </a:r>
                    </a:p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 marks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48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 3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30%</a:t>
                      </a: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hours </a:t>
                      </a:r>
                    </a:p>
                    <a:p>
                      <a:pPr lvl="0"/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marks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0" marR="91420" marT="45711" marB="4571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945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Timeline </a:t>
            </a:r>
            <a:r>
              <a:rPr lang="en-GB" sz="2600" dirty="0" smtClean="0">
                <a:latin typeface="+mj-lt"/>
              </a:rPr>
              <a:t/>
            </a:r>
            <a:br>
              <a:rPr lang="en-GB" sz="2600" dirty="0" smtClean="0">
                <a:latin typeface="+mj-lt"/>
              </a:rPr>
            </a:br>
            <a:endParaRPr lang="en-GB" sz="2600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80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73076" y="1736618"/>
            <a:ext cx="8375650" cy="3900965"/>
            <a:chOff x="374560" y="1844674"/>
            <a:chExt cx="9160175" cy="2512393"/>
          </a:xfrm>
        </p:grpSpPr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7399214" y="1844674"/>
              <a:ext cx="2135521" cy="683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chemeClr val="tx2"/>
                  </a:solidFill>
                  <a:cs typeface="Arial" charset="0"/>
                </a:rPr>
                <a:t>First teaching </a:t>
              </a:r>
              <a:r>
                <a:rPr lang="en-GB" sz="1400" dirty="0">
                  <a:cs typeface="Arial" charset="0"/>
                </a:rPr>
                <a:t>of </a:t>
              </a:r>
              <a:r>
                <a:rPr lang="en-GB" sz="1400" dirty="0" smtClean="0">
                  <a:cs typeface="Arial" charset="0"/>
                </a:rPr>
                <a:t>AS and A-level in Chemistry</a:t>
              </a:r>
              <a:endParaRPr lang="en-GB" sz="1400" dirty="0">
                <a:cs typeface="Arial" charset="0"/>
              </a:endParaRPr>
            </a:p>
            <a:p>
              <a:pPr>
                <a:spcBef>
                  <a:spcPct val="50000"/>
                </a:spcBef>
              </a:pPr>
              <a:endParaRPr lang="en-GB" sz="1400" b="1" dirty="0">
                <a:solidFill>
                  <a:srgbClr val="0098C2"/>
                </a:solidFill>
                <a:cs typeface="Arial" charset="0"/>
              </a:endParaRP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78730" y="4149209"/>
              <a:ext cx="1180614" cy="19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0" tIns="45711" rIns="91420" bIns="4571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 smtClean="0">
                  <a:cs typeface="Arial" charset="0"/>
                </a:rPr>
                <a:t>Jun 14</a:t>
              </a:r>
              <a:endParaRPr lang="en-GB" sz="1400" dirty="0">
                <a:cs typeface="Arial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74560" y="1844674"/>
              <a:ext cx="1772658" cy="1030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chemeClr val="tx2"/>
                  </a:solidFill>
                  <a:cs typeface="Arial" charset="0"/>
                </a:rPr>
                <a:t>Draft</a:t>
              </a:r>
              <a:r>
                <a:rPr lang="en-GB" sz="1400" b="1" dirty="0">
                  <a:solidFill>
                    <a:srgbClr val="0098C2"/>
                  </a:solidFill>
                  <a:cs typeface="Arial" charset="0"/>
                </a:rPr>
                <a:t> </a:t>
              </a:r>
              <a:r>
                <a:rPr lang="en-GB" sz="1400" dirty="0" smtClean="0">
                  <a:cs typeface="Arial" charset="0"/>
                </a:rPr>
                <a:t>Specification and specimen question </a:t>
              </a:r>
              <a:r>
                <a:rPr lang="en-GB" sz="1400" dirty="0">
                  <a:cs typeface="Arial" charset="0"/>
                </a:rPr>
                <a:t>p</a:t>
              </a:r>
              <a:r>
                <a:rPr lang="en-GB" sz="1400" dirty="0" smtClean="0">
                  <a:cs typeface="Arial" charset="0"/>
                </a:rPr>
                <a:t>apers, and mark </a:t>
              </a:r>
              <a:r>
                <a:rPr lang="en-GB" sz="1400" dirty="0">
                  <a:cs typeface="Arial" charset="0"/>
                </a:rPr>
                <a:t>s</a:t>
              </a:r>
              <a:r>
                <a:rPr lang="en-GB" sz="1400" dirty="0" smtClean="0">
                  <a:cs typeface="Arial" charset="0"/>
                </a:rPr>
                <a:t>chemes published </a:t>
              </a:r>
              <a:endParaRPr lang="en-GB" sz="1400" dirty="0">
                <a:cs typeface="Arial" charset="0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648076" y="3933772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6075657" y="4160763"/>
              <a:ext cx="1876238" cy="19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 smtClean="0">
                  <a:cs typeface="Arial" charset="0"/>
                </a:rPr>
                <a:t>Sep 15</a:t>
              </a:r>
              <a:endParaRPr lang="en-GB" sz="1400" dirty="0">
                <a:cs typeface="Arial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402996" y="3249919"/>
              <a:ext cx="2453245" cy="683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 algn="ctr"/>
              <a:r>
                <a:rPr lang="en-GB" sz="1400" dirty="0">
                  <a:cs typeface="Arial" charset="0"/>
                </a:rPr>
                <a:t>FREE</a:t>
              </a:r>
              <a:r>
                <a:rPr lang="en-GB" sz="1400" b="1" dirty="0">
                  <a:cs typeface="Arial" charset="0"/>
                </a:rPr>
                <a:t> </a:t>
              </a:r>
              <a:r>
                <a:rPr lang="en-GB" sz="1400" b="1" dirty="0" smtClean="0">
                  <a:solidFill>
                    <a:schemeClr val="tx2"/>
                  </a:solidFill>
                  <a:cs typeface="Arial" charset="0"/>
                </a:rPr>
                <a:t>Introductory </a:t>
              </a:r>
              <a:r>
                <a:rPr lang="en-GB" sz="1400" b="1" dirty="0" smtClean="0">
                  <a:cs typeface="Arial" charset="0"/>
                </a:rPr>
                <a:t>e</a:t>
              </a:r>
              <a:r>
                <a:rPr lang="en-GB" sz="1400" dirty="0" smtClean="0">
                  <a:cs typeface="Arial" charset="0"/>
                </a:rPr>
                <a:t>vents online </a:t>
              </a:r>
            </a:p>
            <a:p>
              <a:pPr algn="ctr"/>
              <a:r>
                <a:rPr lang="en-GB" sz="1400" dirty="0" smtClean="0">
                  <a:cs typeface="Arial" charset="0"/>
                </a:rPr>
                <a:t>and face to face</a:t>
              </a:r>
            </a:p>
            <a:p>
              <a:pPr algn="ctr">
                <a:spcBef>
                  <a:spcPct val="50000"/>
                </a:spcBef>
              </a:pPr>
              <a:endParaRPr lang="en-GB" sz="1400" dirty="0">
                <a:cs typeface="Arial" charset="0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2822881" y="2030207"/>
              <a:ext cx="2206707" cy="33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0" tIns="45711" rIns="91420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chemeClr val="tx2"/>
                  </a:solidFill>
                  <a:cs typeface="Arial" charset="0"/>
                </a:rPr>
                <a:t>Accredited </a:t>
              </a:r>
              <a:r>
                <a:rPr lang="en-GB" sz="1400" dirty="0" smtClean="0">
                  <a:cs typeface="Arial" charset="0"/>
                </a:rPr>
                <a:t>Specification </a:t>
              </a:r>
              <a:r>
                <a:rPr lang="en-GB" sz="1400" dirty="0">
                  <a:cs typeface="Arial" charset="0"/>
                </a:rPr>
                <a:t>published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468313" y="3933772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5192505" y="2855924"/>
              <a:ext cx="3685097" cy="19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dirty="0">
                  <a:cs typeface="Arial" charset="0"/>
                </a:rPr>
                <a:t>FREE </a:t>
              </a:r>
              <a:r>
                <a:rPr lang="en-GB" sz="1400" b="1" dirty="0">
                  <a:solidFill>
                    <a:schemeClr val="tx2"/>
                  </a:solidFill>
                  <a:cs typeface="Arial" charset="0"/>
                </a:rPr>
                <a:t>Preparing to Teach</a:t>
              </a:r>
              <a:r>
                <a:rPr lang="en-GB" sz="1400" dirty="0">
                  <a:solidFill>
                    <a:schemeClr val="tx2"/>
                  </a:solidFill>
                  <a:cs typeface="Arial" charset="0"/>
                </a:rPr>
                <a:t> </a:t>
              </a:r>
              <a:r>
                <a:rPr lang="en-GB" sz="1400" dirty="0" smtClean="0">
                  <a:cs typeface="Arial" charset="0"/>
                </a:rPr>
                <a:t>events</a:t>
              </a:r>
              <a:endParaRPr lang="en-GB" sz="1400" dirty="0">
                <a:cs typeface="Arial" charset="0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7585577" y="3933825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5029588" y="2389772"/>
              <a:ext cx="3555163" cy="19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0" tIns="45711" rIns="91420" bIns="4571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 smtClean="0">
                  <a:solidFill>
                    <a:schemeClr val="tx2"/>
                  </a:solidFill>
                  <a:cs typeface="Arial" charset="0"/>
                </a:rPr>
                <a:t>Teacher training </a:t>
              </a:r>
              <a:r>
                <a:rPr lang="en-GB" sz="1400" dirty="0" smtClean="0">
                  <a:cs typeface="Arial" charset="0"/>
                </a:rPr>
                <a:t>courses available</a:t>
              </a:r>
              <a:endParaRPr lang="en-GB" sz="1400" dirty="0">
                <a:cs typeface="Arial" charset="0"/>
              </a:endParaRPr>
            </a:p>
          </p:txBody>
        </p:sp>
      </p:grp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552451" y="5218113"/>
            <a:ext cx="7695422" cy="3174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/>
            <a:tailEnd/>
          </a:ln>
          <a:effectLst>
            <a:outerShdw dist="35921" dir="2700000" algn="ctr" rotWithShape="0">
              <a:schemeClr val="tx2">
                <a:lumMod val="40000"/>
                <a:lumOff val="6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2717800" y="4997454"/>
            <a:ext cx="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3797300" y="4997454"/>
            <a:ext cx="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4887913" y="4997454"/>
            <a:ext cx="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5976938" y="4997454"/>
            <a:ext cx="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649414" y="5330825"/>
            <a:ext cx="1068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cs typeface="Arial" charset="0"/>
              </a:rPr>
              <a:t>Sep14</a:t>
            </a:r>
            <a:endParaRPr lang="en-GB" sz="1400" dirty="0">
              <a:cs typeface="Arial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727327" y="5330825"/>
            <a:ext cx="106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cs typeface="Arial" charset="0"/>
              </a:rPr>
              <a:t>Dec 14</a:t>
            </a:r>
            <a:endParaRPr lang="en-GB" sz="1400" dirty="0">
              <a:cs typeface="Arial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806827" y="5332413"/>
            <a:ext cx="1081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cs typeface="Arial" charset="0"/>
              </a:rPr>
              <a:t>Mar 14</a:t>
            </a:r>
            <a:endParaRPr lang="en-GB" sz="1400" dirty="0">
              <a:cs typeface="Arial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897440" y="5332413"/>
            <a:ext cx="1079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 smtClean="0">
                <a:cs typeface="Arial" charset="0"/>
              </a:rPr>
              <a:t>Jun 15</a:t>
            </a:r>
            <a:endParaRPr lang="en-GB" sz="1400" dirty="0">
              <a:cs typeface="Arial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5071268" y="4411486"/>
            <a:ext cx="3176604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Teacher and learner resources </a:t>
            </a:r>
            <a:r>
              <a:rPr lang="en-GB" sz="1400" dirty="0">
                <a:cs typeface="Arial" charset="0"/>
              </a:rPr>
              <a:t>published</a:t>
            </a:r>
            <a:endParaRPr lang="en-GB" sz="1400" b="1" dirty="0">
              <a:solidFill>
                <a:srgbClr val="0098C2"/>
              </a:solidFill>
              <a:cs typeface="Arial" charset="0"/>
            </a:endParaRPr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1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79"/>
            <a:ext cx="8229600" cy="455762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Contact points for more information and guidance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81</a:t>
            </a:r>
            <a:endParaRPr lang="en-US" sz="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581925" y="1903258"/>
            <a:ext cx="8011858" cy="2144871"/>
          </a:xfrm>
          <a:prstGeom prst="rect">
            <a:avLst/>
          </a:prstGeom>
        </p:spPr>
        <p:txBody>
          <a:bodyPr vert="horz"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FAD"/>
              </a:buClr>
              <a:buSzTx/>
              <a:buFont typeface="Arial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08FAD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</a:lstStyle>
          <a:p>
            <a:pPr marL="355600" indent="-355600">
              <a:buClr>
                <a:schemeClr val="tx1"/>
              </a:buClr>
              <a:defRPr/>
            </a:pPr>
            <a:endParaRPr lang="en-US" sz="1800" dirty="0" smtClean="0"/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1800" dirty="0" smtClean="0"/>
              <a:t>For further questions contact our Customer Support Managers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/>
              <a:t>Contact details for A-level Science:</a:t>
            </a: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 smtClean="0">
                <a:hlinkClick r:id="rId4"/>
              </a:rPr>
              <a:t>science-gce@aqa.org.uk</a:t>
            </a:r>
            <a:endParaRPr lang="en-GB" sz="1800" dirty="0"/>
          </a:p>
          <a:p>
            <a:pPr marL="355600" indent="-355600">
              <a:buFont typeface="Arial" charset="0"/>
              <a:buChar char="•"/>
            </a:pPr>
            <a:endParaRPr lang="en-US" sz="1800" dirty="0">
              <a:cs typeface="Arial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800" dirty="0" smtClean="0">
                <a:cs typeface="Arial" charset="0"/>
              </a:rPr>
              <a:t>Tel no: </a:t>
            </a:r>
            <a:r>
              <a:rPr lang="en-GB" sz="1800" dirty="0" smtClean="0"/>
              <a:t>01483 47 7756</a:t>
            </a:r>
            <a:endParaRPr lang="en-US" sz="1800" dirty="0">
              <a:cs typeface="Arial" charset="0"/>
            </a:endParaRPr>
          </a:p>
          <a:p>
            <a:pPr marL="355600" indent="-355600">
              <a:buFont typeface="Arial" charset="0"/>
              <a:buChar char="•"/>
            </a:pPr>
            <a:endParaRPr lang="en-US" sz="1800" dirty="0">
              <a:cs typeface="Arial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1800" dirty="0" smtClean="0"/>
          </a:p>
          <a:p>
            <a:pPr marL="736600" lvl="2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dirty="0"/>
          </a:p>
          <a:p>
            <a:pPr>
              <a:buNone/>
              <a:defRPr/>
            </a:pPr>
            <a:endParaRPr lang="en-US" sz="1800" dirty="0"/>
          </a:p>
          <a:p>
            <a:pPr marL="355600" indent="-355600">
              <a:buClr>
                <a:schemeClr val="tx1"/>
              </a:buClr>
              <a:defRPr/>
            </a:pPr>
            <a:endParaRPr lang="en-US" sz="1800" dirty="0"/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5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Slide 82</a:t>
            </a:r>
            <a:endParaRPr lang="en-US" sz="800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3" y="1544638"/>
            <a:ext cx="5975407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6884"/>
            <a:ext cx="8229600" cy="473015"/>
          </a:xfrm>
        </p:spPr>
        <p:txBody>
          <a:bodyPr>
            <a:normAutofit/>
          </a:bodyPr>
          <a:lstStyle/>
          <a:p>
            <a:r>
              <a:rPr lang="en-GB" sz="2600" dirty="0" smtClean="0">
                <a:solidFill>
                  <a:schemeClr val="tx2"/>
                </a:solidFill>
                <a:latin typeface="+mj-lt"/>
              </a:rPr>
              <a:t>Final questions</a:t>
            </a:r>
            <a:endParaRPr lang="en-GB" sz="2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305427" y="6413739"/>
            <a:ext cx="2476499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Follow us on Twitter @AQACPD.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6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540000" y="1666873"/>
            <a:ext cx="6508500" cy="4949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/>
                </a:solidFill>
                <a:latin typeface="AQA Chevin Pro Light"/>
                <a:ea typeface="+mj-ea"/>
                <a:cs typeface="AQA Chevin Pro Light"/>
              </a:defRPr>
            </a:lvl1pPr>
          </a:lstStyle>
          <a:p>
            <a:r>
              <a:rPr lang="en-US" dirty="0" smtClean="0">
                <a:latin typeface="+mj-lt"/>
              </a:rPr>
              <a:t>Thank you</a:t>
            </a:r>
            <a:endParaRPr lang="en-US" dirty="0">
              <a:latin typeface="+mj-lt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6172200" y="6449325"/>
            <a:ext cx="1635126" cy="241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lnSpc>
                <a:spcPts val="1000"/>
              </a:lnSpc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AQA Chevin Pro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Follow us on Twitter @AQACPD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0000" y="3093217"/>
            <a:ext cx="73723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We </a:t>
            </a:r>
            <a:r>
              <a:rPr lang="en-GB" dirty="0"/>
              <a:t>are an independent education charity </a:t>
            </a:r>
            <a:endParaRPr lang="en-GB" dirty="0" smtClean="0"/>
          </a:p>
          <a:p>
            <a:r>
              <a:rPr lang="en-GB" dirty="0" smtClean="0"/>
              <a:t>and </a:t>
            </a:r>
            <a:r>
              <a:rPr lang="en-GB" dirty="0"/>
              <a:t>the largest provider of academic qualifications </a:t>
            </a:r>
            <a:r>
              <a:rPr lang="en-GB" dirty="0" smtClean="0"/>
              <a:t>for </a:t>
            </a:r>
            <a:r>
              <a:rPr lang="en-GB" dirty="0"/>
              <a:t>all </a:t>
            </a:r>
            <a:r>
              <a:rPr lang="en-GB" dirty="0" smtClean="0"/>
              <a:t>abilities taught in schools and colleges. </a:t>
            </a:r>
          </a:p>
          <a:p>
            <a:endParaRPr lang="en-GB" dirty="0"/>
          </a:p>
          <a:p>
            <a:r>
              <a:rPr lang="en-GB" dirty="0" smtClean="0"/>
              <a:t>Our </a:t>
            </a:r>
            <a:r>
              <a:rPr lang="en-GB" dirty="0"/>
              <a:t>aim is to enable students to realise their potential </a:t>
            </a:r>
            <a:endParaRPr lang="en-GB" dirty="0" smtClean="0"/>
          </a:p>
          <a:p>
            <a:r>
              <a:rPr lang="en-GB" dirty="0" smtClean="0"/>
              <a:t>and provide </a:t>
            </a:r>
            <a:r>
              <a:rPr lang="en-GB" dirty="0"/>
              <a:t>teachers with the support and resources they need </a:t>
            </a:r>
            <a:endParaRPr lang="en-GB" dirty="0" smtClean="0"/>
          </a:p>
          <a:p>
            <a:r>
              <a:rPr lang="en-GB" dirty="0" smtClean="0"/>
              <a:t>so </a:t>
            </a:r>
            <a:r>
              <a:rPr lang="en-GB" dirty="0"/>
              <a:t>that they can focus on inspiring learning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 </a:t>
            </a:r>
            <a:endParaRPr lang="en-GB" dirty="0" smtClean="0"/>
          </a:p>
          <a:p>
            <a:r>
              <a:rPr lang="en-GB" dirty="0" smtClean="0">
                <a:hlinkClick r:id="rId3"/>
              </a:rPr>
              <a:t>aqa.org.uk</a:t>
            </a:r>
            <a:endParaRPr lang="en-GB" dirty="0"/>
          </a:p>
        </p:txBody>
      </p:sp>
      <p:sp>
        <p:nvSpPr>
          <p:cNvPr id="7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83</a:t>
            </a:r>
            <a:endParaRPr lang="en-US" sz="800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501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86"/>
            <a:ext cx="8686800" cy="43850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+mj-lt"/>
              </a:rPr>
              <a:t>A-level assessment </a:t>
            </a:r>
            <a:r>
              <a:rPr lang="en-GB" sz="2600" dirty="0" smtClean="0">
                <a:solidFill>
                  <a:schemeClr val="tx2"/>
                </a:solidFill>
                <a:latin typeface="+mj-lt"/>
              </a:rPr>
              <a:t>in more detail</a:t>
            </a:r>
            <a:endParaRPr lang="en-GB" dirty="0">
              <a:latin typeface="+mj-lt"/>
            </a:endParaRPr>
          </a:p>
        </p:txBody>
      </p:sp>
      <p:sp>
        <p:nvSpPr>
          <p:cNvPr id="4" name="Date Placeholder 7"/>
          <p:cNvSpPr txBox="1">
            <a:spLocks/>
          </p:cNvSpPr>
          <p:nvPr/>
        </p:nvSpPr>
        <p:spPr>
          <a:xfrm>
            <a:off x="448574" y="6413743"/>
            <a:ext cx="1422400" cy="347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Slide </a:t>
            </a:r>
            <a:r>
              <a:rPr lang="en-US" sz="800" dirty="0" smtClean="0"/>
              <a:t>9</a:t>
            </a:r>
            <a:endParaRPr lang="en-US" sz="8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88580" y="6413739"/>
            <a:ext cx="2678112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AQA and its licensors. All rights reserved.</a:t>
            </a:r>
            <a:endParaRPr lang="en-US" sz="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87775"/>
              </p:ext>
            </p:extLst>
          </p:nvPr>
        </p:nvGraphicFramePr>
        <p:xfrm>
          <a:off x="539016" y="1205866"/>
          <a:ext cx="7348253" cy="5094184"/>
        </p:xfrm>
        <a:graphic>
          <a:graphicData uri="http://schemas.openxmlformats.org/drawingml/2006/table">
            <a:tbl>
              <a:tblPr firstRow="1" firstCol="1" bandRow="1"/>
              <a:tblGrid>
                <a:gridCol w="2259939"/>
                <a:gridCol w="265731"/>
                <a:gridCol w="2278426"/>
                <a:gridCol w="265731"/>
                <a:gridCol w="2278426"/>
              </a:tblGrid>
              <a:tr h="574407"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Paper 1:   Inorganic and Physical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Paper 2: Organic  and Physical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Paper 3: Practical skills, data handling and synopsis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8377"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Inorganic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practical skills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physical chemistry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topics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eg: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Atomic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structure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Amount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of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substance</a:t>
                      </a: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Bonding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Energetics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Equilibria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Acids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and bases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15595" indent="-17145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Redox 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Organic chemistry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practical skills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Relevant physical chemistry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topics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eg: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Amount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of substance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onding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628650" marR="0" lvl="1" indent="-171450" algn="l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−"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Energetics</a:t>
                      </a:r>
                    </a:p>
                    <a:p>
                      <a:pPr marL="628650" marR="0" lvl="1" indent="-171450" algn="l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−"/>
                        <a:tabLst/>
                        <a:defRPr/>
                      </a:pPr>
                      <a:r>
                        <a:rPr lang="en-GB" sz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Equilibria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628650" lvl="1" indent="-17145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Kinetics</a:t>
                      </a:r>
                    </a:p>
                    <a:p>
                      <a:pPr marL="14414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44145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All content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All practical skills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4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Questions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105 marks, with a mixture of short and long answer questions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Questions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71450" lvl="0" indent="-1714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105 marks, with a mixture of short and long answer questions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Questions</a:t>
                      </a:r>
                      <a:endParaRPr lang="en-GB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 marks of questions on practical techniques and data analysis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 marks of questions testing across the specification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 marks of multiple choice questions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6882" marR="46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396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eb304f6-1fdb-4c0b-b357-17b0d3a48ec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62f9ef51-a9bf-44dc-8296-82683c3ec81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7fa2ef-e9ea-414d-b0f6-2ce6df2f8e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62f9ef51-a9bf-44dc-8296-82683c3ec81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a13f57d2-a43e-4c6a-916e-55d17d1ed4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02559a0-822c-4b4f-a6ba-f1a5221561e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7fa2ef-e9ea-414d-b0f6-2ce6df2f8e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62f9ef51-a9bf-44dc-8296-82683c3ec81e"/>
</p:tagLst>
</file>

<file path=ppt/theme/theme1.xml><?xml version="1.0" encoding="utf-8"?>
<a:theme xmlns:a="http://schemas.openxmlformats.org/drawingml/2006/main" name="Theme1">
  <a:themeElements>
    <a:clrScheme name="AQA PowerPoint1">
      <a:dk1>
        <a:srgbClr val="4B4B4B"/>
      </a:dk1>
      <a:lt1>
        <a:srgbClr val="FFFFFF"/>
      </a:lt1>
      <a:dk2>
        <a:srgbClr val="412878"/>
      </a:dk2>
      <a:lt2>
        <a:srgbClr val="FFFFFE"/>
      </a:lt2>
      <a:accent1>
        <a:srgbClr val="C8194B"/>
      </a:accent1>
      <a:accent2>
        <a:srgbClr val="3273AF"/>
      </a:accent2>
      <a:accent3>
        <a:srgbClr val="C84B32"/>
      </a:accent3>
      <a:accent4>
        <a:srgbClr val="418C87"/>
      </a:accent4>
      <a:accent5>
        <a:srgbClr val="AF64A0"/>
      </a:accent5>
      <a:accent6>
        <a:srgbClr val="4B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ppt177E.tmp</Template>
  <TotalTime>4170</TotalTime>
  <Words>3325</Words>
  <Application>Microsoft Office PowerPoint</Application>
  <PresentationFormat>On-screen Show (4:3)</PresentationFormat>
  <Paragraphs>752</Paragraphs>
  <Slides>83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Theme1</vt:lpstr>
      <vt:lpstr>Office Theme</vt:lpstr>
      <vt:lpstr>AS and A-level Chemistry For first teaching in 2015</vt:lpstr>
      <vt:lpstr>Structure of the session </vt:lpstr>
      <vt:lpstr>Rules for all Science A-levels from 2015</vt:lpstr>
      <vt:lpstr>AQA’s response to the new rules</vt:lpstr>
      <vt:lpstr>Context</vt:lpstr>
      <vt:lpstr>Teacher and university led design</vt:lpstr>
      <vt:lpstr>AS and A-level specifications at a glance</vt:lpstr>
      <vt:lpstr>A-level: assessment at a glance </vt:lpstr>
      <vt:lpstr>A-level assessment in more detail</vt:lpstr>
      <vt:lpstr>AS assessment at a glance </vt:lpstr>
      <vt:lpstr>AS assessment in more detail</vt:lpstr>
      <vt:lpstr>Assessment objectives</vt:lpstr>
      <vt:lpstr>Significant changes to the specification</vt:lpstr>
      <vt:lpstr>Why choose AQA’s AS and A-level specifications?</vt:lpstr>
      <vt:lpstr>Resources to help you plan, teach and assess</vt:lpstr>
      <vt:lpstr>Schemes of work – such as this GCSE example</vt:lpstr>
      <vt:lpstr>Exampro – option to buy additional resources</vt:lpstr>
      <vt:lpstr>Textbooks</vt:lpstr>
      <vt:lpstr>Required practical activities</vt:lpstr>
      <vt:lpstr>Use of apparatus and techniques</vt:lpstr>
      <vt:lpstr>Use of apparatus and techniques</vt:lpstr>
      <vt:lpstr>Required practical activities</vt:lpstr>
      <vt:lpstr>Required practical activities</vt:lpstr>
      <vt:lpstr>5 Competencies – common to all boards  </vt:lpstr>
      <vt:lpstr>Endorsement – all boards</vt:lpstr>
      <vt:lpstr>Questions</vt:lpstr>
      <vt:lpstr>PowerPoint Presentation</vt:lpstr>
      <vt:lpstr>Exemplars</vt:lpstr>
      <vt:lpstr>New topic exemplars – skeletal formula</vt:lpstr>
      <vt:lpstr>New topic exemplars – 1 (AS1)</vt:lpstr>
      <vt:lpstr>New topic exemplars – 1 (AS1)</vt:lpstr>
      <vt:lpstr>New topic – DNA and proteins - data sheet to help</vt:lpstr>
      <vt:lpstr>New topic – DNA and proteins - data sheet to help</vt:lpstr>
      <vt:lpstr>New topic exemplars – 2 (A2)</vt:lpstr>
      <vt:lpstr>New topic exemplars – 2 (A2)</vt:lpstr>
      <vt:lpstr>New topic exemplars – 2 (A2)</vt:lpstr>
      <vt:lpstr>New topic exemplars – 2 (A2)</vt:lpstr>
      <vt:lpstr>New topic exemplars – 2 (A2)</vt:lpstr>
      <vt:lpstr>New topic exemplars – 2 (A2)</vt:lpstr>
      <vt:lpstr>New topic exemplars – 3 (A3)</vt:lpstr>
      <vt:lpstr>New topic exemplars – 3 (A3)</vt:lpstr>
      <vt:lpstr>New topic exemplars – 3 (A3)</vt:lpstr>
      <vt:lpstr>New topic exemplars – 3 (A3)</vt:lpstr>
      <vt:lpstr>Practical skills exemplar -1 (A3)</vt:lpstr>
      <vt:lpstr>Practical skills exemplar -1 (A3)</vt:lpstr>
      <vt:lpstr>Practical skills exemplar -1 (A3)</vt:lpstr>
      <vt:lpstr>Practical skills exemplar -1 (A3)</vt:lpstr>
      <vt:lpstr>Practical skills exemplar – 2 (A3)</vt:lpstr>
      <vt:lpstr>Practical skills exemplar – 2 (A3)</vt:lpstr>
      <vt:lpstr>Practical skills exemplar – 2 (A3)</vt:lpstr>
      <vt:lpstr>Practical skills exemplar – 2 (A3)</vt:lpstr>
      <vt:lpstr>Practical skills exemplar – 2 (A3)</vt:lpstr>
      <vt:lpstr>Practical skills exemplar – 3 (A1)</vt:lpstr>
      <vt:lpstr>Practical skills exemplar – 3 (A1)</vt:lpstr>
      <vt:lpstr>Practical skills exemplar – 3 (A1)</vt:lpstr>
      <vt:lpstr>Practical skills exemplar – 4 (A2)</vt:lpstr>
      <vt:lpstr>Practical skills exemplar – 4 (A2)</vt:lpstr>
      <vt:lpstr>Practical skills exemplar – 4 (A2)</vt:lpstr>
      <vt:lpstr>Practical skills exemplar – 4 (A2)</vt:lpstr>
      <vt:lpstr>Practical skills exemplar – 4 (A2)</vt:lpstr>
      <vt:lpstr>Practical skills exemplar – 5 (AS1)</vt:lpstr>
      <vt:lpstr>Practical skills exemplar – 5 (AS1)</vt:lpstr>
      <vt:lpstr>Practical skills exemplar – 6 (AS2)</vt:lpstr>
      <vt:lpstr>Practical skills exemplar – 6 (AS2)</vt:lpstr>
      <vt:lpstr>Practical skills exemplar – 6 (AS2)</vt:lpstr>
      <vt:lpstr>Practical skills exemplar – 6 (AS2)</vt:lpstr>
      <vt:lpstr>Multiple choice exemplar – 1 (A3 Section B)</vt:lpstr>
      <vt:lpstr>Multiple choice exemplar – 1 (A3 Section B)</vt:lpstr>
      <vt:lpstr>Multiple choice exemplar – 1 (A3 Section B)</vt:lpstr>
      <vt:lpstr>Multiple choice exemplar – 1 (A3 Section B)</vt:lpstr>
      <vt:lpstr>Multiple choice exemplar – 1 (A3 Section B)</vt:lpstr>
      <vt:lpstr>Multiple choice exemplar – 2 (AS1 Section B)</vt:lpstr>
      <vt:lpstr>Multiple choice exemplar – 2 (AS1 Section B)</vt:lpstr>
      <vt:lpstr>Multiple choice exemplar – 2 (AS1 Section B)</vt:lpstr>
      <vt:lpstr>Multiple choice exemplar – 2 (AS2 Section B)</vt:lpstr>
      <vt:lpstr>Multiple choice exemplar – 2 (AS2 Section B)</vt:lpstr>
      <vt:lpstr>Multiple choice exemplar – 2 (AS2 Section B)</vt:lpstr>
      <vt:lpstr>Multiple choice exemplar – 2 (AS2 Section B)</vt:lpstr>
      <vt:lpstr>Questions</vt:lpstr>
      <vt:lpstr>Timeline  </vt:lpstr>
      <vt:lpstr>Contact points for more information and guidance</vt:lpstr>
      <vt:lpstr>Final questions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2014-06-19T12:29:56Z</cp:lastPrinted>
  <dcterms:created xsi:type="dcterms:W3CDTF">2013-02-07T15:48:28Z</dcterms:created>
  <dcterms:modified xsi:type="dcterms:W3CDTF">2014-09-23T10:47:43Z</dcterms:modified>
</cp:coreProperties>
</file>