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7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8.xml" ContentType="application/vnd.openxmlformats-officedocument.presentationml.tags+xml"/>
  <Override PartName="/ppt/notesSlides/notesSlide59.xml" ContentType="application/vnd.openxmlformats-officedocument.presentationml.notesSlide+xml"/>
  <Override PartName="/ppt/tags/tag9.xml" ContentType="application/vnd.openxmlformats-officedocument.presentationml.tags+xml"/>
  <Override PartName="/ppt/notesSlides/notesSlide60.xml" ContentType="application/vnd.openxmlformats-officedocument.presentationml.notesSlide+xml"/>
  <Override PartName="/ppt/tags/tag10.xml" ContentType="application/vnd.openxmlformats-officedocument.presentationml.tags+xml"/>
  <Override PartName="/ppt/notesSlides/notesSlide61.xml" ContentType="application/vnd.openxmlformats-officedocument.presentationml.notesSlide+xml"/>
  <Override PartName="/ppt/tags/tag11.xml" ContentType="application/vnd.openxmlformats-officedocument.presentationml.tags+xml"/>
  <Override PartName="/ppt/notesSlides/notesSlide62.xml" ContentType="application/vnd.openxmlformats-officedocument.presentationml.notesSlide+xml"/>
  <Override PartName="/ppt/tags/tag12.xml" ContentType="application/vnd.openxmlformats-officedocument.presentationml.tags+xml"/>
  <Override PartName="/ppt/notesSlides/notesSlide63.xml" ContentType="application/vnd.openxmlformats-officedocument.presentationml.notesSlide+xml"/>
  <Override PartName="/ppt/tags/tag13.xml" ContentType="application/vnd.openxmlformats-officedocument.presentationml.tags+xml"/>
  <Override PartName="/ppt/notesSlides/notesSlide64.xml" ContentType="application/vnd.openxmlformats-officedocument.presentationml.notesSlide+xml"/>
  <Override PartName="/ppt/tags/tag14.xml" ContentType="application/vnd.openxmlformats-officedocument.presentationml.tags+xml"/>
  <Override PartName="/ppt/notesSlides/notesSlide65.xml" ContentType="application/vnd.openxmlformats-officedocument.presentationml.notesSlide+xml"/>
  <Override PartName="/ppt/tags/tag15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700" r:id="rId2"/>
  </p:sldMasterIdLst>
  <p:notesMasterIdLst>
    <p:notesMasterId r:id="rId70"/>
  </p:notesMasterIdLst>
  <p:handoutMasterIdLst>
    <p:handoutMasterId r:id="rId71"/>
  </p:handoutMasterIdLst>
  <p:sldIdLst>
    <p:sldId id="263" r:id="rId3"/>
    <p:sldId id="276" r:id="rId4"/>
    <p:sldId id="434" r:id="rId5"/>
    <p:sldId id="402" r:id="rId6"/>
    <p:sldId id="435" r:id="rId7"/>
    <p:sldId id="433" r:id="rId8"/>
    <p:sldId id="403" r:id="rId9"/>
    <p:sldId id="456" r:id="rId10"/>
    <p:sldId id="416" r:id="rId11"/>
    <p:sldId id="457" r:id="rId12"/>
    <p:sldId id="460" r:id="rId13"/>
    <p:sldId id="458" r:id="rId14"/>
    <p:sldId id="461" r:id="rId15"/>
    <p:sldId id="419" r:id="rId16"/>
    <p:sldId id="476" r:id="rId17"/>
    <p:sldId id="477" r:id="rId18"/>
    <p:sldId id="478" r:id="rId19"/>
    <p:sldId id="480" r:id="rId20"/>
    <p:sldId id="314" r:id="rId21"/>
    <p:sldId id="444" r:id="rId22"/>
    <p:sldId id="437" r:id="rId23"/>
    <p:sldId id="438" r:id="rId24"/>
    <p:sldId id="405" r:id="rId25"/>
    <p:sldId id="439" r:id="rId26"/>
    <p:sldId id="440" r:id="rId27"/>
    <p:sldId id="463" r:id="rId28"/>
    <p:sldId id="474" r:id="rId29"/>
    <p:sldId id="465" r:id="rId30"/>
    <p:sldId id="468" r:id="rId31"/>
    <p:sldId id="470" r:id="rId32"/>
    <p:sldId id="469" r:id="rId33"/>
    <p:sldId id="432" r:id="rId34"/>
    <p:sldId id="471" r:id="rId35"/>
    <p:sldId id="442" r:id="rId36"/>
    <p:sldId id="472" r:id="rId37"/>
    <p:sldId id="475" r:id="rId38"/>
    <p:sldId id="397" r:id="rId39"/>
    <p:sldId id="415" r:id="rId40"/>
    <p:sldId id="346" r:id="rId41"/>
    <p:sldId id="420" r:id="rId42"/>
    <p:sldId id="446" r:id="rId43"/>
    <p:sldId id="445" r:id="rId44"/>
    <p:sldId id="421" r:id="rId45"/>
    <p:sldId id="422" r:id="rId46"/>
    <p:sldId id="447" r:id="rId47"/>
    <p:sldId id="448" r:id="rId48"/>
    <p:sldId id="449" r:id="rId49"/>
    <p:sldId id="423" r:id="rId50"/>
    <p:sldId id="450" r:id="rId51"/>
    <p:sldId id="451" r:id="rId52"/>
    <p:sldId id="452" r:id="rId53"/>
    <p:sldId id="453" r:id="rId54"/>
    <p:sldId id="417" r:id="rId55"/>
    <p:sldId id="454" r:id="rId56"/>
    <p:sldId id="424" r:id="rId57"/>
    <p:sldId id="473" r:id="rId58"/>
    <p:sldId id="481" r:id="rId59"/>
    <p:sldId id="482" r:id="rId60"/>
    <p:sldId id="400" r:id="rId61"/>
    <p:sldId id="396" r:id="rId62"/>
    <p:sldId id="283" r:id="rId63"/>
    <p:sldId id="372" r:id="rId64"/>
    <p:sldId id="374" r:id="rId65"/>
    <p:sldId id="348" r:id="rId66"/>
    <p:sldId id="426" r:id="rId67"/>
    <p:sldId id="427" r:id="rId68"/>
    <p:sldId id="429" r:id="rId69"/>
  </p:sldIdLst>
  <p:sldSz cx="9144000" cy="6858000" type="screen4x3"/>
  <p:notesSz cx="6797675" cy="9874250"/>
  <p:custDataLst>
    <p:tags r:id="rId7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878"/>
    <a:srgbClr val="C84B32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19780" autoAdjust="0"/>
    <p:restoredTop sz="76500" autoAdjust="0"/>
  </p:normalViewPr>
  <p:slideViewPr>
    <p:cSldViewPr snapToGrid="0" snapToObjects="1" showGuides="1">
      <p:cViewPr>
        <p:scale>
          <a:sx n="80" d="100"/>
          <a:sy n="80" d="100"/>
        </p:scale>
        <p:origin x="-756" y="-7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60" d="100"/>
          <a:sy n="160" d="100"/>
        </p:scale>
        <p:origin x="-522" y="164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7C784-82B6-43FD-A2C9-F724AEEB94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739FE8-95BB-477F-BA36-04DEB68B854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Feedback from teachers and HE panel</a:t>
          </a:r>
          <a:endParaRPr lang="en-GB" dirty="0"/>
        </a:p>
      </dgm:t>
    </dgm:pt>
    <dgm:pt modelId="{15F97501-B874-4FFA-A3D3-450FE4F8C0D6}" type="parTrans" cxnId="{D5371E05-B8EB-4A57-891E-2CE3433FBA0A}">
      <dgm:prSet/>
      <dgm:spPr/>
      <dgm:t>
        <a:bodyPr/>
        <a:lstStyle/>
        <a:p>
          <a:endParaRPr lang="en-GB"/>
        </a:p>
      </dgm:t>
    </dgm:pt>
    <dgm:pt modelId="{73474BD6-8B29-4ADF-B9BD-D343C79B6D3F}" type="sibTrans" cxnId="{D5371E05-B8EB-4A57-891E-2CE3433FBA0A}">
      <dgm:prSet/>
      <dgm:spPr/>
      <dgm:t>
        <a:bodyPr/>
        <a:lstStyle/>
        <a:p>
          <a:endParaRPr lang="en-GB"/>
        </a:p>
      </dgm:t>
    </dgm:pt>
    <dgm:pt modelId="{CCE14B6B-D8DC-40AD-9C1C-57FBFD4B159A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Concept testing</a:t>
          </a:r>
        </a:p>
        <a:p>
          <a:r>
            <a:rPr lang="en-GB" dirty="0" smtClean="0"/>
            <a:t> teachers</a:t>
          </a:r>
          <a:endParaRPr lang="en-GB" dirty="0"/>
        </a:p>
      </dgm:t>
    </dgm:pt>
    <dgm:pt modelId="{16B4BBBB-59B8-4901-9F41-4E5A0802421D}" type="parTrans" cxnId="{7E82B324-0879-45C6-B7FF-B9F3E3C214AC}">
      <dgm:prSet/>
      <dgm:spPr/>
      <dgm:t>
        <a:bodyPr/>
        <a:lstStyle/>
        <a:p>
          <a:endParaRPr lang="en-GB"/>
        </a:p>
      </dgm:t>
    </dgm:pt>
    <dgm:pt modelId="{F27BB728-05C2-4723-BF85-9A78BD1FA0F5}" type="sibTrans" cxnId="{7E82B324-0879-45C6-B7FF-B9F3E3C214AC}">
      <dgm:prSet/>
      <dgm:spPr/>
      <dgm:t>
        <a:bodyPr/>
        <a:lstStyle/>
        <a:p>
          <a:endParaRPr lang="en-GB"/>
        </a:p>
      </dgm:t>
    </dgm:pt>
    <dgm:pt modelId="{BC538F19-A05D-4290-851F-9A4FA6F81CC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Market testing and heads of science meetings</a:t>
          </a:r>
        </a:p>
        <a:p>
          <a:endParaRPr lang="en-GB" dirty="0"/>
        </a:p>
      </dgm:t>
    </dgm:pt>
    <dgm:pt modelId="{ED849C7D-C581-40DC-87F2-20793F8F10DB}" type="parTrans" cxnId="{97FEA03F-E4E1-47D2-A26D-DA7DD67E88B2}">
      <dgm:prSet/>
      <dgm:spPr/>
      <dgm:t>
        <a:bodyPr/>
        <a:lstStyle/>
        <a:p>
          <a:endParaRPr lang="en-GB"/>
        </a:p>
      </dgm:t>
    </dgm:pt>
    <dgm:pt modelId="{02FE9AD3-4734-4FAA-A2CB-CBB9435F7FC4}" type="sibTrans" cxnId="{97FEA03F-E4E1-47D2-A26D-DA7DD67E88B2}">
      <dgm:prSet/>
      <dgm:spPr/>
      <dgm:t>
        <a:bodyPr/>
        <a:lstStyle/>
        <a:p>
          <a:endParaRPr lang="en-GB"/>
        </a:p>
      </dgm:t>
    </dgm:pt>
    <dgm:pt modelId="{6D460F71-7DE5-4026-A23F-4DB14720E1A0}">
      <dgm:prSet/>
      <dgm:spPr/>
      <dgm:t>
        <a:bodyPr/>
        <a:lstStyle/>
        <a:p>
          <a:r>
            <a:rPr lang="en-GB" dirty="0" smtClean="0"/>
            <a:t>Draft models</a:t>
          </a:r>
          <a:endParaRPr lang="en-GB" dirty="0"/>
        </a:p>
      </dgm:t>
    </dgm:pt>
    <dgm:pt modelId="{6AB780B0-01BE-40F4-BF39-FC60CAA35049}" type="parTrans" cxnId="{93823CD5-A23D-4D50-84B1-78204F739130}">
      <dgm:prSet/>
      <dgm:spPr/>
      <dgm:t>
        <a:bodyPr/>
        <a:lstStyle/>
        <a:p>
          <a:endParaRPr lang="en-GB"/>
        </a:p>
      </dgm:t>
    </dgm:pt>
    <dgm:pt modelId="{70852BFA-EB04-4454-A6AE-13AF40D2E50A}" type="sibTrans" cxnId="{93823CD5-A23D-4D50-84B1-78204F739130}">
      <dgm:prSet/>
      <dgm:spPr/>
      <dgm:t>
        <a:bodyPr/>
        <a:lstStyle/>
        <a:p>
          <a:endParaRPr lang="en-GB"/>
        </a:p>
      </dgm:t>
    </dgm:pt>
    <dgm:pt modelId="{5C2412F8-0EC4-4505-8595-E911BB39624C}">
      <dgm:prSet/>
      <dgm:spPr/>
      <dgm:t>
        <a:bodyPr/>
        <a:lstStyle/>
        <a:p>
          <a:r>
            <a:rPr lang="en-GB" dirty="0" smtClean="0"/>
            <a:t>Possible models</a:t>
          </a:r>
          <a:endParaRPr lang="en-GB" dirty="0"/>
        </a:p>
      </dgm:t>
    </dgm:pt>
    <dgm:pt modelId="{8AE93EE0-4527-4B0D-9151-D0D5C2248F44}" type="parTrans" cxnId="{05B9915C-5BCA-4242-BC08-540588D2B3C4}">
      <dgm:prSet/>
      <dgm:spPr/>
      <dgm:t>
        <a:bodyPr/>
        <a:lstStyle/>
        <a:p>
          <a:endParaRPr lang="en-GB"/>
        </a:p>
      </dgm:t>
    </dgm:pt>
    <dgm:pt modelId="{606CF571-7B4F-415F-95B7-9E2AA58649DC}" type="sibTrans" cxnId="{05B9915C-5BCA-4242-BC08-540588D2B3C4}">
      <dgm:prSet/>
      <dgm:spPr/>
      <dgm:t>
        <a:bodyPr/>
        <a:lstStyle/>
        <a:p>
          <a:endParaRPr lang="en-GB"/>
        </a:p>
      </dgm:t>
    </dgm:pt>
    <dgm:pt modelId="{F8438162-14C8-4730-A5EB-2E7EC65FA690}">
      <dgm:prSet/>
      <dgm:spPr/>
      <dgm:t>
        <a:bodyPr/>
        <a:lstStyle/>
        <a:p>
          <a:r>
            <a:rPr lang="en-GB" dirty="0" smtClean="0"/>
            <a:t>“Final” model</a:t>
          </a:r>
          <a:endParaRPr lang="en-GB" dirty="0"/>
        </a:p>
      </dgm:t>
    </dgm:pt>
    <dgm:pt modelId="{1224118E-A1F0-4E32-90BF-D0F4123224AC}" type="parTrans" cxnId="{1F405795-5C9C-49B1-B644-73E063B01DE0}">
      <dgm:prSet/>
      <dgm:spPr/>
      <dgm:t>
        <a:bodyPr/>
        <a:lstStyle/>
        <a:p>
          <a:endParaRPr lang="en-GB"/>
        </a:p>
      </dgm:t>
    </dgm:pt>
    <dgm:pt modelId="{E336EEA8-7108-49C6-83D3-9E5C4CB7C918}" type="sibTrans" cxnId="{1F405795-5C9C-49B1-B644-73E063B01DE0}">
      <dgm:prSet/>
      <dgm:spPr/>
      <dgm:t>
        <a:bodyPr/>
        <a:lstStyle/>
        <a:p>
          <a:endParaRPr lang="en-GB"/>
        </a:p>
      </dgm:t>
    </dgm:pt>
    <dgm:pt modelId="{8F3F7A0D-9F71-47A4-B613-9B895E0E5B93}">
      <dgm:prSet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Student and teacher testing</a:t>
          </a:r>
          <a:endParaRPr lang="en-GB" dirty="0"/>
        </a:p>
      </dgm:t>
    </dgm:pt>
    <dgm:pt modelId="{DCC1A4EB-2392-4D06-A2B5-68B36A092DCE}" type="parTrans" cxnId="{169AA8A5-6C15-4B00-B49C-102F2DEE0A1D}">
      <dgm:prSet/>
      <dgm:spPr/>
      <dgm:t>
        <a:bodyPr/>
        <a:lstStyle/>
        <a:p>
          <a:endParaRPr lang="en-GB"/>
        </a:p>
      </dgm:t>
    </dgm:pt>
    <dgm:pt modelId="{B22E3684-B88F-4393-AF5B-0E73EACAA742}" type="sibTrans" cxnId="{169AA8A5-6C15-4B00-B49C-102F2DEE0A1D}">
      <dgm:prSet/>
      <dgm:spPr/>
      <dgm:t>
        <a:bodyPr/>
        <a:lstStyle/>
        <a:p>
          <a:endParaRPr lang="en-GB"/>
        </a:p>
      </dgm:t>
    </dgm:pt>
    <dgm:pt modelId="{C5346C5D-C912-485E-9B22-4E267B1B8CD0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 panel</a:t>
          </a:r>
          <a:endParaRPr lang="en-GB" dirty="0"/>
        </a:p>
      </dgm:t>
    </dgm:pt>
    <dgm:pt modelId="{5888A338-BF87-43E5-8C21-1941AEB43BC9}" type="parTrans" cxnId="{6CEA3189-BDE8-4CE2-8891-C1D57C46D82A}">
      <dgm:prSet/>
      <dgm:spPr/>
      <dgm:t>
        <a:bodyPr/>
        <a:lstStyle/>
        <a:p>
          <a:endParaRPr lang="en-GB"/>
        </a:p>
      </dgm:t>
    </dgm:pt>
    <dgm:pt modelId="{2FBAD62E-E51A-4234-9F0C-688175914804}" type="sibTrans" cxnId="{6CEA3189-BDE8-4CE2-8891-C1D57C46D82A}">
      <dgm:prSet/>
      <dgm:spPr/>
      <dgm:t>
        <a:bodyPr/>
        <a:lstStyle/>
        <a:p>
          <a:endParaRPr lang="en-GB"/>
        </a:p>
      </dgm:t>
    </dgm:pt>
    <dgm:pt modelId="{C216224A-BDF2-4720-8BA2-40AEFC4D8492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 panel</a:t>
          </a:r>
          <a:endParaRPr lang="en-GB" dirty="0"/>
        </a:p>
      </dgm:t>
    </dgm:pt>
    <dgm:pt modelId="{BC7BE5BB-5574-4AF7-8465-7ACD95CDFEBE}" type="parTrans" cxnId="{71C93744-70D2-4BCB-8A0D-EB4990677B21}">
      <dgm:prSet/>
      <dgm:spPr/>
      <dgm:t>
        <a:bodyPr/>
        <a:lstStyle/>
        <a:p>
          <a:endParaRPr lang="en-GB"/>
        </a:p>
      </dgm:t>
    </dgm:pt>
    <dgm:pt modelId="{FBD09124-F17C-4E0E-9566-9A13691E2520}" type="sibTrans" cxnId="{71C93744-70D2-4BCB-8A0D-EB4990677B21}">
      <dgm:prSet/>
      <dgm:spPr/>
      <dgm:t>
        <a:bodyPr/>
        <a:lstStyle/>
        <a:p>
          <a:endParaRPr lang="en-GB"/>
        </a:p>
      </dgm:t>
    </dgm:pt>
    <dgm:pt modelId="{61453094-AD81-4A86-984E-34C8BAF827EC}" type="pres">
      <dgm:prSet presAssocID="{6AC7C784-82B6-43FD-A2C9-F724AEEB94A5}" presName="CompostProcess" presStyleCnt="0">
        <dgm:presLayoutVars>
          <dgm:dir/>
          <dgm:resizeHandles val="exact"/>
        </dgm:presLayoutVars>
      </dgm:prSet>
      <dgm:spPr/>
    </dgm:pt>
    <dgm:pt modelId="{8104C6DC-9455-41FD-BDB0-0BB9F39950FF}" type="pres">
      <dgm:prSet presAssocID="{6AC7C784-82B6-43FD-A2C9-F724AEEB94A5}" presName="arrow" presStyleLbl="bgShp" presStyleIdx="0" presStyleCnt="1"/>
      <dgm:spPr/>
    </dgm:pt>
    <dgm:pt modelId="{E89F5224-CF8D-42F8-971F-3A78902DB576}" type="pres">
      <dgm:prSet presAssocID="{6AC7C784-82B6-43FD-A2C9-F724AEEB94A5}" presName="linearProcess" presStyleCnt="0"/>
      <dgm:spPr/>
    </dgm:pt>
    <dgm:pt modelId="{9166C17F-9533-49B5-A124-D067E9B9C5A9}" type="pres">
      <dgm:prSet presAssocID="{FF739FE8-95BB-477F-BA36-04DEB68B8545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DAA13A-1D2D-47CF-8A64-7652BF59EAA6}" type="pres">
      <dgm:prSet presAssocID="{73474BD6-8B29-4ADF-B9BD-D343C79B6D3F}" presName="sibTrans" presStyleCnt="0"/>
      <dgm:spPr/>
    </dgm:pt>
    <dgm:pt modelId="{CC02BF12-1458-44F5-81F5-4CA21FE103D1}" type="pres">
      <dgm:prSet presAssocID="{5C2412F8-0EC4-4505-8595-E911BB39624C}" presName="textNode" presStyleLbl="node1" presStyleIdx="1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FE0F9E5-D008-44A5-9594-6A707EF93D4A}" type="pres">
      <dgm:prSet presAssocID="{606CF571-7B4F-415F-95B7-9E2AA58649DC}" presName="sibTrans" presStyleCnt="0"/>
      <dgm:spPr/>
    </dgm:pt>
    <dgm:pt modelId="{A02E6113-CAEE-4215-9EB2-EDBC5D7C07DB}" type="pres">
      <dgm:prSet presAssocID="{CCE14B6B-D8DC-40AD-9C1C-57FBFD4B159A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6F92A7-A365-4516-BBA9-D87555BCE8E2}" type="pres">
      <dgm:prSet presAssocID="{F27BB728-05C2-4723-BF85-9A78BD1FA0F5}" presName="sibTrans" presStyleCnt="0"/>
      <dgm:spPr/>
    </dgm:pt>
    <dgm:pt modelId="{1CC8C45A-2BC0-4FFF-8E09-CC926DB98537}" type="pres">
      <dgm:prSet presAssocID="{6D460F71-7DE5-4026-A23F-4DB14720E1A0}" presName="textNode" presStyleLbl="node1" presStyleIdx="3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EA96866-92F1-4F43-81EA-6E3656AF8DCB}" type="pres">
      <dgm:prSet presAssocID="{70852BFA-EB04-4454-A6AE-13AF40D2E50A}" presName="sibTrans" presStyleCnt="0"/>
      <dgm:spPr/>
    </dgm:pt>
    <dgm:pt modelId="{38A64A63-95B5-423D-8D38-349268FB0E3A}" type="pres">
      <dgm:prSet presAssocID="{BC538F19-A05D-4290-851F-9A4FA6F81CC3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2FBCD2-3C71-40DF-8ACB-51A5A5693FD6}" type="pres">
      <dgm:prSet presAssocID="{02FE9AD3-4734-4FAA-A2CB-CBB9435F7FC4}" presName="sibTrans" presStyleCnt="0"/>
      <dgm:spPr/>
    </dgm:pt>
    <dgm:pt modelId="{1E33725A-6052-4381-9F1C-C14CA8DF6891}" type="pres">
      <dgm:prSet presAssocID="{C5346C5D-C912-485E-9B22-4E267B1B8CD0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61B73-FBDF-47D8-A314-0956AF1A531C}" type="pres">
      <dgm:prSet presAssocID="{2FBAD62E-E51A-4234-9F0C-688175914804}" presName="sibTrans" presStyleCnt="0"/>
      <dgm:spPr/>
    </dgm:pt>
    <dgm:pt modelId="{3FFAC233-9BFA-4FE6-9840-898C67EB5F84}" type="pres">
      <dgm:prSet presAssocID="{F8438162-14C8-4730-A5EB-2E7EC65FA690}" presName="textNode" presStyleLbl="node1" presStyleIdx="6" presStyleCnt="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DECCC035-5DC8-4328-8AD5-D0F7328FD66A}" type="pres">
      <dgm:prSet presAssocID="{E336EEA8-7108-49C6-83D3-9E5C4CB7C918}" presName="sibTrans" presStyleCnt="0"/>
      <dgm:spPr/>
    </dgm:pt>
    <dgm:pt modelId="{083A8AD4-EB65-44BA-B3AD-54037583CD3D}" type="pres">
      <dgm:prSet presAssocID="{8F3F7A0D-9F71-47A4-B613-9B895E0E5B93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80FB5E-35AD-44A0-B81E-C2BB2B34F099}" type="pres">
      <dgm:prSet presAssocID="{B22E3684-B88F-4393-AF5B-0E73EACAA742}" presName="sibTrans" presStyleCnt="0"/>
      <dgm:spPr/>
    </dgm:pt>
    <dgm:pt modelId="{4EA3893D-A051-46DC-A36B-F9EE97E1E3B4}" type="pres">
      <dgm:prSet presAssocID="{C216224A-BDF2-4720-8BA2-40AEFC4D8492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FABFAE-8471-43BE-BA3D-028B0EB3FF57}" type="presOf" srcId="{BC538F19-A05D-4290-851F-9A4FA6F81CC3}" destId="{38A64A63-95B5-423D-8D38-349268FB0E3A}" srcOrd="0" destOrd="0" presId="urn:microsoft.com/office/officeart/2005/8/layout/hProcess9"/>
    <dgm:cxn modelId="{75640828-9C64-4BD1-8BF3-5A73EE07E716}" type="presOf" srcId="{F8438162-14C8-4730-A5EB-2E7EC65FA690}" destId="{3FFAC233-9BFA-4FE6-9840-898C67EB5F84}" srcOrd="0" destOrd="0" presId="urn:microsoft.com/office/officeart/2005/8/layout/hProcess9"/>
    <dgm:cxn modelId="{7E82B324-0879-45C6-B7FF-B9F3E3C214AC}" srcId="{6AC7C784-82B6-43FD-A2C9-F724AEEB94A5}" destId="{CCE14B6B-D8DC-40AD-9C1C-57FBFD4B159A}" srcOrd="2" destOrd="0" parTransId="{16B4BBBB-59B8-4901-9F41-4E5A0802421D}" sibTransId="{F27BB728-05C2-4723-BF85-9A78BD1FA0F5}"/>
    <dgm:cxn modelId="{D5371E05-B8EB-4A57-891E-2CE3433FBA0A}" srcId="{6AC7C784-82B6-43FD-A2C9-F724AEEB94A5}" destId="{FF739FE8-95BB-477F-BA36-04DEB68B8545}" srcOrd="0" destOrd="0" parTransId="{15F97501-B874-4FFA-A3D3-450FE4F8C0D6}" sibTransId="{73474BD6-8B29-4ADF-B9BD-D343C79B6D3F}"/>
    <dgm:cxn modelId="{169AA8A5-6C15-4B00-B49C-102F2DEE0A1D}" srcId="{6AC7C784-82B6-43FD-A2C9-F724AEEB94A5}" destId="{8F3F7A0D-9F71-47A4-B613-9B895E0E5B93}" srcOrd="7" destOrd="0" parTransId="{DCC1A4EB-2392-4D06-A2B5-68B36A092DCE}" sibTransId="{B22E3684-B88F-4393-AF5B-0E73EACAA742}"/>
    <dgm:cxn modelId="{50423E52-99F2-4D5B-A37B-6AAA5ECD24C7}" type="presOf" srcId="{8F3F7A0D-9F71-47A4-B613-9B895E0E5B93}" destId="{083A8AD4-EB65-44BA-B3AD-54037583CD3D}" srcOrd="0" destOrd="0" presId="urn:microsoft.com/office/officeart/2005/8/layout/hProcess9"/>
    <dgm:cxn modelId="{8EF08011-D023-4484-8686-C1AD376C310C}" type="presOf" srcId="{FF739FE8-95BB-477F-BA36-04DEB68B8545}" destId="{9166C17F-9533-49B5-A124-D067E9B9C5A9}" srcOrd="0" destOrd="0" presId="urn:microsoft.com/office/officeart/2005/8/layout/hProcess9"/>
    <dgm:cxn modelId="{451C7DBE-9F50-4772-8458-DBA3757ADDE4}" type="presOf" srcId="{5C2412F8-0EC4-4505-8595-E911BB39624C}" destId="{CC02BF12-1458-44F5-81F5-4CA21FE103D1}" srcOrd="0" destOrd="0" presId="urn:microsoft.com/office/officeart/2005/8/layout/hProcess9"/>
    <dgm:cxn modelId="{BE691C3C-117F-4B6B-B681-02CB5672910F}" type="presOf" srcId="{C5346C5D-C912-485E-9B22-4E267B1B8CD0}" destId="{1E33725A-6052-4381-9F1C-C14CA8DF6891}" srcOrd="0" destOrd="0" presId="urn:microsoft.com/office/officeart/2005/8/layout/hProcess9"/>
    <dgm:cxn modelId="{97FEA03F-E4E1-47D2-A26D-DA7DD67E88B2}" srcId="{6AC7C784-82B6-43FD-A2C9-F724AEEB94A5}" destId="{BC538F19-A05D-4290-851F-9A4FA6F81CC3}" srcOrd="4" destOrd="0" parTransId="{ED849C7D-C581-40DC-87F2-20793F8F10DB}" sibTransId="{02FE9AD3-4734-4FAA-A2CB-CBB9435F7FC4}"/>
    <dgm:cxn modelId="{6CEA3189-BDE8-4CE2-8891-C1D57C46D82A}" srcId="{6AC7C784-82B6-43FD-A2C9-F724AEEB94A5}" destId="{C5346C5D-C912-485E-9B22-4E267B1B8CD0}" srcOrd="5" destOrd="0" parTransId="{5888A338-BF87-43E5-8C21-1941AEB43BC9}" sibTransId="{2FBAD62E-E51A-4234-9F0C-688175914804}"/>
    <dgm:cxn modelId="{1F405795-5C9C-49B1-B644-73E063B01DE0}" srcId="{6AC7C784-82B6-43FD-A2C9-F724AEEB94A5}" destId="{F8438162-14C8-4730-A5EB-2E7EC65FA690}" srcOrd="6" destOrd="0" parTransId="{1224118E-A1F0-4E32-90BF-D0F4123224AC}" sibTransId="{E336EEA8-7108-49C6-83D3-9E5C4CB7C918}"/>
    <dgm:cxn modelId="{0CFAB502-2E4A-4852-A1FA-08DC1B14B0AC}" type="presOf" srcId="{6AC7C784-82B6-43FD-A2C9-F724AEEB94A5}" destId="{61453094-AD81-4A86-984E-34C8BAF827EC}" srcOrd="0" destOrd="0" presId="urn:microsoft.com/office/officeart/2005/8/layout/hProcess9"/>
    <dgm:cxn modelId="{05B9915C-5BCA-4242-BC08-540588D2B3C4}" srcId="{6AC7C784-82B6-43FD-A2C9-F724AEEB94A5}" destId="{5C2412F8-0EC4-4505-8595-E911BB39624C}" srcOrd="1" destOrd="0" parTransId="{8AE93EE0-4527-4B0D-9151-D0D5C2248F44}" sibTransId="{606CF571-7B4F-415F-95B7-9E2AA58649DC}"/>
    <dgm:cxn modelId="{71C93744-70D2-4BCB-8A0D-EB4990677B21}" srcId="{6AC7C784-82B6-43FD-A2C9-F724AEEB94A5}" destId="{C216224A-BDF2-4720-8BA2-40AEFC4D8492}" srcOrd="8" destOrd="0" parTransId="{BC7BE5BB-5574-4AF7-8465-7ACD95CDFEBE}" sibTransId="{FBD09124-F17C-4E0E-9566-9A13691E2520}"/>
    <dgm:cxn modelId="{F7180579-D3D3-4F9C-8DB9-24C0D071F57F}" type="presOf" srcId="{C216224A-BDF2-4720-8BA2-40AEFC4D8492}" destId="{4EA3893D-A051-46DC-A36B-F9EE97E1E3B4}" srcOrd="0" destOrd="0" presId="urn:microsoft.com/office/officeart/2005/8/layout/hProcess9"/>
    <dgm:cxn modelId="{9AFE5CB3-BB42-4746-A885-242A55DEC24A}" type="presOf" srcId="{6D460F71-7DE5-4026-A23F-4DB14720E1A0}" destId="{1CC8C45A-2BC0-4FFF-8E09-CC926DB98537}" srcOrd="0" destOrd="0" presId="urn:microsoft.com/office/officeart/2005/8/layout/hProcess9"/>
    <dgm:cxn modelId="{93823CD5-A23D-4D50-84B1-78204F739130}" srcId="{6AC7C784-82B6-43FD-A2C9-F724AEEB94A5}" destId="{6D460F71-7DE5-4026-A23F-4DB14720E1A0}" srcOrd="3" destOrd="0" parTransId="{6AB780B0-01BE-40F4-BF39-FC60CAA35049}" sibTransId="{70852BFA-EB04-4454-A6AE-13AF40D2E50A}"/>
    <dgm:cxn modelId="{9FFC6171-113C-4508-9415-9BF3CB7FBA2B}" type="presOf" srcId="{CCE14B6B-D8DC-40AD-9C1C-57FBFD4B159A}" destId="{A02E6113-CAEE-4215-9EB2-EDBC5D7C07DB}" srcOrd="0" destOrd="0" presId="urn:microsoft.com/office/officeart/2005/8/layout/hProcess9"/>
    <dgm:cxn modelId="{C8D22EEA-F4F1-43D2-ADDE-4E1D7489E2DC}" type="presParOf" srcId="{61453094-AD81-4A86-984E-34C8BAF827EC}" destId="{8104C6DC-9455-41FD-BDB0-0BB9F39950FF}" srcOrd="0" destOrd="0" presId="urn:microsoft.com/office/officeart/2005/8/layout/hProcess9"/>
    <dgm:cxn modelId="{D169BD39-9A84-4BAD-99C2-BA4287256B2D}" type="presParOf" srcId="{61453094-AD81-4A86-984E-34C8BAF827EC}" destId="{E89F5224-CF8D-42F8-971F-3A78902DB576}" srcOrd="1" destOrd="0" presId="urn:microsoft.com/office/officeart/2005/8/layout/hProcess9"/>
    <dgm:cxn modelId="{E9C9CC53-D869-4C42-BB92-D75E9329B7DF}" type="presParOf" srcId="{E89F5224-CF8D-42F8-971F-3A78902DB576}" destId="{9166C17F-9533-49B5-A124-D067E9B9C5A9}" srcOrd="0" destOrd="0" presId="urn:microsoft.com/office/officeart/2005/8/layout/hProcess9"/>
    <dgm:cxn modelId="{7A2A09CA-1EC3-430B-8B25-7F64768D1A42}" type="presParOf" srcId="{E89F5224-CF8D-42F8-971F-3A78902DB576}" destId="{CBDAA13A-1D2D-47CF-8A64-7652BF59EAA6}" srcOrd="1" destOrd="0" presId="urn:microsoft.com/office/officeart/2005/8/layout/hProcess9"/>
    <dgm:cxn modelId="{40E9CB93-2103-4CE8-A7F3-83D55A8A1AD8}" type="presParOf" srcId="{E89F5224-CF8D-42F8-971F-3A78902DB576}" destId="{CC02BF12-1458-44F5-81F5-4CA21FE103D1}" srcOrd="2" destOrd="0" presId="urn:microsoft.com/office/officeart/2005/8/layout/hProcess9"/>
    <dgm:cxn modelId="{23A746FE-9DD5-4CE5-AC31-AC7A896C0E50}" type="presParOf" srcId="{E89F5224-CF8D-42F8-971F-3A78902DB576}" destId="{6FE0F9E5-D008-44A5-9594-6A707EF93D4A}" srcOrd="3" destOrd="0" presId="urn:microsoft.com/office/officeart/2005/8/layout/hProcess9"/>
    <dgm:cxn modelId="{79564613-F86C-4651-A459-AC22E3DC09E7}" type="presParOf" srcId="{E89F5224-CF8D-42F8-971F-3A78902DB576}" destId="{A02E6113-CAEE-4215-9EB2-EDBC5D7C07DB}" srcOrd="4" destOrd="0" presId="urn:microsoft.com/office/officeart/2005/8/layout/hProcess9"/>
    <dgm:cxn modelId="{6C269CBD-3317-42ED-8823-92CBD8E7B62E}" type="presParOf" srcId="{E89F5224-CF8D-42F8-971F-3A78902DB576}" destId="{496F92A7-A365-4516-BBA9-D87555BCE8E2}" srcOrd="5" destOrd="0" presId="urn:microsoft.com/office/officeart/2005/8/layout/hProcess9"/>
    <dgm:cxn modelId="{FA8CC0F4-CC29-44D4-A2C1-F57415DF318B}" type="presParOf" srcId="{E89F5224-CF8D-42F8-971F-3A78902DB576}" destId="{1CC8C45A-2BC0-4FFF-8E09-CC926DB98537}" srcOrd="6" destOrd="0" presId="urn:microsoft.com/office/officeart/2005/8/layout/hProcess9"/>
    <dgm:cxn modelId="{AA21585E-FC3A-475E-B3CA-2618B062BC7E}" type="presParOf" srcId="{E89F5224-CF8D-42F8-971F-3A78902DB576}" destId="{EEA96866-92F1-4F43-81EA-6E3656AF8DCB}" srcOrd="7" destOrd="0" presId="urn:microsoft.com/office/officeart/2005/8/layout/hProcess9"/>
    <dgm:cxn modelId="{71AD8D60-DC51-4725-AA83-531FF626E253}" type="presParOf" srcId="{E89F5224-CF8D-42F8-971F-3A78902DB576}" destId="{38A64A63-95B5-423D-8D38-349268FB0E3A}" srcOrd="8" destOrd="0" presId="urn:microsoft.com/office/officeart/2005/8/layout/hProcess9"/>
    <dgm:cxn modelId="{6A55948F-9021-4585-B66D-A9BB4532F8F7}" type="presParOf" srcId="{E89F5224-CF8D-42F8-971F-3A78902DB576}" destId="{402FBCD2-3C71-40DF-8ACB-51A5A5693FD6}" srcOrd="9" destOrd="0" presId="urn:microsoft.com/office/officeart/2005/8/layout/hProcess9"/>
    <dgm:cxn modelId="{2083B747-44B6-4126-B740-17BE01268885}" type="presParOf" srcId="{E89F5224-CF8D-42F8-971F-3A78902DB576}" destId="{1E33725A-6052-4381-9F1C-C14CA8DF6891}" srcOrd="10" destOrd="0" presId="urn:microsoft.com/office/officeart/2005/8/layout/hProcess9"/>
    <dgm:cxn modelId="{81C95FF2-4680-42B4-80D5-FBB8B40C057D}" type="presParOf" srcId="{E89F5224-CF8D-42F8-971F-3A78902DB576}" destId="{44E61B73-FBDF-47D8-A314-0956AF1A531C}" srcOrd="11" destOrd="0" presId="urn:microsoft.com/office/officeart/2005/8/layout/hProcess9"/>
    <dgm:cxn modelId="{36FED4FD-DCCE-4FD3-A657-971F45272D6B}" type="presParOf" srcId="{E89F5224-CF8D-42F8-971F-3A78902DB576}" destId="{3FFAC233-9BFA-4FE6-9840-898C67EB5F84}" srcOrd="12" destOrd="0" presId="urn:microsoft.com/office/officeart/2005/8/layout/hProcess9"/>
    <dgm:cxn modelId="{69C13888-52F7-469D-A154-3EFDB34399AE}" type="presParOf" srcId="{E89F5224-CF8D-42F8-971F-3A78902DB576}" destId="{DECCC035-5DC8-4328-8AD5-D0F7328FD66A}" srcOrd="13" destOrd="0" presId="urn:microsoft.com/office/officeart/2005/8/layout/hProcess9"/>
    <dgm:cxn modelId="{8B25D62F-4D88-4B4A-8FE6-07AD4BC6773F}" type="presParOf" srcId="{E89F5224-CF8D-42F8-971F-3A78902DB576}" destId="{083A8AD4-EB65-44BA-B3AD-54037583CD3D}" srcOrd="14" destOrd="0" presId="urn:microsoft.com/office/officeart/2005/8/layout/hProcess9"/>
    <dgm:cxn modelId="{41015E96-25CA-4D7D-8FA0-296176195E74}" type="presParOf" srcId="{E89F5224-CF8D-42F8-971F-3A78902DB576}" destId="{2B80FB5E-35AD-44A0-B81E-C2BB2B34F099}" srcOrd="15" destOrd="0" presId="urn:microsoft.com/office/officeart/2005/8/layout/hProcess9"/>
    <dgm:cxn modelId="{8702B21D-7171-43D3-99A4-A6A6F8D160F2}" type="presParOf" srcId="{E89F5224-CF8D-42F8-971F-3A78902DB576}" destId="{4EA3893D-A051-46DC-A36B-F9EE97E1E3B4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7C784-82B6-43FD-A2C9-F724AEEB94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739FE8-95BB-477F-BA36-04DEB68B8545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Feedback from teachers and HE panel</a:t>
          </a:r>
          <a:endParaRPr lang="en-GB" dirty="0"/>
        </a:p>
      </dgm:t>
    </dgm:pt>
    <dgm:pt modelId="{15F97501-B874-4FFA-A3D3-450FE4F8C0D6}" type="parTrans" cxnId="{D5371E05-B8EB-4A57-891E-2CE3433FBA0A}">
      <dgm:prSet/>
      <dgm:spPr/>
      <dgm:t>
        <a:bodyPr/>
        <a:lstStyle/>
        <a:p>
          <a:endParaRPr lang="en-GB"/>
        </a:p>
      </dgm:t>
    </dgm:pt>
    <dgm:pt modelId="{73474BD6-8B29-4ADF-B9BD-D343C79B6D3F}" type="sibTrans" cxnId="{D5371E05-B8EB-4A57-891E-2CE3433FBA0A}">
      <dgm:prSet/>
      <dgm:spPr/>
      <dgm:t>
        <a:bodyPr/>
        <a:lstStyle/>
        <a:p>
          <a:endParaRPr lang="en-GB"/>
        </a:p>
      </dgm:t>
    </dgm:pt>
    <dgm:pt modelId="{CCE14B6B-D8DC-40AD-9C1C-57FBFD4B159A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Concept testing</a:t>
          </a:r>
        </a:p>
        <a:p>
          <a:r>
            <a:rPr lang="en-GB" dirty="0" smtClean="0"/>
            <a:t> teachers</a:t>
          </a:r>
          <a:endParaRPr lang="en-GB" dirty="0"/>
        </a:p>
      </dgm:t>
    </dgm:pt>
    <dgm:pt modelId="{16B4BBBB-59B8-4901-9F41-4E5A0802421D}" type="parTrans" cxnId="{7E82B324-0879-45C6-B7FF-B9F3E3C214AC}">
      <dgm:prSet/>
      <dgm:spPr/>
      <dgm:t>
        <a:bodyPr/>
        <a:lstStyle/>
        <a:p>
          <a:endParaRPr lang="en-GB"/>
        </a:p>
      </dgm:t>
    </dgm:pt>
    <dgm:pt modelId="{F27BB728-05C2-4723-BF85-9A78BD1FA0F5}" type="sibTrans" cxnId="{7E82B324-0879-45C6-B7FF-B9F3E3C214AC}">
      <dgm:prSet/>
      <dgm:spPr/>
      <dgm:t>
        <a:bodyPr/>
        <a:lstStyle/>
        <a:p>
          <a:endParaRPr lang="en-GB"/>
        </a:p>
      </dgm:t>
    </dgm:pt>
    <dgm:pt modelId="{5C2412F8-0EC4-4505-8595-E911BB39624C}">
      <dgm:prSet/>
      <dgm:spPr/>
      <dgm:t>
        <a:bodyPr/>
        <a:lstStyle/>
        <a:p>
          <a:r>
            <a:rPr lang="en-GB" dirty="0" smtClean="0"/>
            <a:t>Possible models</a:t>
          </a:r>
          <a:endParaRPr lang="en-GB" dirty="0"/>
        </a:p>
      </dgm:t>
    </dgm:pt>
    <dgm:pt modelId="{8AE93EE0-4527-4B0D-9151-D0D5C2248F44}" type="parTrans" cxnId="{05B9915C-5BCA-4242-BC08-540588D2B3C4}">
      <dgm:prSet/>
      <dgm:spPr/>
      <dgm:t>
        <a:bodyPr/>
        <a:lstStyle/>
        <a:p>
          <a:endParaRPr lang="en-GB"/>
        </a:p>
      </dgm:t>
    </dgm:pt>
    <dgm:pt modelId="{606CF571-7B4F-415F-95B7-9E2AA58649DC}" type="sibTrans" cxnId="{05B9915C-5BCA-4242-BC08-540588D2B3C4}">
      <dgm:prSet/>
      <dgm:spPr/>
      <dgm:t>
        <a:bodyPr/>
        <a:lstStyle/>
        <a:p>
          <a:endParaRPr lang="en-GB"/>
        </a:p>
      </dgm:t>
    </dgm:pt>
    <dgm:pt modelId="{61453094-AD81-4A86-984E-34C8BAF827EC}" type="pres">
      <dgm:prSet presAssocID="{6AC7C784-82B6-43FD-A2C9-F724AEEB94A5}" presName="CompostProcess" presStyleCnt="0">
        <dgm:presLayoutVars>
          <dgm:dir/>
          <dgm:resizeHandles val="exact"/>
        </dgm:presLayoutVars>
      </dgm:prSet>
      <dgm:spPr/>
    </dgm:pt>
    <dgm:pt modelId="{8104C6DC-9455-41FD-BDB0-0BB9F39950FF}" type="pres">
      <dgm:prSet presAssocID="{6AC7C784-82B6-43FD-A2C9-F724AEEB94A5}" presName="arrow" presStyleLbl="bgShp" presStyleIdx="0" presStyleCnt="1"/>
      <dgm:spPr/>
    </dgm:pt>
    <dgm:pt modelId="{E89F5224-CF8D-42F8-971F-3A78902DB576}" type="pres">
      <dgm:prSet presAssocID="{6AC7C784-82B6-43FD-A2C9-F724AEEB94A5}" presName="linearProcess" presStyleCnt="0"/>
      <dgm:spPr/>
    </dgm:pt>
    <dgm:pt modelId="{9166C17F-9533-49B5-A124-D067E9B9C5A9}" type="pres">
      <dgm:prSet presAssocID="{FF739FE8-95BB-477F-BA36-04DEB68B854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DAA13A-1D2D-47CF-8A64-7652BF59EAA6}" type="pres">
      <dgm:prSet presAssocID="{73474BD6-8B29-4ADF-B9BD-D343C79B6D3F}" presName="sibTrans" presStyleCnt="0"/>
      <dgm:spPr/>
    </dgm:pt>
    <dgm:pt modelId="{CC02BF12-1458-44F5-81F5-4CA21FE103D1}" type="pres">
      <dgm:prSet presAssocID="{5C2412F8-0EC4-4505-8595-E911BB39624C}" presName="text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6FE0F9E5-D008-44A5-9594-6A707EF93D4A}" type="pres">
      <dgm:prSet presAssocID="{606CF571-7B4F-415F-95B7-9E2AA58649DC}" presName="sibTrans" presStyleCnt="0"/>
      <dgm:spPr/>
    </dgm:pt>
    <dgm:pt modelId="{A02E6113-CAEE-4215-9EB2-EDBC5D7C07DB}" type="pres">
      <dgm:prSet presAssocID="{CCE14B6B-D8DC-40AD-9C1C-57FBFD4B159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7C0F24-61EB-4084-B22F-18E1C57DBEDF}" type="presOf" srcId="{CCE14B6B-D8DC-40AD-9C1C-57FBFD4B159A}" destId="{A02E6113-CAEE-4215-9EB2-EDBC5D7C07DB}" srcOrd="0" destOrd="0" presId="urn:microsoft.com/office/officeart/2005/8/layout/hProcess9"/>
    <dgm:cxn modelId="{05B9915C-5BCA-4242-BC08-540588D2B3C4}" srcId="{6AC7C784-82B6-43FD-A2C9-F724AEEB94A5}" destId="{5C2412F8-0EC4-4505-8595-E911BB39624C}" srcOrd="1" destOrd="0" parTransId="{8AE93EE0-4527-4B0D-9151-D0D5C2248F44}" sibTransId="{606CF571-7B4F-415F-95B7-9E2AA58649DC}"/>
    <dgm:cxn modelId="{3EA50FFD-D8A0-4E35-87CF-E13A26B6385F}" type="presOf" srcId="{5C2412F8-0EC4-4505-8595-E911BB39624C}" destId="{CC02BF12-1458-44F5-81F5-4CA21FE103D1}" srcOrd="0" destOrd="0" presId="urn:microsoft.com/office/officeart/2005/8/layout/hProcess9"/>
    <dgm:cxn modelId="{0025503B-EC1E-44FB-A9CA-30CAC2912D92}" type="presOf" srcId="{FF739FE8-95BB-477F-BA36-04DEB68B8545}" destId="{9166C17F-9533-49B5-A124-D067E9B9C5A9}" srcOrd="0" destOrd="0" presId="urn:microsoft.com/office/officeart/2005/8/layout/hProcess9"/>
    <dgm:cxn modelId="{D5371E05-B8EB-4A57-891E-2CE3433FBA0A}" srcId="{6AC7C784-82B6-43FD-A2C9-F724AEEB94A5}" destId="{FF739FE8-95BB-477F-BA36-04DEB68B8545}" srcOrd="0" destOrd="0" parTransId="{15F97501-B874-4FFA-A3D3-450FE4F8C0D6}" sibTransId="{73474BD6-8B29-4ADF-B9BD-D343C79B6D3F}"/>
    <dgm:cxn modelId="{7E82B324-0879-45C6-B7FF-B9F3E3C214AC}" srcId="{6AC7C784-82B6-43FD-A2C9-F724AEEB94A5}" destId="{CCE14B6B-D8DC-40AD-9C1C-57FBFD4B159A}" srcOrd="2" destOrd="0" parTransId="{16B4BBBB-59B8-4901-9F41-4E5A0802421D}" sibTransId="{F27BB728-05C2-4723-BF85-9A78BD1FA0F5}"/>
    <dgm:cxn modelId="{E4C85B1D-02A9-465C-8A93-867C7227B096}" type="presOf" srcId="{6AC7C784-82B6-43FD-A2C9-F724AEEB94A5}" destId="{61453094-AD81-4A86-984E-34C8BAF827EC}" srcOrd="0" destOrd="0" presId="urn:microsoft.com/office/officeart/2005/8/layout/hProcess9"/>
    <dgm:cxn modelId="{DADF9298-D067-4A43-A286-B0E56970ED2E}" type="presParOf" srcId="{61453094-AD81-4A86-984E-34C8BAF827EC}" destId="{8104C6DC-9455-41FD-BDB0-0BB9F39950FF}" srcOrd="0" destOrd="0" presId="urn:microsoft.com/office/officeart/2005/8/layout/hProcess9"/>
    <dgm:cxn modelId="{A94AB0CE-AF2D-46C9-9818-5E50D3A2BB71}" type="presParOf" srcId="{61453094-AD81-4A86-984E-34C8BAF827EC}" destId="{E89F5224-CF8D-42F8-971F-3A78902DB576}" srcOrd="1" destOrd="0" presId="urn:microsoft.com/office/officeart/2005/8/layout/hProcess9"/>
    <dgm:cxn modelId="{C950B233-300D-41C0-9F6B-10424CDAC39F}" type="presParOf" srcId="{E89F5224-CF8D-42F8-971F-3A78902DB576}" destId="{9166C17F-9533-49B5-A124-D067E9B9C5A9}" srcOrd="0" destOrd="0" presId="urn:microsoft.com/office/officeart/2005/8/layout/hProcess9"/>
    <dgm:cxn modelId="{6623E0C5-9DBD-4748-8299-57511FE06DD7}" type="presParOf" srcId="{E89F5224-CF8D-42F8-971F-3A78902DB576}" destId="{CBDAA13A-1D2D-47CF-8A64-7652BF59EAA6}" srcOrd="1" destOrd="0" presId="urn:microsoft.com/office/officeart/2005/8/layout/hProcess9"/>
    <dgm:cxn modelId="{A8EA990B-49C6-457C-8E5A-2841ACF960B5}" type="presParOf" srcId="{E89F5224-CF8D-42F8-971F-3A78902DB576}" destId="{CC02BF12-1458-44F5-81F5-4CA21FE103D1}" srcOrd="2" destOrd="0" presId="urn:microsoft.com/office/officeart/2005/8/layout/hProcess9"/>
    <dgm:cxn modelId="{7FEA0210-45DF-4417-A7F1-44E2CEEBBDC8}" type="presParOf" srcId="{E89F5224-CF8D-42F8-971F-3A78902DB576}" destId="{6FE0F9E5-D008-44A5-9594-6A707EF93D4A}" srcOrd="3" destOrd="0" presId="urn:microsoft.com/office/officeart/2005/8/layout/hProcess9"/>
    <dgm:cxn modelId="{E6F8C601-E6D2-4FA8-9E02-96D35C3F8484}" type="presParOf" srcId="{E89F5224-CF8D-42F8-971F-3A78902DB576}" destId="{A02E6113-CAEE-4215-9EB2-EDBC5D7C07D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7C784-82B6-43FD-A2C9-F724AEEB94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C538F19-A05D-4290-851F-9A4FA6F81CC3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Market testing and heads of science meetings</a:t>
          </a:r>
        </a:p>
        <a:p>
          <a:endParaRPr lang="en-GB" dirty="0"/>
        </a:p>
      </dgm:t>
    </dgm:pt>
    <dgm:pt modelId="{ED849C7D-C581-40DC-87F2-20793F8F10DB}" type="parTrans" cxnId="{97FEA03F-E4E1-47D2-A26D-DA7DD67E88B2}">
      <dgm:prSet/>
      <dgm:spPr/>
      <dgm:t>
        <a:bodyPr/>
        <a:lstStyle/>
        <a:p>
          <a:endParaRPr lang="en-GB"/>
        </a:p>
      </dgm:t>
    </dgm:pt>
    <dgm:pt modelId="{02FE9AD3-4734-4FAA-A2CB-CBB9435F7FC4}" type="sibTrans" cxnId="{97FEA03F-E4E1-47D2-A26D-DA7DD67E88B2}">
      <dgm:prSet/>
      <dgm:spPr/>
      <dgm:t>
        <a:bodyPr/>
        <a:lstStyle/>
        <a:p>
          <a:endParaRPr lang="en-GB"/>
        </a:p>
      </dgm:t>
    </dgm:pt>
    <dgm:pt modelId="{6D460F71-7DE5-4026-A23F-4DB14720E1A0}">
      <dgm:prSet/>
      <dgm:spPr/>
      <dgm:t>
        <a:bodyPr/>
        <a:lstStyle/>
        <a:p>
          <a:r>
            <a:rPr lang="en-GB" dirty="0" smtClean="0"/>
            <a:t>Draft models</a:t>
          </a:r>
          <a:endParaRPr lang="en-GB" dirty="0"/>
        </a:p>
      </dgm:t>
    </dgm:pt>
    <dgm:pt modelId="{6AB780B0-01BE-40F4-BF39-FC60CAA35049}" type="parTrans" cxnId="{93823CD5-A23D-4D50-84B1-78204F739130}">
      <dgm:prSet/>
      <dgm:spPr/>
      <dgm:t>
        <a:bodyPr/>
        <a:lstStyle/>
        <a:p>
          <a:endParaRPr lang="en-GB"/>
        </a:p>
      </dgm:t>
    </dgm:pt>
    <dgm:pt modelId="{70852BFA-EB04-4454-A6AE-13AF40D2E50A}" type="sibTrans" cxnId="{93823CD5-A23D-4D50-84B1-78204F739130}">
      <dgm:prSet/>
      <dgm:spPr/>
      <dgm:t>
        <a:bodyPr/>
        <a:lstStyle/>
        <a:p>
          <a:endParaRPr lang="en-GB"/>
        </a:p>
      </dgm:t>
    </dgm:pt>
    <dgm:pt modelId="{C5346C5D-C912-485E-9B22-4E267B1B8CD0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 panel</a:t>
          </a:r>
          <a:endParaRPr lang="en-GB" dirty="0"/>
        </a:p>
      </dgm:t>
    </dgm:pt>
    <dgm:pt modelId="{5888A338-BF87-43E5-8C21-1941AEB43BC9}" type="parTrans" cxnId="{6CEA3189-BDE8-4CE2-8891-C1D57C46D82A}">
      <dgm:prSet/>
      <dgm:spPr/>
      <dgm:t>
        <a:bodyPr/>
        <a:lstStyle/>
        <a:p>
          <a:endParaRPr lang="en-GB"/>
        </a:p>
      </dgm:t>
    </dgm:pt>
    <dgm:pt modelId="{2FBAD62E-E51A-4234-9F0C-688175914804}" type="sibTrans" cxnId="{6CEA3189-BDE8-4CE2-8891-C1D57C46D82A}">
      <dgm:prSet/>
      <dgm:spPr/>
      <dgm:t>
        <a:bodyPr/>
        <a:lstStyle/>
        <a:p>
          <a:endParaRPr lang="en-GB"/>
        </a:p>
      </dgm:t>
    </dgm:pt>
    <dgm:pt modelId="{61453094-AD81-4A86-984E-34C8BAF827EC}" type="pres">
      <dgm:prSet presAssocID="{6AC7C784-82B6-43FD-A2C9-F724AEEB94A5}" presName="CompostProcess" presStyleCnt="0">
        <dgm:presLayoutVars>
          <dgm:dir/>
          <dgm:resizeHandles val="exact"/>
        </dgm:presLayoutVars>
      </dgm:prSet>
      <dgm:spPr/>
    </dgm:pt>
    <dgm:pt modelId="{8104C6DC-9455-41FD-BDB0-0BB9F39950FF}" type="pres">
      <dgm:prSet presAssocID="{6AC7C784-82B6-43FD-A2C9-F724AEEB94A5}" presName="arrow" presStyleLbl="bgShp" presStyleIdx="0" presStyleCnt="1"/>
      <dgm:spPr/>
    </dgm:pt>
    <dgm:pt modelId="{E89F5224-CF8D-42F8-971F-3A78902DB576}" type="pres">
      <dgm:prSet presAssocID="{6AC7C784-82B6-43FD-A2C9-F724AEEB94A5}" presName="linearProcess" presStyleCnt="0"/>
      <dgm:spPr/>
    </dgm:pt>
    <dgm:pt modelId="{1CC8C45A-2BC0-4FFF-8E09-CC926DB98537}" type="pres">
      <dgm:prSet presAssocID="{6D460F71-7DE5-4026-A23F-4DB14720E1A0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EEA96866-92F1-4F43-81EA-6E3656AF8DCB}" type="pres">
      <dgm:prSet presAssocID="{70852BFA-EB04-4454-A6AE-13AF40D2E50A}" presName="sibTrans" presStyleCnt="0"/>
      <dgm:spPr/>
    </dgm:pt>
    <dgm:pt modelId="{38A64A63-95B5-423D-8D38-349268FB0E3A}" type="pres">
      <dgm:prSet presAssocID="{BC538F19-A05D-4290-851F-9A4FA6F81CC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2FBCD2-3C71-40DF-8ACB-51A5A5693FD6}" type="pres">
      <dgm:prSet presAssocID="{02FE9AD3-4734-4FAA-A2CB-CBB9435F7FC4}" presName="sibTrans" presStyleCnt="0"/>
      <dgm:spPr/>
    </dgm:pt>
    <dgm:pt modelId="{1E33725A-6052-4381-9F1C-C14CA8DF6891}" type="pres">
      <dgm:prSet presAssocID="{C5346C5D-C912-485E-9B22-4E267B1B8CD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FCF6E0-68D5-45B7-9425-9D091581BD45}" type="presOf" srcId="{6AC7C784-82B6-43FD-A2C9-F724AEEB94A5}" destId="{61453094-AD81-4A86-984E-34C8BAF827EC}" srcOrd="0" destOrd="0" presId="urn:microsoft.com/office/officeart/2005/8/layout/hProcess9"/>
    <dgm:cxn modelId="{A890E94C-E10C-4F4C-99EF-43FB45A49FF2}" type="presOf" srcId="{BC538F19-A05D-4290-851F-9A4FA6F81CC3}" destId="{38A64A63-95B5-423D-8D38-349268FB0E3A}" srcOrd="0" destOrd="0" presId="urn:microsoft.com/office/officeart/2005/8/layout/hProcess9"/>
    <dgm:cxn modelId="{93823CD5-A23D-4D50-84B1-78204F739130}" srcId="{6AC7C784-82B6-43FD-A2C9-F724AEEB94A5}" destId="{6D460F71-7DE5-4026-A23F-4DB14720E1A0}" srcOrd="0" destOrd="0" parTransId="{6AB780B0-01BE-40F4-BF39-FC60CAA35049}" sibTransId="{70852BFA-EB04-4454-A6AE-13AF40D2E50A}"/>
    <dgm:cxn modelId="{6CEA3189-BDE8-4CE2-8891-C1D57C46D82A}" srcId="{6AC7C784-82B6-43FD-A2C9-F724AEEB94A5}" destId="{C5346C5D-C912-485E-9B22-4E267B1B8CD0}" srcOrd="2" destOrd="0" parTransId="{5888A338-BF87-43E5-8C21-1941AEB43BC9}" sibTransId="{2FBAD62E-E51A-4234-9F0C-688175914804}"/>
    <dgm:cxn modelId="{80642A45-8ACC-4DAE-96D4-CC830D6FEC00}" type="presOf" srcId="{C5346C5D-C912-485E-9B22-4E267B1B8CD0}" destId="{1E33725A-6052-4381-9F1C-C14CA8DF6891}" srcOrd="0" destOrd="0" presId="urn:microsoft.com/office/officeart/2005/8/layout/hProcess9"/>
    <dgm:cxn modelId="{97FEA03F-E4E1-47D2-A26D-DA7DD67E88B2}" srcId="{6AC7C784-82B6-43FD-A2C9-F724AEEB94A5}" destId="{BC538F19-A05D-4290-851F-9A4FA6F81CC3}" srcOrd="1" destOrd="0" parTransId="{ED849C7D-C581-40DC-87F2-20793F8F10DB}" sibTransId="{02FE9AD3-4734-4FAA-A2CB-CBB9435F7FC4}"/>
    <dgm:cxn modelId="{6A0BC0D5-0BDA-44B3-A811-38459E195659}" type="presOf" srcId="{6D460F71-7DE5-4026-A23F-4DB14720E1A0}" destId="{1CC8C45A-2BC0-4FFF-8E09-CC926DB98537}" srcOrd="0" destOrd="0" presId="urn:microsoft.com/office/officeart/2005/8/layout/hProcess9"/>
    <dgm:cxn modelId="{895748F9-AF38-4231-9C21-8A14D1388196}" type="presParOf" srcId="{61453094-AD81-4A86-984E-34C8BAF827EC}" destId="{8104C6DC-9455-41FD-BDB0-0BB9F39950FF}" srcOrd="0" destOrd="0" presId="urn:microsoft.com/office/officeart/2005/8/layout/hProcess9"/>
    <dgm:cxn modelId="{54C2B425-3F32-4BDE-904F-D0B7E8BB96F7}" type="presParOf" srcId="{61453094-AD81-4A86-984E-34C8BAF827EC}" destId="{E89F5224-CF8D-42F8-971F-3A78902DB576}" srcOrd="1" destOrd="0" presId="urn:microsoft.com/office/officeart/2005/8/layout/hProcess9"/>
    <dgm:cxn modelId="{832F7028-CC55-4C66-A269-415712FD39EB}" type="presParOf" srcId="{E89F5224-CF8D-42F8-971F-3A78902DB576}" destId="{1CC8C45A-2BC0-4FFF-8E09-CC926DB98537}" srcOrd="0" destOrd="0" presId="urn:microsoft.com/office/officeart/2005/8/layout/hProcess9"/>
    <dgm:cxn modelId="{E88A0338-0387-4626-8810-57989DB593F8}" type="presParOf" srcId="{E89F5224-CF8D-42F8-971F-3A78902DB576}" destId="{EEA96866-92F1-4F43-81EA-6E3656AF8DCB}" srcOrd="1" destOrd="0" presId="urn:microsoft.com/office/officeart/2005/8/layout/hProcess9"/>
    <dgm:cxn modelId="{E4AC7E5A-F258-4CC1-9C9E-6AB03010D56B}" type="presParOf" srcId="{E89F5224-CF8D-42F8-971F-3A78902DB576}" destId="{38A64A63-95B5-423D-8D38-349268FB0E3A}" srcOrd="2" destOrd="0" presId="urn:microsoft.com/office/officeart/2005/8/layout/hProcess9"/>
    <dgm:cxn modelId="{C8ED691C-ADB8-46F4-BEFA-80291FFEECE3}" type="presParOf" srcId="{E89F5224-CF8D-42F8-971F-3A78902DB576}" destId="{402FBCD2-3C71-40DF-8ACB-51A5A5693FD6}" srcOrd="3" destOrd="0" presId="urn:microsoft.com/office/officeart/2005/8/layout/hProcess9"/>
    <dgm:cxn modelId="{7B63B7A5-47B1-4D47-A49B-C59266E80D92}" type="presParOf" srcId="{E89F5224-CF8D-42F8-971F-3A78902DB576}" destId="{1E33725A-6052-4381-9F1C-C14CA8DF689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7C784-82B6-43FD-A2C9-F724AEEB94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8438162-14C8-4730-A5EB-2E7EC65FA690}">
      <dgm:prSet/>
      <dgm:spPr/>
      <dgm:t>
        <a:bodyPr/>
        <a:lstStyle/>
        <a:p>
          <a:r>
            <a:rPr lang="en-GB" dirty="0" smtClean="0"/>
            <a:t>“Final” model</a:t>
          </a:r>
          <a:endParaRPr lang="en-GB" dirty="0"/>
        </a:p>
      </dgm:t>
    </dgm:pt>
    <dgm:pt modelId="{1224118E-A1F0-4E32-90BF-D0F4123224AC}" type="parTrans" cxnId="{1F405795-5C9C-49B1-B644-73E063B01DE0}">
      <dgm:prSet/>
      <dgm:spPr/>
      <dgm:t>
        <a:bodyPr/>
        <a:lstStyle/>
        <a:p>
          <a:endParaRPr lang="en-GB"/>
        </a:p>
      </dgm:t>
    </dgm:pt>
    <dgm:pt modelId="{E336EEA8-7108-49C6-83D3-9E5C4CB7C918}" type="sibTrans" cxnId="{1F405795-5C9C-49B1-B644-73E063B01DE0}">
      <dgm:prSet/>
      <dgm:spPr/>
      <dgm:t>
        <a:bodyPr/>
        <a:lstStyle/>
        <a:p>
          <a:endParaRPr lang="en-GB"/>
        </a:p>
      </dgm:t>
    </dgm:pt>
    <dgm:pt modelId="{8F3F7A0D-9F71-47A4-B613-9B895E0E5B93}">
      <dgm:prSet/>
      <dgm:spPr>
        <a:solidFill>
          <a:schemeClr val="accent6"/>
        </a:solidFill>
      </dgm:spPr>
      <dgm:t>
        <a:bodyPr/>
        <a:lstStyle/>
        <a:p>
          <a:r>
            <a:rPr lang="en-GB" dirty="0" smtClean="0"/>
            <a:t>Student and teacher testing</a:t>
          </a:r>
          <a:endParaRPr lang="en-GB" dirty="0"/>
        </a:p>
      </dgm:t>
    </dgm:pt>
    <dgm:pt modelId="{DCC1A4EB-2392-4D06-A2B5-68B36A092DCE}" type="parTrans" cxnId="{169AA8A5-6C15-4B00-B49C-102F2DEE0A1D}">
      <dgm:prSet/>
      <dgm:spPr/>
      <dgm:t>
        <a:bodyPr/>
        <a:lstStyle/>
        <a:p>
          <a:endParaRPr lang="en-GB"/>
        </a:p>
      </dgm:t>
    </dgm:pt>
    <dgm:pt modelId="{B22E3684-B88F-4393-AF5B-0E73EACAA742}" type="sibTrans" cxnId="{169AA8A5-6C15-4B00-B49C-102F2DEE0A1D}">
      <dgm:prSet/>
      <dgm:spPr/>
      <dgm:t>
        <a:bodyPr/>
        <a:lstStyle/>
        <a:p>
          <a:endParaRPr lang="en-GB"/>
        </a:p>
      </dgm:t>
    </dgm:pt>
    <dgm:pt modelId="{C216224A-BDF2-4720-8BA2-40AEFC4D8492}">
      <dgm:prSet/>
      <dgm:spPr>
        <a:solidFill>
          <a:srgbClr val="7030A0"/>
        </a:solidFill>
      </dgm:spPr>
      <dgm:t>
        <a:bodyPr/>
        <a:lstStyle/>
        <a:p>
          <a:r>
            <a:rPr lang="en-GB" dirty="0" smtClean="0"/>
            <a:t>HE panel</a:t>
          </a:r>
          <a:endParaRPr lang="en-GB" dirty="0"/>
        </a:p>
      </dgm:t>
    </dgm:pt>
    <dgm:pt modelId="{BC7BE5BB-5574-4AF7-8465-7ACD95CDFEBE}" type="parTrans" cxnId="{71C93744-70D2-4BCB-8A0D-EB4990677B21}">
      <dgm:prSet/>
      <dgm:spPr/>
      <dgm:t>
        <a:bodyPr/>
        <a:lstStyle/>
        <a:p>
          <a:endParaRPr lang="en-GB"/>
        </a:p>
      </dgm:t>
    </dgm:pt>
    <dgm:pt modelId="{FBD09124-F17C-4E0E-9566-9A13691E2520}" type="sibTrans" cxnId="{71C93744-70D2-4BCB-8A0D-EB4990677B21}">
      <dgm:prSet/>
      <dgm:spPr/>
      <dgm:t>
        <a:bodyPr/>
        <a:lstStyle/>
        <a:p>
          <a:endParaRPr lang="en-GB"/>
        </a:p>
      </dgm:t>
    </dgm:pt>
    <dgm:pt modelId="{61453094-AD81-4A86-984E-34C8BAF827EC}" type="pres">
      <dgm:prSet presAssocID="{6AC7C784-82B6-43FD-A2C9-F724AEEB94A5}" presName="CompostProcess" presStyleCnt="0">
        <dgm:presLayoutVars>
          <dgm:dir/>
          <dgm:resizeHandles val="exact"/>
        </dgm:presLayoutVars>
      </dgm:prSet>
      <dgm:spPr/>
    </dgm:pt>
    <dgm:pt modelId="{8104C6DC-9455-41FD-BDB0-0BB9F39950FF}" type="pres">
      <dgm:prSet presAssocID="{6AC7C784-82B6-43FD-A2C9-F724AEEB94A5}" presName="arrow" presStyleLbl="bgShp" presStyleIdx="0" presStyleCnt="1"/>
      <dgm:spPr/>
    </dgm:pt>
    <dgm:pt modelId="{E89F5224-CF8D-42F8-971F-3A78902DB576}" type="pres">
      <dgm:prSet presAssocID="{6AC7C784-82B6-43FD-A2C9-F724AEEB94A5}" presName="linearProcess" presStyleCnt="0"/>
      <dgm:spPr/>
    </dgm:pt>
    <dgm:pt modelId="{3FFAC233-9BFA-4FE6-9840-898C67EB5F84}" type="pres">
      <dgm:prSet presAssocID="{F8438162-14C8-4730-A5EB-2E7EC65FA690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GB"/>
        </a:p>
      </dgm:t>
    </dgm:pt>
    <dgm:pt modelId="{DECCC035-5DC8-4328-8AD5-D0F7328FD66A}" type="pres">
      <dgm:prSet presAssocID="{E336EEA8-7108-49C6-83D3-9E5C4CB7C918}" presName="sibTrans" presStyleCnt="0"/>
      <dgm:spPr/>
    </dgm:pt>
    <dgm:pt modelId="{083A8AD4-EB65-44BA-B3AD-54037583CD3D}" type="pres">
      <dgm:prSet presAssocID="{8F3F7A0D-9F71-47A4-B613-9B895E0E5B9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80FB5E-35AD-44A0-B81E-C2BB2B34F099}" type="pres">
      <dgm:prSet presAssocID="{B22E3684-B88F-4393-AF5B-0E73EACAA742}" presName="sibTrans" presStyleCnt="0"/>
      <dgm:spPr/>
    </dgm:pt>
    <dgm:pt modelId="{4EA3893D-A051-46DC-A36B-F9EE97E1E3B4}" type="pres">
      <dgm:prSet presAssocID="{C216224A-BDF2-4720-8BA2-40AEFC4D849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69AA8A5-6C15-4B00-B49C-102F2DEE0A1D}" srcId="{6AC7C784-82B6-43FD-A2C9-F724AEEB94A5}" destId="{8F3F7A0D-9F71-47A4-B613-9B895E0E5B93}" srcOrd="1" destOrd="0" parTransId="{DCC1A4EB-2392-4D06-A2B5-68B36A092DCE}" sibTransId="{B22E3684-B88F-4393-AF5B-0E73EACAA742}"/>
    <dgm:cxn modelId="{BEC71CE9-7DC7-44E5-A065-4071AD54C151}" type="presOf" srcId="{F8438162-14C8-4730-A5EB-2E7EC65FA690}" destId="{3FFAC233-9BFA-4FE6-9840-898C67EB5F84}" srcOrd="0" destOrd="0" presId="urn:microsoft.com/office/officeart/2005/8/layout/hProcess9"/>
    <dgm:cxn modelId="{A2D96426-402B-45CE-9E74-688E85B9959D}" type="presOf" srcId="{C216224A-BDF2-4720-8BA2-40AEFC4D8492}" destId="{4EA3893D-A051-46DC-A36B-F9EE97E1E3B4}" srcOrd="0" destOrd="0" presId="urn:microsoft.com/office/officeart/2005/8/layout/hProcess9"/>
    <dgm:cxn modelId="{86B9A44E-CF3A-4A81-A7FC-8E159012899B}" type="presOf" srcId="{8F3F7A0D-9F71-47A4-B613-9B895E0E5B93}" destId="{083A8AD4-EB65-44BA-B3AD-54037583CD3D}" srcOrd="0" destOrd="0" presId="urn:microsoft.com/office/officeart/2005/8/layout/hProcess9"/>
    <dgm:cxn modelId="{1F405795-5C9C-49B1-B644-73E063B01DE0}" srcId="{6AC7C784-82B6-43FD-A2C9-F724AEEB94A5}" destId="{F8438162-14C8-4730-A5EB-2E7EC65FA690}" srcOrd="0" destOrd="0" parTransId="{1224118E-A1F0-4E32-90BF-D0F4123224AC}" sibTransId="{E336EEA8-7108-49C6-83D3-9E5C4CB7C918}"/>
    <dgm:cxn modelId="{71C93744-70D2-4BCB-8A0D-EB4990677B21}" srcId="{6AC7C784-82B6-43FD-A2C9-F724AEEB94A5}" destId="{C216224A-BDF2-4720-8BA2-40AEFC4D8492}" srcOrd="2" destOrd="0" parTransId="{BC7BE5BB-5574-4AF7-8465-7ACD95CDFEBE}" sibTransId="{FBD09124-F17C-4E0E-9566-9A13691E2520}"/>
    <dgm:cxn modelId="{08B6C8C7-BB7E-48CA-A767-0656D178295A}" type="presOf" srcId="{6AC7C784-82B6-43FD-A2C9-F724AEEB94A5}" destId="{61453094-AD81-4A86-984E-34C8BAF827EC}" srcOrd="0" destOrd="0" presId="urn:microsoft.com/office/officeart/2005/8/layout/hProcess9"/>
    <dgm:cxn modelId="{7ABADB78-513C-42C1-B2B8-E9220792655F}" type="presParOf" srcId="{61453094-AD81-4A86-984E-34C8BAF827EC}" destId="{8104C6DC-9455-41FD-BDB0-0BB9F39950FF}" srcOrd="0" destOrd="0" presId="urn:microsoft.com/office/officeart/2005/8/layout/hProcess9"/>
    <dgm:cxn modelId="{969512DB-1EE1-4EB5-B52A-035883B2D562}" type="presParOf" srcId="{61453094-AD81-4A86-984E-34C8BAF827EC}" destId="{E89F5224-CF8D-42F8-971F-3A78902DB576}" srcOrd="1" destOrd="0" presId="urn:microsoft.com/office/officeart/2005/8/layout/hProcess9"/>
    <dgm:cxn modelId="{063290B4-D102-4C7D-96EF-9EBD26F1D6D6}" type="presParOf" srcId="{E89F5224-CF8D-42F8-971F-3A78902DB576}" destId="{3FFAC233-9BFA-4FE6-9840-898C67EB5F84}" srcOrd="0" destOrd="0" presId="urn:microsoft.com/office/officeart/2005/8/layout/hProcess9"/>
    <dgm:cxn modelId="{70CFCC1E-2561-460A-8040-080F48590851}" type="presParOf" srcId="{E89F5224-CF8D-42F8-971F-3A78902DB576}" destId="{DECCC035-5DC8-4328-8AD5-D0F7328FD66A}" srcOrd="1" destOrd="0" presId="urn:microsoft.com/office/officeart/2005/8/layout/hProcess9"/>
    <dgm:cxn modelId="{6BE44722-7F6D-4FC2-9825-AD5ECE95986A}" type="presParOf" srcId="{E89F5224-CF8D-42F8-971F-3A78902DB576}" destId="{083A8AD4-EB65-44BA-B3AD-54037583CD3D}" srcOrd="2" destOrd="0" presId="urn:microsoft.com/office/officeart/2005/8/layout/hProcess9"/>
    <dgm:cxn modelId="{5BD1B0CA-7A08-4056-AE4F-F0D962493B67}" type="presParOf" srcId="{E89F5224-CF8D-42F8-971F-3A78902DB576}" destId="{2B80FB5E-35AD-44A0-B81E-C2BB2B34F099}" srcOrd="3" destOrd="0" presId="urn:microsoft.com/office/officeart/2005/8/layout/hProcess9"/>
    <dgm:cxn modelId="{004B4F6A-E363-4716-872A-1943B4491DAB}" type="presParOf" srcId="{E89F5224-CF8D-42F8-971F-3A78902DB576}" destId="{4EA3893D-A051-46DC-A36B-F9EE97E1E3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C6DC-9455-41FD-BDB0-0BB9F39950FF}">
      <dsp:nvSpPr>
        <dsp:cNvPr id="0" name=""/>
        <dsp:cNvSpPr/>
      </dsp:nvSpPr>
      <dsp:spPr>
        <a:xfrm>
          <a:off x="685799" y="0"/>
          <a:ext cx="7772400" cy="47825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6C17F-9533-49B5-A124-D067E9B9C5A9}">
      <dsp:nvSpPr>
        <dsp:cNvPr id="0" name=""/>
        <dsp:cNvSpPr/>
      </dsp:nvSpPr>
      <dsp:spPr>
        <a:xfrm>
          <a:off x="2567" y="1434750"/>
          <a:ext cx="972219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Feedback from teachers and HE panel</a:t>
          </a:r>
          <a:endParaRPr lang="en-GB" sz="1200" kern="1200" dirty="0"/>
        </a:p>
      </dsp:txBody>
      <dsp:txXfrm>
        <a:off x="50027" y="1482210"/>
        <a:ext cx="877299" cy="1818081"/>
      </dsp:txXfrm>
    </dsp:sp>
    <dsp:sp modelId="{CC02BF12-1458-44F5-81F5-4CA21FE103D1}">
      <dsp:nvSpPr>
        <dsp:cNvPr id="0" name=""/>
        <dsp:cNvSpPr/>
      </dsp:nvSpPr>
      <dsp:spPr>
        <a:xfrm>
          <a:off x="1023397" y="1434750"/>
          <a:ext cx="972219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Possible models</a:t>
          </a:r>
          <a:endParaRPr lang="en-GB" sz="1200" kern="1200" dirty="0"/>
        </a:p>
      </dsp:txBody>
      <dsp:txXfrm>
        <a:off x="1165775" y="1714903"/>
        <a:ext cx="687463" cy="1352695"/>
      </dsp:txXfrm>
    </dsp:sp>
    <dsp:sp modelId="{A02E6113-CAEE-4215-9EB2-EDBC5D7C07DB}">
      <dsp:nvSpPr>
        <dsp:cNvPr id="0" name=""/>
        <dsp:cNvSpPr/>
      </dsp:nvSpPr>
      <dsp:spPr>
        <a:xfrm>
          <a:off x="2044228" y="1434750"/>
          <a:ext cx="972219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Concept testing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 teachers</a:t>
          </a:r>
          <a:endParaRPr lang="en-GB" sz="1200" kern="1200" dirty="0"/>
        </a:p>
      </dsp:txBody>
      <dsp:txXfrm>
        <a:off x="2091688" y="1482210"/>
        <a:ext cx="877299" cy="1818081"/>
      </dsp:txXfrm>
    </dsp:sp>
    <dsp:sp modelId="{1CC8C45A-2BC0-4FFF-8E09-CC926DB98537}">
      <dsp:nvSpPr>
        <dsp:cNvPr id="0" name=""/>
        <dsp:cNvSpPr/>
      </dsp:nvSpPr>
      <dsp:spPr>
        <a:xfrm>
          <a:off x="3065059" y="1434750"/>
          <a:ext cx="972219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Draft models</a:t>
          </a:r>
          <a:endParaRPr lang="en-GB" sz="1200" kern="1200" dirty="0"/>
        </a:p>
      </dsp:txBody>
      <dsp:txXfrm>
        <a:off x="3207437" y="1714903"/>
        <a:ext cx="687463" cy="1352695"/>
      </dsp:txXfrm>
    </dsp:sp>
    <dsp:sp modelId="{38A64A63-95B5-423D-8D38-349268FB0E3A}">
      <dsp:nvSpPr>
        <dsp:cNvPr id="0" name=""/>
        <dsp:cNvSpPr/>
      </dsp:nvSpPr>
      <dsp:spPr>
        <a:xfrm>
          <a:off x="4085890" y="1434750"/>
          <a:ext cx="972219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Market testing and heads of science meetings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133350" y="1482210"/>
        <a:ext cx="877299" cy="1818081"/>
      </dsp:txXfrm>
    </dsp:sp>
    <dsp:sp modelId="{1E33725A-6052-4381-9F1C-C14CA8DF6891}">
      <dsp:nvSpPr>
        <dsp:cNvPr id="0" name=""/>
        <dsp:cNvSpPr/>
      </dsp:nvSpPr>
      <dsp:spPr>
        <a:xfrm>
          <a:off x="5106720" y="1434750"/>
          <a:ext cx="972219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 panel</a:t>
          </a:r>
          <a:endParaRPr lang="en-GB" sz="1200" kern="1200" dirty="0"/>
        </a:p>
      </dsp:txBody>
      <dsp:txXfrm>
        <a:off x="5154180" y="1482210"/>
        <a:ext cx="877299" cy="1818081"/>
      </dsp:txXfrm>
    </dsp:sp>
    <dsp:sp modelId="{3FFAC233-9BFA-4FE6-9840-898C67EB5F84}">
      <dsp:nvSpPr>
        <dsp:cNvPr id="0" name=""/>
        <dsp:cNvSpPr/>
      </dsp:nvSpPr>
      <dsp:spPr>
        <a:xfrm>
          <a:off x="6127551" y="1434750"/>
          <a:ext cx="972219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“Final” model</a:t>
          </a:r>
          <a:endParaRPr lang="en-GB" sz="1200" kern="1200" dirty="0"/>
        </a:p>
      </dsp:txBody>
      <dsp:txXfrm>
        <a:off x="6269929" y="1714903"/>
        <a:ext cx="687463" cy="1352695"/>
      </dsp:txXfrm>
    </dsp:sp>
    <dsp:sp modelId="{083A8AD4-EB65-44BA-B3AD-54037583CD3D}">
      <dsp:nvSpPr>
        <dsp:cNvPr id="0" name=""/>
        <dsp:cNvSpPr/>
      </dsp:nvSpPr>
      <dsp:spPr>
        <a:xfrm>
          <a:off x="7148382" y="1434750"/>
          <a:ext cx="972219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Student and teacher testing</a:t>
          </a:r>
          <a:endParaRPr lang="en-GB" sz="1200" kern="1200" dirty="0"/>
        </a:p>
      </dsp:txBody>
      <dsp:txXfrm>
        <a:off x="7195842" y="1482210"/>
        <a:ext cx="877299" cy="1818081"/>
      </dsp:txXfrm>
    </dsp:sp>
    <dsp:sp modelId="{4EA3893D-A051-46DC-A36B-F9EE97E1E3B4}">
      <dsp:nvSpPr>
        <dsp:cNvPr id="0" name=""/>
        <dsp:cNvSpPr/>
      </dsp:nvSpPr>
      <dsp:spPr>
        <a:xfrm>
          <a:off x="8169212" y="1434750"/>
          <a:ext cx="972219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 panel</a:t>
          </a:r>
          <a:endParaRPr lang="en-GB" sz="1200" kern="1200" dirty="0"/>
        </a:p>
      </dsp:txBody>
      <dsp:txXfrm>
        <a:off x="8216672" y="1482210"/>
        <a:ext cx="877299" cy="1818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C6DC-9455-41FD-BDB0-0BB9F39950FF}">
      <dsp:nvSpPr>
        <dsp:cNvPr id="0" name=""/>
        <dsp:cNvSpPr/>
      </dsp:nvSpPr>
      <dsp:spPr>
        <a:xfrm>
          <a:off x="685799" y="0"/>
          <a:ext cx="7772400" cy="47825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6C17F-9533-49B5-A124-D067E9B9C5A9}">
      <dsp:nvSpPr>
        <dsp:cNvPr id="0" name=""/>
        <dsp:cNvSpPr/>
      </dsp:nvSpPr>
      <dsp:spPr>
        <a:xfrm>
          <a:off x="9822" y="1434750"/>
          <a:ext cx="2943225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Feedback from teachers and HE panel</a:t>
          </a:r>
          <a:endParaRPr lang="en-GB" sz="3200" kern="1200" dirty="0"/>
        </a:p>
      </dsp:txBody>
      <dsp:txXfrm>
        <a:off x="103207" y="1528135"/>
        <a:ext cx="2756455" cy="1726231"/>
      </dsp:txXfrm>
    </dsp:sp>
    <dsp:sp modelId="{CC02BF12-1458-44F5-81F5-4CA21FE103D1}">
      <dsp:nvSpPr>
        <dsp:cNvPr id="0" name=""/>
        <dsp:cNvSpPr/>
      </dsp:nvSpPr>
      <dsp:spPr>
        <a:xfrm>
          <a:off x="3100387" y="1434750"/>
          <a:ext cx="2943225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Possible models</a:t>
          </a:r>
          <a:endParaRPr lang="en-GB" sz="3200" kern="1200" dirty="0"/>
        </a:p>
      </dsp:txBody>
      <dsp:txXfrm>
        <a:off x="3531412" y="1714903"/>
        <a:ext cx="2081175" cy="1352695"/>
      </dsp:txXfrm>
    </dsp:sp>
    <dsp:sp modelId="{A02E6113-CAEE-4215-9EB2-EDBC5D7C07DB}">
      <dsp:nvSpPr>
        <dsp:cNvPr id="0" name=""/>
        <dsp:cNvSpPr/>
      </dsp:nvSpPr>
      <dsp:spPr>
        <a:xfrm>
          <a:off x="6190952" y="1434750"/>
          <a:ext cx="2943225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Concept testing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 teachers</a:t>
          </a:r>
          <a:endParaRPr lang="en-GB" sz="3200" kern="1200" dirty="0"/>
        </a:p>
      </dsp:txBody>
      <dsp:txXfrm>
        <a:off x="6284337" y="1528135"/>
        <a:ext cx="2756455" cy="1726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C6DC-9455-41FD-BDB0-0BB9F39950FF}">
      <dsp:nvSpPr>
        <dsp:cNvPr id="0" name=""/>
        <dsp:cNvSpPr/>
      </dsp:nvSpPr>
      <dsp:spPr>
        <a:xfrm>
          <a:off x="685799" y="0"/>
          <a:ext cx="7772400" cy="47825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8C45A-2BC0-4FFF-8E09-CC926DB98537}">
      <dsp:nvSpPr>
        <dsp:cNvPr id="0" name=""/>
        <dsp:cNvSpPr/>
      </dsp:nvSpPr>
      <dsp:spPr>
        <a:xfrm>
          <a:off x="9822" y="1434750"/>
          <a:ext cx="2943225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Draft models</a:t>
          </a:r>
          <a:endParaRPr lang="en-GB" sz="2600" kern="1200" dirty="0"/>
        </a:p>
      </dsp:txBody>
      <dsp:txXfrm>
        <a:off x="440847" y="1714903"/>
        <a:ext cx="2081175" cy="1352695"/>
      </dsp:txXfrm>
    </dsp:sp>
    <dsp:sp modelId="{38A64A63-95B5-423D-8D38-349268FB0E3A}">
      <dsp:nvSpPr>
        <dsp:cNvPr id="0" name=""/>
        <dsp:cNvSpPr/>
      </dsp:nvSpPr>
      <dsp:spPr>
        <a:xfrm>
          <a:off x="3100387" y="1434750"/>
          <a:ext cx="2943225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Market testing and heads of science meetings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dirty="0"/>
        </a:p>
      </dsp:txBody>
      <dsp:txXfrm>
        <a:off x="3193772" y="1528135"/>
        <a:ext cx="2756455" cy="1726231"/>
      </dsp:txXfrm>
    </dsp:sp>
    <dsp:sp modelId="{1E33725A-6052-4381-9F1C-C14CA8DF6891}">
      <dsp:nvSpPr>
        <dsp:cNvPr id="0" name=""/>
        <dsp:cNvSpPr/>
      </dsp:nvSpPr>
      <dsp:spPr>
        <a:xfrm>
          <a:off x="6190952" y="1434750"/>
          <a:ext cx="2943225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HE panel</a:t>
          </a:r>
          <a:endParaRPr lang="en-GB" sz="2600" kern="1200" dirty="0"/>
        </a:p>
      </dsp:txBody>
      <dsp:txXfrm>
        <a:off x="6284337" y="1528135"/>
        <a:ext cx="2756455" cy="1726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C6DC-9455-41FD-BDB0-0BB9F39950FF}">
      <dsp:nvSpPr>
        <dsp:cNvPr id="0" name=""/>
        <dsp:cNvSpPr/>
      </dsp:nvSpPr>
      <dsp:spPr>
        <a:xfrm>
          <a:off x="685799" y="0"/>
          <a:ext cx="7772400" cy="478250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AC233-9BFA-4FE6-9840-898C67EB5F84}">
      <dsp:nvSpPr>
        <dsp:cNvPr id="0" name=""/>
        <dsp:cNvSpPr/>
      </dsp:nvSpPr>
      <dsp:spPr>
        <a:xfrm>
          <a:off x="9822" y="1434750"/>
          <a:ext cx="2943225" cy="191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“Final” model</a:t>
          </a:r>
          <a:endParaRPr lang="en-GB" sz="3600" kern="1200" dirty="0"/>
        </a:p>
      </dsp:txBody>
      <dsp:txXfrm>
        <a:off x="440847" y="1714903"/>
        <a:ext cx="2081175" cy="1352695"/>
      </dsp:txXfrm>
    </dsp:sp>
    <dsp:sp modelId="{083A8AD4-EB65-44BA-B3AD-54037583CD3D}">
      <dsp:nvSpPr>
        <dsp:cNvPr id="0" name=""/>
        <dsp:cNvSpPr/>
      </dsp:nvSpPr>
      <dsp:spPr>
        <a:xfrm>
          <a:off x="3100387" y="1434750"/>
          <a:ext cx="2943225" cy="1913001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Student and teacher testing</a:t>
          </a:r>
          <a:endParaRPr lang="en-GB" sz="3600" kern="1200" dirty="0"/>
        </a:p>
      </dsp:txBody>
      <dsp:txXfrm>
        <a:off x="3193772" y="1528135"/>
        <a:ext cx="2756455" cy="1726231"/>
      </dsp:txXfrm>
    </dsp:sp>
    <dsp:sp modelId="{4EA3893D-A051-46DC-A36B-F9EE97E1E3B4}">
      <dsp:nvSpPr>
        <dsp:cNvPr id="0" name=""/>
        <dsp:cNvSpPr/>
      </dsp:nvSpPr>
      <dsp:spPr>
        <a:xfrm>
          <a:off x="6190952" y="1434750"/>
          <a:ext cx="2943225" cy="1913001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HE panel</a:t>
          </a:r>
          <a:endParaRPr lang="en-GB" sz="3600" kern="1200" dirty="0"/>
        </a:p>
      </dsp:txBody>
      <dsp:txXfrm>
        <a:off x="6284337" y="1528135"/>
        <a:ext cx="2756455" cy="1726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0550" y="4566256"/>
            <a:ext cx="5438140" cy="4443412"/>
          </a:xfrm>
        </p:spPr>
        <p:txBody>
          <a:bodyPr>
            <a:normAutofit/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6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8615"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8615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8615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8615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63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62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793750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07984"/>
            <a:ext cx="5438140" cy="4443412"/>
          </a:xfrm>
        </p:spPr>
        <p:txBody>
          <a:bodyPr>
            <a:normAutofit/>
          </a:bodyPr>
          <a:lstStyle/>
          <a:p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6025" y="793750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07984"/>
            <a:ext cx="5438140" cy="4443412"/>
          </a:xfrm>
        </p:spPr>
        <p:txBody>
          <a:bodyPr>
            <a:normAutofit/>
          </a:bodyPr>
          <a:lstStyle/>
          <a:p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37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642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91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91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634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58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60</a:t>
            </a:fld>
            <a:endParaRPr lang="en-GB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61</a:t>
            </a:fld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62</a:t>
            </a:fld>
            <a:endParaRPr lang="en-GB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63</a:t>
            </a:fld>
            <a:endParaRPr lang="en-GB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64</a:t>
            </a:fld>
            <a:endParaRPr lang="en-GB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65</a:t>
            </a:fld>
            <a:endParaRPr lang="en-GB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66</a:t>
            </a:fld>
            <a:endParaRPr lang="en-GB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A0676-299B-498F-8086-134F79B94B6C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3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3F11-216B-4661-8A8B-92F346BBB376}" type="datetimeFigureOut">
              <a:rPr lang="en-GB" smtClean="0"/>
              <a:pPr/>
              <a:t>23/09/2014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4EE79-8700-4157-B0EE-3AE3B55754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uFillTx/>
                <a:latin typeface="AQA Chevin Pro Light"/>
              </a:defRPr>
            </a:lvl1pPr>
          </a:lstStyle>
          <a:p>
            <a:r>
              <a:rPr lang="en-US" dirty="0" smtClean="0">
                <a:uFillTx/>
              </a:rPr>
              <a:t>Presentation</a:t>
            </a:r>
            <a:br>
              <a:rPr lang="en-US" dirty="0" smtClean="0">
                <a:uFillTx/>
              </a:rPr>
            </a:br>
            <a:r>
              <a:rPr lang="en-US" dirty="0" smtClean="0">
                <a:uFillTx/>
              </a:rPr>
              <a:t>title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uFillTx/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dirty="0" smtClean="0">
                <a:uFillTx/>
              </a:rPr>
              <a:t>Presented by</a:t>
            </a:r>
            <a:br>
              <a:rPr lang="en-US" dirty="0" smtClean="0">
                <a:uFillTx/>
              </a:rPr>
            </a:br>
            <a:endParaRPr lang="en-US" dirty="0" smtClean="0">
              <a:uFillTx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uFillTx/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>
                <a:uFillTx/>
              </a:rPr>
              <a:t>Date &lt;</a:t>
            </a:r>
            <a:r>
              <a:rPr lang="en-US" dirty="0" err="1" smtClean="0">
                <a:uFillTx/>
              </a:rPr>
              <a:t>dd</a:t>
            </a:r>
            <a:r>
              <a:rPr lang="en-US" dirty="0" smtClean="0">
                <a:uFillTx/>
              </a:rPr>
              <a:t>/mm/</a:t>
            </a:r>
            <a:r>
              <a:rPr lang="en-US" dirty="0" err="1" smtClean="0">
                <a:uFillTx/>
              </a:rPr>
              <a:t>yyyy</a:t>
            </a:r>
            <a:r>
              <a:rPr lang="en-US" dirty="0" smtClean="0">
                <a:uFillTx/>
              </a:rPr>
              <a:t>&gt;</a:t>
            </a:r>
            <a:endParaRPr lang="en-US" dirty="0">
              <a:uFillTx/>
            </a:endParaRPr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uFillTx/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Contents</a:t>
            </a:r>
            <a:endParaRPr lang="en-US" dirty="0">
              <a:uFillTx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uFillTx/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Contents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>
                <a:uFillTx/>
              </a:rPr>
              <a:t>Presentation title</a:t>
            </a:r>
            <a:endParaRPr lang="en-US" dirty="0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Presentation title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>
                <a:uFillTx/>
              </a:rPr>
              <a:t>Insert video</a:t>
            </a:r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uFillTx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Presentation title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>
                <a:uFillTx/>
              </a:defRPr>
            </a:lvl1pPr>
            <a:lvl2pPr>
              <a:defRPr sz="1600">
                <a:uFillTx/>
              </a:defRPr>
            </a:lvl2pPr>
            <a:lvl3pPr>
              <a:defRPr sz="1400">
                <a:uFillTx/>
              </a:defRPr>
            </a:lvl3pPr>
            <a:lvl4pPr>
              <a:defRPr sz="1200">
                <a:uFillTx/>
              </a:defRPr>
            </a:lvl4pPr>
            <a:lvl5pPr>
              <a:defRPr sz="1000">
                <a:uFillTx/>
              </a:defRPr>
            </a:lvl5pPr>
            <a:lvl6pPr>
              <a:defRPr sz="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 smtClean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>
                <a:uFillTx/>
              </a:defRPr>
            </a:lvl1pPr>
            <a:lvl2pPr>
              <a:defRPr sz="18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dirty="0" smtClean="0">
                <a:uFillTx/>
              </a:rPr>
              <a:t>Insert image or graphic</a:t>
            </a:r>
            <a:endParaRPr lang="en-US" dirty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uFillTx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uFillTx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Thank you</a:t>
            </a:r>
            <a:endParaRPr lang="en-US" dirty="0">
              <a:uFillTx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uFillTx/>
              </a:rPr>
              <a:t>Section title</a:t>
            </a:r>
            <a:endParaRPr lang="en-US" dirty="0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© AQA and its licensors. All rights reserved.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uFillTx/>
              </a:defRPr>
            </a:lvl1pPr>
            <a:lvl2pPr>
              <a:defRPr>
                <a:solidFill>
                  <a:schemeClr val="tx1"/>
                </a:solidFill>
                <a:uFillTx/>
              </a:defRPr>
            </a:lvl2pPr>
            <a:lvl3pPr>
              <a:defRPr>
                <a:solidFill>
                  <a:schemeClr val="tx1"/>
                </a:solidFill>
                <a:uFillTx/>
              </a:defRPr>
            </a:lvl3pPr>
            <a:lvl4pPr>
              <a:defRPr>
                <a:solidFill>
                  <a:schemeClr val="tx1"/>
                </a:solidFill>
                <a:uFillTx/>
              </a:defRPr>
            </a:lvl4pPr>
            <a:lvl5pPr>
              <a:defRPr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3F11-216B-4661-8A8B-92F346BBB376}" type="datetimeFigureOut">
              <a:rPr lang="en-GB" smtClean="0">
                <a:solidFill>
                  <a:srgbClr val="4B4B4B"/>
                </a:solidFill>
              </a:rPr>
              <a:pPr/>
              <a:t>23/09/2014</a:t>
            </a:fld>
            <a:endParaRPr lang="en-GB">
              <a:solidFill>
                <a:srgbClr val="4B4B4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4B4B4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4EE79-8700-4157-B0EE-3AE3B5575420}" type="slidenum">
              <a:rPr lang="en-GB" smtClean="0">
                <a:solidFill>
                  <a:srgbClr val="4B4B4B"/>
                </a:solidFill>
              </a:rPr>
              <a:pPr/>
              <a:t>‹#›</a:t>
            </a:fld>
            <a:endParaRPr lang="en-GB">
              <a:solidFill>
                <a:srgbClr val="4B4B4B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x of x 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61" r:id="rId18"/>
    <p:sldLayoutId id="2147483666" r:id="rId19"/>
    <p:sldLayoutId id="2147483677" r:id="rId20"/>
    <p:sldLayoutId id="2147483668" r:id="rId21"/>
    <p:sldLayoutId id="2147483667" r:id="rId22"/>
    <p:sldLayoutId id="2147483665" r:id="rId23"/>
    <p:sldLayoutId id="2147483678" r:id="rId24"/>
    <p:sldLayoutId id="2147483669" r:id="rId25"/>
    <p:sldLayoutId id="2147483670" r:id="rId26"/>
    <p:sldLayoutId id="2147483671" r:id="rId27"/>
    <p:sldLayoutId id="2147483672" r:id="rId28"/>
    <p:sldLayoutId id="2147483674" r:id="rId29"/>
    <p:sldLayoutId id="2147483673" r:id="rId30"/>
    <p:sldLayoutId id="2147483675" r:id="rId31"/>
    <p:sldLayoutId id="2147483676" r:id="rId32"/>
    <p:sldLayoutId id="2147483698" r:id="rId33"/>
    <p:sldLayoutId id="2147483699" r:id="rId34"/>
  </p:sldLayoutIdLst>
  <p:transition spd="med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>
                <a:uFillTx/>
              </a:rPr>
              <a:t>Presentation title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 dirty="0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uFillTx/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621960"/>
            <a:ext cx="1339600" cy="1232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uFillTx/>
                <a:latin typeface="+mn-lt"/>
                <a:cs typeface="AQA Chevin Pro Light"/>
              </a:defRPr>
            </a:lvl1pPr>
          </a:lstStyle>
          <a:p>
            <a:r>
              <a:rPr lang="en-US" dirty="0" smtClean="0">
                <a:solidFill>
                  <a:srgbClr val="4B4B4B"/>
                </a:solidFill>
              </a:rPr>
              <a:t>Version 3.0</a:t>
            </a:r>
            <a:endParaRPr lang="en-US" dirty="0">
              <a:solidFill>
                <a:srgbClr val="4B4B4B"/>
              </a:solidFill>
            </a:endParaRPr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0000" y="6415200"/>
            <a:ext cx="14364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80DAB091-367A-9141-A74C-3AA754BCBACD}" type="slidenum">
              <a:rPr lang="en-US" sz="800" smtClean="0">
                <a:solidFill>
                  <a:srgbClr val="4B4B4B"/>
                </a:solidFill>
              </a:rPr>
              <a:pPr/>
              <a:t>‹#›</a:t>
            </a:fld>
            <a:r>
              <a:rPr lang="en-US" sz="800" dirty="0" smtClean="0">
                <a:solidFill>
                  <a:srgbClr val="4B4B4B"/>
                </a:solidFill>
              </a:rPr>
              <a:t> of x</a:t>
            </a:r>
            <a:endParaRPr lang="en-US" sz="800" dirty="0">
              <a:solidFill>
                <a:srgbClr val="4B4B4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uFillTx/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Relationship Id="rId4" Type="http://schemas.openxmlformats.org/officeDocument/2006/relationships/image" Target="../media/image2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4" Type="http://schemas.openxmlformats.org/officeDocument/2006/relationships/image" Target="../media/image2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4" Type="http://schemas.openxmlformats.org/officeDocument/2006/relationships/hyperlink" Target="mailto:science-gce@aqa.org.uk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science-gce@aqa.org.uk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303334"/>
            <a:ext cx="8164053" cy="968675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dirty="0" smtClean="0">
                <a:latin typeface="+mj-lt"/>
              </a:rPr>
              <a:t>AS and A-level Physics</a:t>
            </a:r>
            <a:r>
              <a:rPr lang="en-US" dirty="0">
                <a:latin typeface="+mj-lt"/>
              </a:rPr>
              <a:t/>
            </a:r>
            <a:br>
              <a:rPr lang="en-US" dirty="0">
                <a:latin typeface="+mj-lt"/>
              </a:rPr>
            </a:br>
            <a:r>
              <a:rPr lang="en-US" dirty="0" smtClean="0">
                <a:solidFill>
                  <a:srgbClr val="412878"/>
                </a:solidFill>
                <a:latin typeface="+mj-lt"/>
              </a:rPr>
              <a:t>for first teaching in 2015</a:t>
            </a:r>
            <a:endParaRPr lang="en-US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79749"/>
            <a:ext cx="6003674" cy="1868187"/>
          </a:xfrm>
        </p:spPr>
        <p:txBody>
          <a:bodyPr/>
          <a:lstStyle/>
          <a:p>
            <a:r>
              <a:rPr lang="en-US" sz="3200" b="1" dirty="0" smtClean="0"/>
              <a:t>David Homer</a:t>
            </a:r>
          </a:p>
          <a:p>
            <a:r>
              <a:rPr lang="en-US" sz="3200" b="1" dirty="0" smtClean="0"/>
              <a:t>and</a:t>
            </a:r>
          </a:p>
          <a:p>
            <a:r>
              <a:rPr lang="en-US" sz="3200" b="1" dirty="0" smtClean="0"/>
              <a:t>Matthew Bennett</a:t>
            </a:r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40000" y="4931694"/>
            <a:ext cx="4114801" cy="338138"/>
          </a:xfrm>
        </p:spPr>
        <p:txBody>
          <a:bodyPr/>
          <a:lstStyle/>
          <a:p>
            <a:r>
              <a:rPr lang="en-US" sz="2800" b="1" dirty="0" smtClean="0"/>
              <a:t>Summer 2014</a:t>
            </a:r>
            <a:endParaRPr lang="en-US" sz="28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Slide 1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Teacher and university led design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27142"/>
              </p:ext>
            </p:extLst>
          </p:nvPr>
        </p:nvGraphicFramePr>
        <p:xfrm>
          <a:off x="0" y="1356360"/>
          <a:ext cx="9144000" cy="478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Copyright © AQA and its licensors. All rights reserved.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600974" y="6413739"/>
            <a:ext cx="1422400" cy="500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240980" y="6460428"/>
            <a:ext cx="2678112" cy="3470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69787" y="6392280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Slide 10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6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8717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Teacher and university led design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27142"/>
              </p:ext>
            </p:extLst>
          </p:nvPr>
        </p:nvGraphicFramePr>
        <p:xfrm>
          <a:off x="0" y="1356360"/>
          <a:ext cx="9144000" cy="478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Copyright © AQA and its licensors. All rights reserved.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600974" y="6413739"/>
            <a:ext cx="1422400" cy="500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240980" y="6460428"/>
            <a:ext cx="2678112" cy="3470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69787" y="6392280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Slide 11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6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8717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Teacher and university led design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27142"/>
              </p:ext>
            </p:extLst>
          </p:nvPr>
        </p:nvGraphicFramePr>
        <p:xfrm>
          <a:off x="0" y="1356360"/>
          <a:ext cx="9144000" cy="478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Copyright © AQA and its licensors. All rights reserved.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600974" y="6413739"/>
            <a:ext cx="1422400" cy="500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240980" y="6460428"/>
            <a:ext cx="2678112" cy="3470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69787" y="6392280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Slide 12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6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8717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 and A-level specifications at a glance - 1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066800"/>
            <a:ext cx="8238227" cy="4490712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None/>
              <a:defRPr/>
            </a:pPr>
            <a:r>
              <a:rPr lang="en-GB" b="1" dirty="0" smtClean="0"/>
              <a:t>	Similar content to before </a:t>
            </a:r>
          </a:p>
          <a:p>
            <a:pPr marL="635000" lvl="1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only minor, but significant changes based on teacher feedback.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GB" b="1" dirty="0" smtClean="0"/>
          </a:p>
          <a:p>
            <a:pPr marL="355600" indent="-355600">
              <a:buClr>
                <a:schemeClr val="tx1"/>
              </a:buClr>
              <a:buNone/>
              <a:defRPr/>
            </a:pPr>
            <a:r>
              <a:rPr lang="en-GB" b="1" dirty="0" smtClean="0"/>
              <a:t>	Straightforward exams </a:t>
            </a:r>
          </a:p>
          <a:p>
            <a:pPr marL="635000" lvl="1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specimen papers tested with students</a:t>
            </a:r>
          </a:p>
          <a:p>
            <a:pPr marL="635000" lvl="1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variety of question types</a:t>
            </a:r>
            <a:r>
              <a:rPr lang="en-GB" b="1" dirty="0"/>
              <a:t> </a:t>
            </a:r>
            <a:r>
              <a:rPr lang="en-GB" b="1" dirty="0" smtClean="0"/>
              <a:t>including multiple choice </a:t>
            </a:r>
          </a:p>
          <a:p>
            <a:pPr marL="635000" lvl="1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extra practice papers via e-AQA for mock exams.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b="1" dirty="0"/>
          </a:p>
          <a:p>
            <a:pPr marL="355600" indent="-355600">
              <a:buClr>
                <a:schemeClr val="tx1"/>
              </a:buClr>
              <a:buNone/>
              <a:defRPr/>
            </a:pPr>
            <a:r>
              <a:rPr lang="en-GB" b="1" dirty="0" smtClean="0"/>
              <a:t>	Optional topics to broaden your students’ understanding of physics.</a:t>
            </a:r>
            <a:br>
              <a:rPr lang="en-GB" b="1" dirty="0" smtClean="0"/>
            </a:br>
            <a:endParaRPr lang="en-GB" b="1" dirty="0"/>
          </a:p>
          <a:p>
            <a:pPr marL="355600" indent="-355600">
              <a:buClr>
                <a:schemeClr val="tx1"/>
              </a:buClr>
              <a:buNone/>
              <a:defRPr/>
            </a:pPr>
            <a:r>
              <a:rPr lang="en-GB" b="1" dirty="0" smtClean="0"/>
              <a:t>	Specification order is mostly the same but  greater flexibility in teaching order.</a:t>
            </a:r>
            <a:br>
              <a:rPr lang="en-GB" b="1" dirty="0" smtClean="0"/>
            </a:br>
            <a:endParaRPr lang="en-GB" b="1" dirty="0" smtClean="0"/>
          </a:p>
          <a:p>
            <a:pPr marL="355600" indent="-355600">
              <a:buClr>
                <a:schemeClr val="tx1"/>
              </a:buClr>
              <a:buNone/>
              <a:defRPr/>
            </a:pPr>
            <a:r>
              <a:rPr lang="en-GB" b="1" dirty="0" smtClean="0"/>
              <a:t>	Easy to identify AS material to facilitate teaching AS and A-level together</a:t>
            </a:r>
            <a:r>
              <a:rPr lang="en-GB" sz="1800" dirty="0" smtClean="0"/>
              <a:t>.</a:t>
            </a:r>
            <a:br>
              <a:rPr lang="en-GB" sz="1800" dirty="0" smtClean="0"/>
            </a:br>
            <a:endParaRPr lang="en-GB" sz="18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0" indent="0">
              <a:buClr>
                <a:srgbClr val="008CBB"/>
              </a:buClr>
              <a:buNone/>
              <a:defRPr/>
            </a:pPr>
            <a:endParaRPr lang="en-GB" sz="1800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13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8281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AS and A-level specifications at a glance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12 </a:t>
            </a:r>
            <a:r>
              <a:rPr lang="en-GB" b="1" i="1" dirty="0" smtClean="0"/>
              <a:t>required</a:t>
            </a:r>
            <a:r>
              <a:rPr lang="en-GB" b="1" dirty="0" smtClean="0"/>
              <a:t> </a:t>
            </a:r>
            <a:r>
              <a:rPr lang="en-GB" b="1" i="1" dirty="0" err="1" smtClean="0"/>
              <a:t>practicals</a:t>
            </a:r>
            <a:r>
              <a:rPr lang="en-GB" b="1" dirty="0" smtClean="0"/>
              <a:t> at  A-level quoted in the specification</a:t>
            </a:r>
            <a:br>
              <a:rPr lang="en-GB" b="1" dirty="0" smtClean="0"/>
            </a:br>
            <a:endParaRPr lang="en-GB" b="1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6 are the same as the required AS </a:t>
            </a:r>
            <a:r>
              <a:rPr lang="en-GB" b="1" dirty="0" err="1" smtClean="0"/>
              <a:t>practicals</a:t>
            </a:r>
            <a:r>
              <a:rPr lang="en-GB" b="1" dirty="0" smtClean="0"/>
              <a:t> </a:t>
            </a:r>
            <a:br>
              <a:rPr lang="en-GB" b="1" dirty="0" smtClean="0"/>
            </a:br>
            <a:endParaRPr lang="en-GB" b="1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basic apparatus and techniques required are common to all AOs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GB" b="1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some questions in written papers will be based on the required practicals.</a:t>
            </a:r>
            <a:br>
              <a:rPr lang="en-GB" b="1" dirty="0" smtClean="0"/>
            </a:br>
            <a:endParaRPr lang="en-GB" b="1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these and other </a:t>
            </a:r>
            <a:r>
              <a:rPr lang="en-GB" b="1" dirty="0" err="1" smtClean="0"/>
              <a:t>practicals</a:t>
            </a:r>
            <a:r>
              <a:rPr lang="en-GB" b="1" dirty="0" smtClean="0"/>
              <a:t> form the basis of the </a:t>
            </a:r>
            <a:r>
              <a:rPr lang="en-GB" b="1" i="1" dirty="0" smtClean="0"/>
              <a:t>Practical Endorsement</a:t>
            </a:r>
            <a:r>
              <a:rPr lang="en-GB" b="1" dirty="0" smtClean="0"/>
              <a:t>.</a:t>
            </a:r>
            <a:br>
              <a:rPr lang="en-GB" b="1" dirty="0" smtClean="0"/>
            </a:br>
            <a:endParaRPr lang="en-GB" b="1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b="1" dirty="0" smtClean="0"/>
              <a:t>specification supported with a ‘Practical Handbook’ for teaching, and also guidance for students to document their practicals.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/>
          </a:p>
          <a:p>
            <a:pPr marL="0" indent="0">
              <a:buClr>
                <a:srgbClr val="008CBB"/>
              </a:buClr>
              <a:buNone/>
              <a:defRPr/>
            </a:pPr>
            <a:endParaRPr lang="en-GB" sz="1800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74860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879" y="2054044"/>
            <a:ext cx="4104456" cy="2232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Core Content– 60% subject criteria 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032335" y="2054044"/>
            <a:ext cx="1390373" cy="22322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AQA Extra content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6422708" y="2054044"/>
            <a:ext cx="1434663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Options</a:t>
            </a:r>
            <a:endParaRPr lang="en-GB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AQA Chevin Pro Light"/>
              </a:rPr>
              <a:t>Principles underpinning the A specification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obe Caslon Pro Bold" pitchFamily="18" charset="0"/>
              <a:ea typeface="+mj-ea"/>
              <a:cs typeface="AQA Chevin Pro Ligh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83805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630" y="1947165"/>
            <a:ext cx="4104456" cy="2232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Core Content– 60% subject criteria  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5056086" y="1958340"/>
            <a:ext cx="1390373" cy="223224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AQA Extra content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6459" y="1958340"/>
            <a:ext cx="1434663" cy="223224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Options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AQA Chevin Pro Light"/>
              </a:rPr>
              <a:t>Principles underpinning the specification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obe Caslon Pro Bold" pitchFamily="18" charset="0"/>
              <a:ea typeface="+mj-ea"/>
              <a:cs typeface="AQA Chevin Pro Ligh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5682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412776"/>
            <a:ext cx="4104456" cy="22322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Core Content– 60% subject criteria 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5" y="1412776"/>
            <a:ext cx="1390373" cy="22322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AQA Extra content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6826467" y="1412776"/>
            <a:ext cx="1434663" cy="223224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Options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AQA Chevin Pro Light"/>
              </a:rPr>
              <a:t>Principles underpinning the specification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dobe Caslon Pro Bold" pitchFamily="18" charset="0"/>
              <a:ea typeface="+mj-ea"/>
              <a:cs typeface="AQA Chevin Pro Ligh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87015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412776"/>
            <a:ext cx="4104456" cy="22322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Core Content– 60% subject criteria  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6095" y="1412776"/>
            <a:ext cx="1390373" cy="223224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AQA Extra content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6467" y="1412776"/>
            <a:ext cx="1434663" cy="22322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Options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  <a:defRPr/>
            </a:pPr>
            <a:r>
              <a:rPr lang="en-US" sz="2600" dirty="0" smtClean="0">
                <a:solidFill>
                  <a:srgbClr val="412878"/>
                </a:solidFill>
                <a:latin typeface="Adobe Caslon Pro Bold" pitchFamily="18" charset="0"/>
                <a:cs typeface="AQA Chevin Pro Light"/>
              </a:rPr>
              <a:t>Principles underpinning the specification</a:t>
            </a:r>
            <a:endParaRPr lang="en-US" sz="2600" dirty="0">
              <a:solidFill>
                <a:srgbClr val="412878"/>
              </a:solidFill>
              <a:latin typeface="Adobe Caslon Pro Bold" pitchFamily="18" charset="0"/>
              <a:cs typeface="AQA Chevin Pro Ligh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0000" y="3862551"/>
            <a:ext cx="7721130" cy="2271119"/>
          </a:xfrm>
        </p:spPr>
        <p:txBody>
          <a:bodyPr numCol="2"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2400" dirty="0" smtClean="0"/>
              <a:t>Astrophysics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2400" dirty="0" smtClean="0"/>
              <a:t>Medical Physics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2400" dirty="0" smtClean="0"/>
              <a:t>Turning Points in Physics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2400" dirty="0" smtClean="0"/>
              <a:t>Engineering Physics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2400" dirty="0" smtClean="0"/>
              <a:t>Electronics</a:t>
            </a:r>
          </a:p>
          <a:p>
            <a:endParaRPr lang="en-GB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>
          <a:xfrm>
            <a:off x="448574" y="6523066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18</a:t>
            </a:r>
            <a:endParaRPr lang="en-US" sz="800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2932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A-level: assessment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19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67237"/>
              </p:ext>
            </p:extLst>
          </p:nvPr>
        </p:nvGraphicFramePr>
        <p:xfrm>
          <a:off x="623471" y="1159102"/>
          <a:ext cx="6922317" cy="44717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599914"/>
                <a:gridCol w="977265"/>
                <a:gridCol w="2345138"/>
              </a:tblGrid>
              <a:tr h="52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Three written papers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>
                          <a:tab pos="1971675" algn="l"/>
                        </a:tabLst>
                      </a:pP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/>
                </a:tc>
              </a:tr>
              <a:tr h="1317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effectLst/>
                        </a:rPr>
                        <a:t>Paper 1: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effectLst/>
                        </a:rPr>
                        <a:t> 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34%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7051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Written</a:t>
                      </a:r>
                      <a:r>
                        <a:rPr lang="en-GB" sz="1800" b="1" baseline="0" dirty="0" smtClean="0">
                          <a:effectLst/>
                        </a:rPr>
                        <a:t> exam: </a:t>
                      </a:r>
                      <a:br>
                        <a:rPr lang="en-GB" sz="1800" b="1" baseline="0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2 hours </a:t>
                      </a:r>
                      <a:br>
                        <a:rPr lang="en-GB" sz="1800" b="1" dirty="0" smtClean="0">
                          <a:effectLst/>
                        </a:rPr>
                      </a:br>
                      <a:endParaRPr lang="en-GB" sz="1800" b="1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7051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85 marks </a:t>
                      </a:r>
                    </a:p>
                  </a:txBody>
                  <a:tcPr marL="91420" marR="91420" marT="45711" marB="45711" horzOverflow="overflow"/>
                </a:tc>
              </a:tr>
              <a:tr h="1391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effectLst/>
                        </a:rPr>
                        <a:t>Paper 2: 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34%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7051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Written</a:t>
                      </a:r>
                      <a:r>
                        <a:rPr lang="en-GB" sz="1800" b="1" baseline="0" dirty="0" smtClean="0">
                          <a:effectLst/>
                        </a:rPr>
                        <a:t> exam: </a:t>
                      </a:r>
                      <a:br>
                        <a:rPr lang="en-GB" sz="1800" b="1" baseline="0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2 hours </a:t>
                      </a:r>
                      <a:br>
                        <a:rPr lang="en-GB" sz="1800" b="1" dirty="0" smtClean="0">
                          <a:effectLst/>
                        </a:rPr>
                      </a:br>
                      <a:endParaRPr lang="en-GB" sz="1800" b="1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7051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85 marks </a:t>
                      </a:r>
                    </a:p>
                  </a:txBody>
                  <a:tcPr marL="91420" marR="91420" marT="45711" marB="45711" horzOverflow="overflow"/>
                </a:tc>
              </a:tr>
              <a:tr h="1241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1800" b="1" kern="1200" dirty="0" smtClean="0">
                          <a:effectLst/>
                        </a:rPr>
                        <a:t>Paper 3: </a:t>
                      </a:r>
                      <a:endParaRPr lang="en-GB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7051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Written exam: </a:t>
                      </a:r>
                      <a:br>
                        <a:rPr lang="en-GB" sz="1800" b="1" dirty="0" smtClean="0">
                          <a:effectLst/>
                        </a:rPr>
                      </a:br>
                      <a:r>
                        <a:rPr lang="en-GB" sz="1800" b="1" dirty="0" smtClean="0">
                          <a:effectLst/>
                        </a:rPr>
                        <a:t>2 hours</a:t>
                      </a:r>
                      <a:br>
                        <a:rPr lang="en-GB" sz="1800" b="1" dirty="0" smtClean="0">
                          <a:effectLst/>
                        </a:rPr>
                      </a:br>
                      <a:endParaRPr lang="en-GB" sz="1800" b="1" dirty="0" smtClean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270510" algn="l"/>
                        </a:tabLst>
                      </a:pPr>
                      <a:r>
                        <a:rPr lang="en-GB" sz="1800" b="1" dirty="0" smtClean="0">
                          <a:effectLst/>
                        </a:rPr>
                        <a:t>80 marks </a:t>
                      </a:r>
                    </a:p>
                  </a:txBody>
                  <a:tcPr marL="91420" marR="91420" marT="45711" marB="45711" horzOverflow="overflow"/>
                </a:tc>
              </a:tr>
            </a:tbl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510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the session -1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591449" y="1047750"/>
            <a:ext cx="7942951" cy="471487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r>
              <a:rPr lang="en-GB" sz="2800" b="1" dirty="0" smtClean="0">
                <a:cs typeface="Arial" charset="0"/>
              </a:rPr>
              <a:t>Overview </a:t>
            </a:r>
            <a:r>
              <a:rPr lang="en-GB" sz="2800" b="1" dirty="0">
                <a:cs typeface="Arial" charset="0"/>
              </a:rPr>
              <a:t>of the new </a:t>
            </a:r>
            <a:r>
              <a:rPr lang="en-GB" sz="2800" b="1" dirty="0" smtClean="0">
                <a:cs typeface="Arial" charset="0"/>
              </a:rPr>
              <a:t>AS and A-level specifications</a:t>
            </a:r>
            <a:endParaRPr lang="en-GB" sz="2800" b="1" dirty="0">
              <a:cs typeface="Arial" charset="0"/>
            </a:endParaRPr>
          </a:p>
          <a:p>
            <a:pPr marL="355600" indent="-355600">
              <a:lnSpc>
                <a:spcPct val="2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>
                <a:cs typeface="Arial" charset="0"/>
              </a:rPr>
              <a:t>U</a:t>
            </a:r>
            <a:r>
              <a:rPr lang="en-GB" sz="2400" dirty="0" smtClean="0">
                <a:cs typeface="Arial" charset="0"/>
              </a:rPr>
              <a:t>nderlying principles </a:t>
            </a:r>
            <a:r>
              <a:rPr lang="en-GB" sz="2400" dirty="0">
                <a:cs typeface="Arial" charset="0"/>
              </a:rPr>
              <a:t>and key features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>
                <a:cs typeface="Arial" charset="0"/>
              </a:rPr>
              <a:t>S</a:t>
            </a:r>
            <a:r>
              <a:rPr lang="en-GB" sz="2400" dirty="0" smtClean="0">
                <a:cs typeface="Arial" charset="0"/>
              </a:rPr>
              <a:t>pecifications </a:t>
            </a:r>
            <a:r>
              <a:rPr lang="en-GB" sz="2400" dirty="0">
                <a:cs typeface="Arial" charset="0"/>
              </a:rPr>
              <a:t>at a </a:t>
            </a:r>
            <a:r>
              <a:rPr lang="en-GB" sz="2400" dirty="0" smtClean="0">
                <a:cs typeface="Arial" charset="0"/>
              </a:rPr>
              <a:t>glance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 smtClean="0">
                <a:cs typeface="Arial" charset="0"/>
              </a:rPr>
              <a:t>Summary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GB" sz="2400" dirty="0" smtClean="0">
                <a:cs typeface="Arial" charset="0"/>
              </a:rPr>
              <a:t>content 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GB" sz="2400" dirty="0" smtClean="0">
                <a:cs typeface="Arial" charset="0"/>
              </a:rPr>
              <a:t>assessment objectives</a:t>
            </a:r>
          </a:p>
          <a:p>
            <a:pPr marL="355600" indent="-355600">
              <a:lnSpc>
                <a:spcPct val="2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 smtClean="0">
                <a:cs typeface="Arial" charset="0"/>
              </a:rPr>
              <a:t>Changes to the specification</a:t>
            </a:r>
            <a:endParaRPr lang="en-GB" sz="2400" dirty="0">
              <a:cs typeface="Arial" charset="0"/>
            </a:endParaRPr>
          </a:p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A-level assessment in more detail – Paper 1</a:t>
            </a:r>
            <a:r>
              <a:rPr lang="en-US" dirty="0" smtClean="0">
                <a:solidFill>
                  <a:schemeClr val="tx2"/>
                </a:solidFill>
              </a:rPr>
              <a:t>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05469"/>
            <a:ext cx="8045200" cy="5033048"/>
          </a:xfrm>
        </p:spPr>
        <p:txBody>
          <a:bodyPr/>
          <a:lstStyle/>
          <a:p>
            <a:pPr marL="0" indent="0" fontAlgn="t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Measurements and errors</a:t>
            </a:r>
          </a:p>
          <a:p>
            <a:pPr marL="0" indent="0" fontAlgn="t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Particles and radiation</a:t>
            </a:r>
          </a:p>
          <a:p>
            <a:pPr marL="0" lvl="1" indent="0" fontAlgn="t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Waves</a:t>
            </a:r>
          </a:p>
          <a:p>
            <a:pPr marL="0" lvl="1" indent="0" fontAlgn="t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Mechanics and materials</a:t>
            </a:r>
          </a:p>
          <a:p>
            <a:pPr marL="0" lvl="1" indent="0" fontAlgn="t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Electricity</a:t>
            </a:r>
          </a:p>
          <a:p>
            <a:pPr marL="0" lvl="1" indent="0" fontAlgn="t">
              <a:lnSpc>
                <a:spcPct val="150000"/>
              </a:lnSpc>
              <a:buFont typeface="Arial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Further Mechanics (Periodic motion)</a:t>
            </a:r>
          </a:p>
          <a:p>
            <a:pPr fontAlgn="base"/>
            <a:endParaRPr lang="en-GB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0" lvl="1" indent="0" fontAlgn="t">
              <a:buFont typeface="Arial"/>
              <a:buChar char="•"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A: 60 marks of questions </a:t>
            </a:r>
          </a:p>
          <a:p>
            <a:pPr marL="0" lvl="1" indent="0" fontAlgn="t">
              <a:buFont typeface="Arial"/>
              <a:buChar char="•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Section B: 25 Multiple choice questions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fontAlgn="t">
              <a:buFont typeface="Arial"/>
              <a:buChar char="•"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fontAlgn="t"/>
            <a:endParaRPr lang="en-GB" dirty="0" smtClean="0"/>
          </a:p>
          <a:p>
            <a:endParaRPr lang="en-GB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Slide 20</a:t>
            </a:r>
            <a:r>
              <a:rPr lang="en-US" sz="800" dirty="0" smtClean="0"/>
              <a:t>lide 16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4971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A-level assessment in more detail – Paper 2</a:t>
            </a:r>
            <a:endParaRPr lang="en-GB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091821"/>
            <a:ext cx="8045200" cy="5046696"/>
          </a:xfrm>
        </p:spPr>
        <p:txBody>
          <a:bodyPr/>
          <a:lstStyle/>
          <a:p>
            <a:pPr marL="0" indent="0" fontAlgn="t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</a:t>
            </a:r>
          </a:p>
          <a:p>
            <a:pPr fontAlgn="t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physics</a:t>
            </a:r>
          </a:p>
          <a:p>
            <a:pPr fontAlgn="t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 and their consequences</a:t>
            </a:r>
          </a:p>
          <a:p>
            <a:pPr fontAlgn="t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physics</a:t>
            </a:r>
          </a:p>
          <a:p>
            <a:pPr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en-GB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fontAlgn="t"/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A: 60 marks of questions</a:t>
            </a:r>
          </a:p>
          <a:p>
            <a:pPr fontAlgn="t"/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B: 25 multiple choice questions</a:t>
            </a:r>
          </a:p>
          <a:p>
            <a:pPr fontAlgn="t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864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A-level assessment in more detail – Paper 3</a:t>
            </a:r>
            <a:endParaRPr lang="en-GB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009649"/>
            <a:ext cx="8045200" cy="5128867"/>
          </a:xfrm>
        </p:spPr>
        <p:txBody>
          <a:bodyPr/>
          <a:lstStyle/>
          <a:p>
            <a:pPr marL="0" indent="0" fontAlgn="t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Content</a:t>
            </a:r>
          </a:p>
          <a:p>
            <a:pPr fontAlgn="t">
              <a:lnSpc>
                <a:spcPct val="150000"/>
              </a:lnSpc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skills</a:t>
            </a:r>
          </a:p>
          <a:p>
            <a:pPr fontAlgn="t">
              <a:lnSpc>
                <a:spcPct val="150000"/>
              </a:lnSpc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  <a:p>
            <a:pPr fontAlgn="t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optional topic from :</a:t>
            </a:r>
          </a:p>
          <a:p>
            <a:pPr lvl="1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Astrophysics</a:t>
            </a:r>
          </a:p>
          <a:p>
            <a:pPr lvl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Medical Physics</a:t>
            </a:r>
          </a:p>
          <a:p>
            <a:pPr lvl="1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 physics</a:t>
            </a:r>
          </a:p>
          <a:p>
            <a:pPr lvl="1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Turning points in physics</a:t>
            </a:r>
          </a:p>
          <a:p>
            <a:pPr lvl="1" fontAlgn="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  <a:p>
            <a:pPr marL="0" indent="0" fontAlgn="t">
              <a:buNone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fontAlgn="t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A: 45 marks - practical experiments and data analysis</a:t>
            </a:r>
          </a:p>
          <a:p>
            <a:pPr fontAlgn="t"/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B: 35 marks – chosen optional topic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394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2"/>
                </a:solidFill>
                <a:latin typeface="+mj-lt"/>
              </a:rPr>
              <a:t>AS assessment at a glance</a:t>
            </a:r>
            <a:r>
              <a:rPr lang="en-GB" dirty="0" smtClean="0">
                <a:latin typeface="+mj-lt"/>
              </a:rPr>
              <a:t/>
            </a:r>
            <a:br>
              <a:rPr lang="en-GB" dirty="0" smtClean="0"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23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79041"/>
              </p:ext>
            </p:extLst>
          </p:nvPr>
        </p:nvGraphicFramePr>
        <p:xfrm>
          <a:off x="709196" y="1297305"/>
          <a:ext cx="7520404" cy="467901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21669"/>
                <a:gridCol w="829992"/>
                <a:gridCol w="2668743"/>
              </a:tblGrid>
              <a:tr h="689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Two written papers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/>
                </a:tc>
              </a:tr>
              <a:tr h="1940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2400" b="1" kern="1200" dirty="0" smtClean="0">
                          <a:effectLst/>
                        </a:rPr>
                        <a:t>Paper 1: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r>
                        <a:rPr lang="en-GB" sz="2400" b="1" dirty="0" smtClean="0">
                          <a:effectLst/>
                        </a:rPr>
                        <a:t>Written exam: </a:t>
                      </a:r>
                      <a:br>
                        <a:rPr lang="en-GB" sz="2400" b="1" dirty="0" smtClean="0">
                          <a:effectLst/>
                        </a:rPr>
                      </a:br>
                      <a:r>
                        <a:rPr lang="en-GB" sz="2400" b="1" dirty="0" smtClean="0">
                          <a:effectLst/>
                        </a:rPr>
                        <a:t>1 hour 30 </a:t>
                      </a:r>
                      <a:r>
                        <a:rPr lang="en-GB" sz="2400" b="1" dirty="0" err="1" smtClean="0">
                          <a:effectLst/>
                        </a:rPr>
                        <a:t>mins</a:t>
                      </a:r>
                      <a:r>
                        <a:rPr lang="en-GB" sz="2400" b="1" dirty="0" smtClean="0">
                          <a:effectLst/>
                        </a:rPr>
                        <a:t> </a:t>
                      </a:r>
                      <a:br>
                        <a:rPr lang="en-GB" sz="2400" b="1" dirty="0" smtClean="0">
                          <a:effectLst/>
                        </a:rPr>
                      </a:br>
                      <a:endParaRPr lang="en-GB" sz="2400" b="1" dirty="0" smtClean="0">
                        <a:effectLst/>
                      </a:endParaRPr>
                    </a:p>
                    <a:p>
                      <a:pPr marL="0" lvl="0" inden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r>
                        <a:rPr lang="en-GB" sz="2400" b="1" dirty="0" smtClean="0">
                          <a:effectLst/>
                        </a:rPr>
                        <a:t>70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/>
                </a:tc>
              </a:tr>
              <a:tr h="1940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GB" sz="2400" b="1" kern="1200" dirty="0" smtClean="0">
                          <a:effectLst/>
                        </a:rPr>
                        <a:t>Paper 2: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lang="en-GB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0" marR="91420" marT="45711" marB="45711" horzOverflow="overflow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r>
                        <a:rPr lang="en-GB" sz="2400" b="1" dirty="0" smtClean="0">
                          <a:effectLst/>
                        </a:rPr>
                        <a:t>Written exam:</a:t>
                      </a:r>
                      <a:br>
                        <a:rPr lang="en-GB" sz="2400" b="1" dirty="0" smtClean="0">
                          <a:effectLst/>
                        </a:rPr>
                      </a:br>
                      <a:r>
                        <a:rPr lang="en-GB" sz="2400" b="1" dirty="0" smtClean="0">
                          <a:effectLst/>
                        </a:rPr>
                        <a:t>1 hour 30 </a:t>
                      </a:r>
                      <a:r>
                        <a:rPr lang="en-GB" sz="2400" b="1" dirty="0" err="1" smtClean="0">
                          <a:effectLst/>
                        </a:rPr>
                        <a:t>mins</a:t>
                      </a:r>
                      <a:r>
                        <a:rPr lang="en-GB" sz="2400" b="1" dirty="0" smtClean="0">
                          <a:effectLst/>
                        </a:rPr>
                        <a:t/>
                      </a:r>
                      <a:br>
                        <a:rPr lang="en-GB" sz="2400" b="1" dirty="0" smtClean="0">
                          <a:effectLst/>
                        </a:rPr>
                      </a:br>
                      <a:endParaRPr lang="en-GB" sz="2400" b="1" dirty="0" smtClean="0">
                        <a:effectLst/>
                      </a:endParaRPr>
                    </a:p>
                    <a:p>
                      <a:pPr marL="0" lvl="0" indent="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r>
                        <a:rPr lang="en-GB" sz="2400" b="1" dirty="0" smtClean="0">
                          <a:effectLst/>
                        </a:rPr>
                        <a:t>70 marks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0" marR="91420" marT="45711" marB="45711" horzOverflow="overflow"/>
                </a:tc>
              </a:tr>
            </a:tbl>
          </a:graphicData>
        </a:graphic>
      </p:graphicFrame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497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381000"/>
            <a:ext cx="82296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AS assessment in more detail - 1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73707"/>
            <a:ext cx="8229600" cy="4052664"/>
          </a:xfrm>
        </p:spPr>
        <p:txBody>
          <a:bodyPr/>
          <a:lstStyle/>
          <a:p>
            <a:pPr fontAlgn="t"/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Paper 1</a:t>
            </a:r>
          </a:p>
          <a:p>
            <a:pPr fontAlgn="t"/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t"/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Content</a:t>
            </a: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Measurement and their errors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Particles and radiation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Waves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Mechanics and materials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Electricity</a:t>
            </a:r>
          </a:p>
          <a:p>
            <a:pPr fontAlgn="t"/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t"/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Questions</a:t>
            </a:r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70 marks of questions of short and long answer questions split by topic</a:t>
            </a:r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24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0231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4" y="36195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AS assessment in more detail - 2</a:t>
            </a:r>
            <a:endParaRPr lang="en-GB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9780" y="1132764"/>
            <a:ext cx="8229600" cy="4052664"/>
          </a:xfrm>
        </p:spPr>
        <p:txBody>
          <a:bodyPr/>
          <a:lstStyle/>
          <a:p>
            <a:pPr fontAlgn="t"/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Paper 2</a:t>
            </a:r>
          </a:p>
          <a:p>
            <a:pPr fontAlgn="t"/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t"/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Content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All topics 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Practical skills</a:t>
            </a:r>
          </a:p>
          <a:p>
            <a:pPr marL="457200" indent="-4572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Data analysis</a:t>
            </a:r>
          </a:p>
          <a:p>
            <a:pPr fontAlgn="t"/>
            <a:endParaRPr lang="en-GB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fontAlgn="t"/>
            <a:r>
              <a:rPr lang="en-GB" sz="1800" b="1" dirty="0" smtClean="0">
                <a:solidFill>
                  <a:schemeClr val="tx1">
                    <a:lumMod val="50000"/>
                  </a:schemeClr>
                </a:solidFill>
              </a:rPr>
              <a:t>Questions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Section A: 20 marks of questions on practical skills and data analysis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Section B: 20 marks of questions from across all areas of AS content</a:t>
            </a:r>
          </a:p>
          <a:p>
            <a:pPr marL="457200" indent="-457200" fontAlgn="t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Section C: 30 multiple choice questions.</a:t>
            </a:r>
          </a:p>
          <a:p>
            <a:pPr fontAlgn="t"/>
            <a:endParaRPr lang="en-GB" dirty="0" smtClean="0"/>
          </a:p>
          <a:p>
            <a:pPr fontAlgn="t"/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25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8500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Changes to the specification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>
              <a:lnSpc>
                <a:spcPct val="150000"/>
              </a:lnSpc>
            </a:pPr>
            <a:endParaRPr lang="en-GB" sz="18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57200" y="1057275"/>
            <a:ext cx="8238227" cy="5029200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b="1" dirty="0" smtClean="0"/>
              <a:t>Options:</a:t>
            </a:r>
          </a:p>
          <a:p>
            <a:pPr marL="635000" lvl="1" indent="-355600">
              <a:buClr>
                <a:schemeClr val="tx1"/>
              </a:buClr>
              <a:buFont typeface="Arial" panose="020B0604020202020204" pitchFamily="34" charset="0"/>
              <a:buChar char="‾"/>
              <a:defRPr/>
            </a:pPr>
            <a:r>
              <a:rPr lang="en-GB" sz="2400" dirty="0" smtClean="0"/>
              <a:t>introduction of Electronics </a:t>
            </a:r>
          </a:p>
          <a:p>
            <a:pPr marL="635000" lvl="1" indent="-355600">
              <a:buClr>
                <a:schemeClr val="tx1"/>
              </a:buClr>
              <a:buFont typeface="Arial" panose="020B0604020202020204" pitchFamily="34" charset="0"/>
              <a:buChar char="‾"/>
              <a:defRPr/>
            </a:pPr>
            <a:r>
              <a:rPr lang="en-GB" sz="2400" dirty="0" smtClean="0"/>
              <a:t>revision and re-titling of Applied physics to Engineering physics</a:t>
            </a:r>
          </a:p>
          <a:p>
            <a:pPr marL="635000" lvl="1" indent="-355600">
              <a:buClr>
                <a:schemeClr val="tx1"/>
              </a:buClr>
              <a:buFont typeface="Arial" panose="020B0604020202020204" pitchFamily="34" charset="0"/>
              <a:buChar char="‾"/>
              <a:defRPr/>
            </a:pPr>
            <a:r>
              <a:rPr lang="en-GB" sz="2400" dirty="0" smtClean="0"/>
              <a:t>updating of Astrophysics, Medical physics and Turning points in physics</a:t>
            </a:r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4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b="1" dirty="0" smtClean="0"/>
              <a:t>Removal</a:t>
            </a:r>
            <a:r>
              <a:rPr lang="en-GB" sz="2400" dirty="0" smtClean="0"/>
              <a:t> of ISA and EMPAs </a:t>
            </a:r>
            <a:br>
              <a:rPr lang="en-GB" sz="2400" dirty="0" smtClean="0"/>
            </a:br>
            <a:endParaRPr lang="en-GB" sz="24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12 required </a:t>
            </a:r>
            <a:r>
              <a:rPr lang="en-GB" sz="2400" dirty="0" err="1" smtClean="0"/>
              <a:t>practicals</a:t>
            </a:r>
            <a:r>
              <a:rPr lang="en-GB" sz="2400" dirty="0" smtClean="0"/>
              <a:t> for A-level and 6 at AS</a:t>
            </a:r>
          </a:p>
          <a:p>
            <a:pPr marL="355600" indent="-355600">
              <a:buClr>
                <a:schemeClr val="tx1"/>
              </a:buClr>
              <a:buNone/>
              <a:defRPr/>
            </a:pPr>
            <a:endParaRPr lang="en-GB" sz="24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GB" sz="2400" dirty="0" smtClean="0"/>
              <a:t>Right-hand column of specification shows opportunities for skills development </a:t>
            </a:r>
            <a:br>
              <a:rPr lang="en-GB" sz="2400" dirty="0" smtClean="0"/>
            </a:br>
            <a:endParaRPr lang="en-GB" sz="1800" dirty="0" smtClean="0"/>
          </a:p>
          <a:p>
            <a:pPr marL="355600" indent="-35560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1800" dirty="0" smtClean="0"/>
          </a:p>
          <a:p>
            <a:pPr marL="0" indent="0">
              <a:buClr>
                <a:srgbClr val="008CBB"/>
              </a:buClr>
              <a:buNone/>
              <a:defRPr/>
            </a:pPr>
            <a:endParaRPr lang="en-GB" sz="1800" dirty="0"/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99235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Break out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200" dirty="0" smtClean="0"/>
              <a:t>What do you like about the new specification and assessment model?</a:t>
            </a:r>
          </a:p>
          <a:p>
            <a:endParaRPr lang="en-GB" sz="3200" dirty="0" smtClean="0"/>
          </a:p>
          <a:p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27</a:t>
            </a:r>
            <a:endParaRPr lang="en-US" sz="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AQA’s AS and A-level specifications?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2696" y="105842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3200" b="1" dirty="0"/>
              <a:t>Relevant </a:t>
            </a:r>
            <a:endParaRPr lang="en-GB" sz="3200" b="1" dirty="0" smtClean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ClrTx/>
              <a:buNone/>
            </a:pPr>
            <a:r>
              <a:rPr lang="en-GB" sz="1800" b="1" dirty="0" smtClean="0"/>
              <a:t> 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Cloud 8"/>
          <p:cNvSpPr/>
          <p:nvPr/>
        </p:nvSpPr>
        <p:spPr>
          <a:xfrm>
            <a:off x="1171371" y="1058420"/>
            <a:ext cx="7515429" cy="508112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in the classroom </a:t>
            </a:r>
          </a:p>
          <a:p>
            <a:pPr>
              <a:buClrTx/>
            </a:pPr>
            <a:r>
              <a:rPr lang="en-GB" sz="3200" dirty="0" smtClean="0"/>
              <a:t>worked with many teachers from a wide range of schools and colleges in developing our A-level Physics specifications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7252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AQA’s AS and A-level specifications?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2696" y="105842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3200" b="1" dirty="0"/>
              <a:t>Relevant </a:t>
            </a:r>
            <a:endParaRPr lang="en-GB" sz="3200" b="1" dirty="0" smtClean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ClrTx/>
              <a:buNone/>
            </a:pPr>
            <a:r>
              <a:rPr lang="en-GB" sz="1800" b="1" dirty="0" smtClean="0"/>
              <a:t> 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29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Cloud 8"/>
          <p:cNvSpPr/>
          <p:nvPr/>
        </p:nvSpPr>
        <p:spPr>
          <a:xfrm>
            <a:off x="1171371" y="1058420"/>
            <a:ext cx="7515429" cy="532447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in the real world</a:t>
            </a:r>
          </a:p>
          <a:p>
            <a:pPr>
              <a:buClrTx/>
            </a:pPr>
            <a:r>
              <a:rPr lang="en-GB" sz="3200" dirty="0" smtClean="0"/>
              <a:t>Our specification has been designed after consultation with representatives from universities, medical schools and industry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7252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6"/>
            <a:ext cx="8229600" cy="490269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Structure of the session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18979" y="1066800"/>
            <a:ext cx="8695426" cy="471487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2800" b="1" dirty="0" smtClean="0">
                <a:cs typeface="Arial" charset="0"/>
              </a:rPr>
              <a:t>A-level Papers 1, 2 and 3 and practical assessment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 smtClean="0">
                <a:cs typeface="Arial" charset="0"/>
              </a:rPr>
              <a:t>core content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 smtClean="0">
                <a:cs typeface="Arial" charset="0"/>
              </a:rPr>
              <a:t>question papers and question types</a:t>
            </a:r>
          </a:p>
          <a:p>
            <a:pPr marL="355600" indent="-3556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2400" dirty="0">
                <a:cs typeface="Arial" charset="0"/>
              </a:rPr>
              <a:t>p</a:t>
            </a:r>
            <a:r>
              <a:rPr lang="en-GB" sz="2400" dirty="0" smtClean="0">
                <a:cs typeface="Arial" charset="0"/>
              </a:rPr>
              <a:t>ractical skills and endorsement</a:t>
            </a:r>
          </a:p>
          <a:p>
            <a:pPr marL="355600" indent="-355600">
              <a:buNone/>
            </a:pPr>
            <a:endParaRPr lang="en-GB" sz="1800" b="1" dirty="0">
              <a:cs typeface="Arial" charset="0"/>
            </a:endParaRPr>
          </a:p>
          <a:p>
            <a:pPr marL="355600" indent="-355600">
              <a:buNone/>
            </a:pPr>
            <a:r>
              <a:rPr lang="en-GB" sz="2400" b="1" dirty="0" smtClean="0">
                <a:cs typeface="Arial" charset="0"/>
              </a:rPr>
              <a:t>AS assessment</a:t>
            </a:r>
          </a:p>
          <a:p>
            <a:pPr marL="355600" indent="-355600">
              <a:buNone/>
            </a:pPr>
            <a:endParaRPr lang="en-GB" sz="2400" b="1" dirty="0" smtClean="0">
              <a:cs typeface="Arial" charset="0"/>
            </a:endParaRPr>
          </a:p>
          <a:p>
            <a:pPr marL="355600" indent="-355600">
              <a:buNone/>
            </a:pPr>
            <a:r>
              <a:rPr lang="en-GB" sz="2400" b="1" dirty="0" smtClean="0">
                <a:cs typeface="Arial" charset="0"/>
              </a:rPr>
              <a:t>Support </a:t>
            </a:r>
            <a:r>
              <a:rPr lang="en-GB" sz="2400" b="1" dirty="0">
                <a:cs typeface="Arial" charset="0"/>
              </a:rPr>
              <a:t>and resources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698500" indent="-342900"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  <a:p>
            <a:pPr defTabSz="4445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25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AQA’s AS and A-level specifications?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2696" y="105842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3200" b="1" dirty="0" smtClean="0"/>
              <a:t>Fresh approach 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ClrTx/>
              <a:buNone/>
            </a:pPr>
            <a:r>
              <a:rPr lang="en-GB" sz="1800" b="1" dirty="0" smtClean="0"/>
              <a:t> 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Cloud 8"/>
          <p:cNvSpPr/>
          <p:nvPr/>
        </p:nvSpPr>
        <p:spPr>
          <a:xfrm>
            <a:off x="1171371" y="1246909"/>
            <a:ext cx="7515429" cy="49574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/>
              <a:t>that </a:t>
            </a:r>
            <a:r>
              <a:rPr lang="en-GB" sz="3200" dirty="0" smtClean="0"/>
              <a:t> allows you to teach the concepts and then choose the context and application that will most interest your students.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77252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Why choose AQA’s AS and A-level specifications?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2696" y="105842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r>
              <a:rPr lang="en-GB" sz="3200" b="1" dirty="0" err="1" smtClean="0"/>
              <a:t>Practicals</a:t>
            </a:r>
            <a:r>
              <a:rPr lang="en-GB" sz="3200" b="1" dirty="0" smtClean="0"/>
              <a:t> 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dirty="0" smtClean="0"/>
              <a:t> </a:t>
            </a:r>
          </a:p>
          <a:p>
            <a:pPr marL="0" indent="0">
              <a:buClrTx/>
              <a:buNone/>
            </a:pPr>
            <a:r>
              <a:rPr lang="en-GB" sz="1800" b="1" dirty="0" smtClean="0"/>
              <a:t> </a:t>
            </a: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9" name="Cloud 8"/>
          <p:cNvSpPr/>
          <p:nvPr/>
        </p:nvSpPr>
        <p:spPr>
          <a:xfrm>
            <a:off x="1171371" y="1058421"/>
            <a:ext cx="7515429" cy="505737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at the heart of physics</a:t>
            </a:r>
            <a:endParaRPr lang="en-GB" sz="32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GB" sz="3200" dirty="0" smtClean="0">
                <a:solidFill>
                  <a:schemeClr val="bg2"/>
                </a:solidFill>
              </a:rPr>
              <a:t>specification provides many opportunities to use practical experiences to link theory to reality, and to equip students with essential practical skills</a:t>
            </a:r>
            <a:endParaRPr lang="en-GB" sz="3200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252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Resources to help you plan, teach and assess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2696" y="105842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lvl="0">
              <a:lnSpc>
                <a:spcPct val="150000"/>
              </a:lnSpc>
              <a:buClrTx/>
            </a:pPr>
            <a:r>
              <a:rPr lang="en-GB" sz="2800" dirty="0" smtClean="0"/>
              <a:t>Launch </a:t>
            </a:r>
            <a:r>
              <a:rPr lang="en-GB" sz="2800" dirty="0"/>
              <a:t>meetings: both online and face to face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/>
              <a:t>Prepare to teach courses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/>
              <a:t>Specimen materials (x2)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/>
              <a:t>Questions</a:t>
            </a:r>
          </a:p>
          <a:p>
            <a:pPr lvl="0">
              <a:lnSpc>
                <a:spcPct val="150000"/>
              </a:lnSpc>
              <a:buClrTx/>
            </a:pPr>
            <a:endParaRPr lang="en-GB" sz="1800" dirty="0"/>
          </a:p>
          <a:p>
            <a:pPr marL="0" indent="0">
              <a:buClrTx/>
              <a:buNone/>
            </a:pPr>
            <a:endParaRPr lang="en-GB" sz="1800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5901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Resources to help you plan, teach and assess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342696" y="105842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lvl="0">
              <a:lnSpc>
                <a:spcPct val="150000"/>
              </a:lnSpc>
              <a:buClrTx/>
            </a:pPr>
            <a:r>
              <a:rPr lang="en-GB" sz="2800" dirty="0" smtClean="0"/>
              <a:t>Schemes of work (x2)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 smtClean="0"/>
              <a:t>Printed </a:t>
            </a:r>
            <a:r>
              <a:rPr lang="en-GB" sz="2800" dirty="0"/>
              <a:t>specifications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/>
              <a:t>Progression and switching information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/>
              <a:t>3 textbook publishers</a:t>
            </a:r>
          </a:p>
          <a:p>
            <a:pPr lvl="0">
              <a:lnSpc>
                <a:spcPct val="150000"/>
              </a:lnSpc>
              <a:buClrTx/>
            </a:pPr>
            <a:r>
              <a:rPr lang="en-GB" sz="2800" dirty="0"/>
              <a:t>Bridging information from Nelson </a:t>
            </a:r>
            <a:r>
              <a:rPr lang="en-GB" sz="2800" dirty="0" err="1"/>
              <a:t>Thornes</a:t>
            </a:r>
            <a:r>
              <a:rPr lang="en-GB" sz="2800" dirty="0"/>
              <a:t> books</a:t>
            </a:r>
          </a:p>
          <a:p>
            <a:pPr marL="0" indent="0">
              <a:buClrTx/>
              <a:buNone/>
            </a:pPr>
            <a:endParaRPr lang="en-GB" sz="1800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5901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pPr marL="0" indent="0"/>
            <a:r>
              <a:rPr lang="en-GB" sz="2400" dirty="0" smtClean="0">
                <a:solidFill>
                  <a:srgbClr val="412878"/>
                </a:solidFill>
                <a:latin typeface="+mj-lt"/>
                <a:cs typeface="Arial"/>
              </a:rPr>
              <a:t>Textbooks</a:t>
            </a:r>
            <a:endParaRPr lang="en-US" sz="24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40000" y="1276350"/>
            <a:ext cx="8045200" cy="48621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Textbooks by: </a:t>
            </a:r>
          </a:p>
          <a:p>
            <a:pPr marL="57150" indent="0">
              <a:buFont typeface="Arial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Oxford University Press, </a:t>
            </a:r>
          </a:p>
          <a:p>
            <a:pPr indent="-28575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Hodder Education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Collins</a:t>
            </a:r>
          </a:p>
          <a:p>
            <a:pPr marL="57150" indent="0">
              <a:buFont typeface="Arial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Font typeface="Arial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selected to enter the AQA approval process for A-level Physics. </a:t>
            </a:r>
          </a:p>
          <a:p>
            <a:pPr marL="57150" indent="0">
              <a:buFont typeface="Arial"/>
              <a:buNone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Font typeface="Arial"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Upon successful completion of the process, the books will be published as ‘AQA approved’. </a:t>
            </a:r>
          </a:p>
          <a:p>
            <a:pPr marL="57150" indent="0">
              <a:buFont typeface="Arial"/>
              <a:buNone/>
            </a:pPr>
            <a:r>
              <a:rPr lang="en-GB" sz="2400" dirty="0" smtClean="0"/>
              <a:t> </a:t>
            </a:r>
          </a:p>
          <a:p>
            <a:pPr marL="57150" indent="0">
              <a:buFont typeface="Arial"/>
              <a:buNone/>
            </a:pPr>
            <a:endParaRPr lang="en-GB" sz="1600" dirty="0" smtClean="0"/>
          </a:p>
          <a:p>
            <a:pPr marL="57150" indent="0">
              <a:buFont typeface="Arial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58042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pPr marL="0" indent="0"/>
            <a:r>
              <a:rPr lang="en-GB" sz="2400" dirty="0" smtClean="0">
                <a:solidFill>
                  <a:srgbClr val="412878"/>
                </a:solidFill>
                <a:latin typeface="+mj-lt"/>
                <a:cs typeface="Arial"/>
              </a:rPr>
              <a:t>Textbooks</a:t>
            </a:r>
            <a:endParaRPr lang="en-US" sz="2400" dirty="0">
              <a:solidFill>
                <a:srgbClr val="412878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40000" y="714375"/>
            <a:ext cx="8045200" cy="54241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endParaRPr lang="en-GB" sz="1600" dirty="0" smtClean="0"/>
          </a:p>
          <a:p>
            <a:pPr marL="57150" indent="0">
              <a:buFont typeface="Arial"/>
              <a:buNone/>
            </a:pPr>
            <a:r>
              <a:rPr lang="en-GB" sz="1600" dirty="0" smtClean="0"/>
              <a:t>Full details of our approval process and links to these titles will be on our website later this year. </a:t>
            </a:r>
          </a:p>
          <a:p>
            <a:pPr marL="57150" indent="0">
              <a:buFont typeface="Arial"/>
              <a:buNone/>
            </a:pPr>
            <a:endParaRPr lang="en-GB" sz="1600" dirty="0" smtClean="0"/>
          </a:p>
          <a:p>
            <a:pPr marL="57150" indent="0">
              <a:buFont typeface="Arial"/>
              <a:buNone/>
            </a:pPr>
            <a:endParaRPr lang="en-GB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9670"/>
              </p:ext>
            </p:extLst>
          </p:nvPr>
        </p:nvGraphicFramePr>
        <p:xfrm>
          <a:off x="901590" y="1685925"/>
          <a:ext cx="7153866" cy="444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210"/>
                <a:gridCol w="257175"/>
                <a:gridCol w="3302481"/>
              </a:tblGrid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AS Physics for AQA Student </a:t>
                      </a:r>
                      <a:r>
                        <a:rPr lang="en-GB" sz="2400" u="none" strike="noStrike" dirty="0" smtClean="0">
                          <a:effectLst/>
                        </a:rPr>
                        <a:t>Book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Oxford University Press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 smtClean="0">
                          <a:effectLst/>
                        </a:rPr>
                        <a:t>A-level </a:t>
                      </a:r>
                      <a:r>
                        <a:rPr lang="en-GB" sz="2400" u="none" strike="noStrike" dirty="0">
                          <a:effectLst/>
                        </a:rPr>
                        <a:t>Physics for AQA Student </a:t>
                      </a:r>
                      <a:r>
                        <a:rPr lang="en-GB" sz="2400" u="none" strike="noStrike" dirty="0" smtClean="0">
                          <a:effectLst/>
                        </a:rPr>
                        <a:t>Book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Oxford University Press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AQA </a:t>
                      </a:r>
                      <a:r>
                        <a:rPr lang="en-GB" sz="2400" u="none" strike="noStrike" dirty="0" smtClean="0">
                          <a:effectLst/>
                        </a:rPr>
                        <a:t>A-level </a:t>
                      </a:r>
                      <a:r>
                        <a:rPr lang="en-GB" sz="2400" u="none" strike="noStrike" dirty="0">
                          <a:effectLst/>
                        </a:rPr>
                        <a:t>Physics Year 1 Student </a:t>
                      </a:r>
                      <a:r>
                        <a:rPr lang="en-GB" sz="2400" u="none" strike="noStrike" dirty="0" smtClean="0">
                          <a:effectLst/>
                        </a:rPr>
                        <a:t>Book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Hodder Education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AQA </a:t>
                      </a:r>
                      <a:r>
                        <a:rPr lang="en-GB" sz="2400" u="none" strike="noStrike" dirty="0" smtClean="0">
                          <a:effectLst/>
                        </a:rPr>
                        <a:t>A-level </a:t>
                      </a:r>
                      <a:r>
                        <a:rPr lang="en-GB" sz="2400" u="none" strike="noStrike" dirty="0">
                          <a:effectLst/>
                        </a:rPr>
                        <a:t>Physics Year 2 Student </a:t>
                      </a:r>
                      <a:r>
                        <a:rPr lang="en-GB" sz="2400" u="none" strike="noStrike" dirty="0" smtClean="0">
                          <a:effectLst/>
                        </a:rPr>
                        <a:t>Book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Hodder Education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AQA A-level Physics: Student Book </a:t>
                      </a:r>
                      <a:r>
                        <a:rPr lang="en-GB" sz="2400" u="none" strike="noStrike" dirty="0" smtClean="0">
                          <a:effectLst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Collins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8696"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AQA A-level Physics: Student Book </a:t>
                      </a:r>
                      <a:r>
                        <a:rPr lang="en-GB" sz="2400" u="none" strike="noStrike" dirty="0" smtClean="0">
                          <a:effectLst/>
                        </a:rPr>
                        <a:t>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u="none" strike="noStrike" dirty="0">
                          <a:effectLst/>
                        </a:rPr>
                        <a:t>Collins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50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+mn-lt"/>
              </a:rPr>
              <a:t>Break out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200" dirty="0" smtClean="0"/>
              <a:t>What other support do you feel you need?</a:t>
            </a:r>
            <a:endParaRPr lang="en-GB" sz="3200" dirty="0"/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36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37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613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Time </a:t>
            </a:r>
            <a:r>
              <a:rPr lang="en-GB" sz="2800" dirty="0">
                <a:solidFill>
                  <a:schemeClr val="tx2"/>
                </a:solidFill>
                <a:latin typeface="Arial" charset="0"/>
                <a:cs typeface="Arial" charset="0"/>
              </a:rPr>
              <a:t>for a </a:t>
            </a:r>
            <a:r>
              <a:rPr lang="en-GB" sz="28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break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6158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64389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Exemplars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39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1573"/>
          <a:stretch/>
        </p:blipFill>
        <p:spPr bwMode="auto">
          <a:xfrm>
            <a:off x="-1" y="973137"/>
            <a:ext cx="914400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025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Rules for all Science A-levels from 2015 - 1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28792"/>
            <a:ext cx="8045200" cy="49815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Minor changes to the criteria content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AS will be a stand-alone qualification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B</a:t>
            </a:r>
            <a:r>
              <a:rPr lang="en-GB" sz="2400" dirty="0" smtClean="0"/>
              <a:t>oth AS and A-level are linear courses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AS exams at the current standard of the current AS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A-level exams at the current standard of the full A-level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Minimum assessment time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New assessment objectives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Slide 4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exemplars - 1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40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57200" y="9904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Essay style question,  AS Paper 1, Q2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3056"/>
            <a:ext cx="5734050" cy="4481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33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exemplars </a:t>
            </a:r>
            <a:r>
              <a:rPr lang="en-GB" sz="2600" smtClean="0">
                <a:solidFill>
                  <a:schemeClr val="tx2"/>
                </a:solidFill>
                <a:latin typeface="+mj-lt"/>
              </a:rPr>
              <a:t>- 1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41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57200" y="9904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Essay style question,  AS Paper 1, Q2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609725"/>
            <a:ext cx="5724525" cy="419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296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exemplars - 1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42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57200" y="9904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i="1" dirty="0" smtClean="0"/>
              <a:t/>
            </a:r>
            <a:br>
              <a:rPr lang="en-GB" i="1" dirty="0" smtClean="0"/>
            </a:br>
            <a:endParaRPr lang="en-GB" i="1" dirty="0" smtClean="0"/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2878"/>
            <a:ext cx="5724525" cy="4800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1976" y="927373"/>
            <a:ext cx="73859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Structured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question,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A-level Paper 2,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–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08197" y="1019029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Structured question,  A-level Paper 2, Q2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57386"/>
            <a:ext cx="5734050" cy="29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33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999979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Multiple choice questions</a:t>
            </a:r>
            <a:r>
              <a:rPr lang="en-GB" i="1" dirty="0" smtClean="0"/>
              <a:t>,  </a:t>
            </a:r>
            <a:r>
              <a:rPr lang="en-GB" dirty="0" smtClean="0"/>
              <a:t>A-level Paper 1, Q11 and Q12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99968"/>
            <a:ext cx="5972175" cy="479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3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2380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Multiple choice questions,  A-level Paper 1, Q13 and Q15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45167"/>
            <a:ext cx="6134100" cy="45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337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047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/>
              <a:t>Multiple choice </a:t>
            </a:r>
            <a:r>
              <a:rPr lang="en-GB" dirty="0" smtClean="0"/>
              <a:t>questions,  </a:t>
            </a:r>
            <a:r>
              <a:rPr lang="en-GB" dirty="0"/>
              <a:t>A-level Paper </a:t>
            </a:r>
            <a:r>
              <a:rPr lang="en-GB" dirty="0" smtClean="0"/>
              <a:t>1, </a:t>
            </a:r>
            <a:r>
              <a:rPr lang="en-GB" dirty="0"/>
              <a:t>Q19 </a:t>
            </a:r>
            <a:r>
              <a:rPr lang="en-GB" dirty="0" smtClean="0"/>
              <a:t>and Q17</a:t>
            </a:r>
            <a:endParaRPr lang="en-GB" i="1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4" y="1695450"/>
            <a:ext cx="60293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337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076442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Multiple choice question,  A-level Paper 1, Q21</a:t>
            </a: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" y="1837769"/>
            <a:ext cx="56673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337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- 3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0531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ISA and EMPA style question in written paper context</a:t>
            </a:r>
          </a:p>
          <a:p>
            <a:pPr marL="0" indent="0">
              <a:buClrTx/>
              <a:buNone/>
            </a:pPr>
            <a:r>
              <a:rPr lang="en-GB" dirty="0" smtClean="0"/>
              <a:t> A-Level Paper 3, Question 3, Refractive index</a:t>
            </a:r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4861"/>
            <a:ext cx="5886450" cy="436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3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– 3 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49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0531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A-Level Paper 3, Question 3, Refractive index</a:t>
            </a:r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71734"/>
            <a:ext cx="5762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9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Rules for all Science A-levels from 2015 - 2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28793"/>
            <a:ext cx="8045200" cy="440680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93119"/>
              </p:ext>
            </p:extLst>
          </p:nvPr>
        </p:nvGraphicFramePr>
        <p:xfrm>
          <a:off x="299252" y="1300795"/>
          <a:ext cx="8285948" cy="433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084"/>
                <a:gridCol w="1137070"/>
                <a:gridCol w="2808794"/>
              </a:tblGrid>
              <a:tr h="5635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A-level</a:t>
                      </a:r>
                      <a:endParaRPr lang="en-GB" dirty="0"/>
                    </a:p>
                  </a:txBody>
                  <a:tcPr/>
                </a:tc>
              </a:tr>
              <a:tr h="563598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Assessment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hours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hours</a:t>
                      </a:r>
                      <a:endParaRPr lang="en-GB" dirty="0"/>
                    </a:p>
                  </a:txBody>
                  <a:tcPr/>
                </a:tc>
              </a:tr>
              <a:tr h="563598">
                <a:tc>
                  <a:txBody>
                    <a:bodyPr/>
                    <a:lstStyle/>
                    <a:p>
                      <a:r>
                        <a:rPr lang="en-GB" dirty="0" smtClean="0"/>
                        <a:t>Maximum number of timetable slots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563598">
                <a:tc>
                  <a:txBody>
                    <a:bodyPr/>
                    <a:lstStyle/>
                    <a:p>
                      <a:r>
                        <a:rPr lang="en-GB" dirty="0" smtClean="0"/>
                        <a:t>Coursework/controlled</a:t>
                      </a:r>
                      <a:r>
                        <a:rPr lang="en-GB" baseline="0" dirty="0" smtClean="0"/>
                        <a:t> assessment?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563598">
                <a:tc>
                  <a:txBody>
                    <a:bodyPr/>
                    <a:lstStyle/>
                    <a:p>
                      <a:r>
                        <a:rPr lang="en-GB" dirty="0" smtClean="0"/>
                        <a:t>Practical endorsement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563598">
                <a:tc>
                  <a:txBody>
                    <a:bodyPr/>
                    <a:lstStyle/>
                    <a:p>
                      <a:r>
                        <a:rPr lang="en-GB" dirty="0" smtClean="0"/>
                        <a:t>Practical based marks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</a:t>
                      </a:r>
                      <a:endParaRPr lang="en-GB" dirty="0"/>
                    </a:p>
                  </a:txBody>
                  <a:tcPr/>
                </a:tc>
              </a:tr>
              <a:tr h="953214">
                <a:tc>
                  <a:txBody>
                    <a:bodyPr/>
                    <a:lstStyle/>
                    <a:p>
                      <a:r>
                        <a:rPr lang="en-GB" dirty="0" smtClean="0"/>
                        <a:t>Maths (Higher</a:t>
                      </a:r>
                      <a:r>
                        <a:rPr lang="en-GB" baseline="0" dirty="0" smtClean="0"/>
                        <a:t> tier GCSE)</a:t>
                      </a:r>
                      <a:r>
                        <a:rPr lang="en-GB" dirty="0" smtClean="0"/>
                        <a:t> marks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40%(P),</a:t>
                      </a:r>
                      <a:r>
                        <a:rPr lang="en-GB" baseline="0" dirty="0" smtClean="0"/>
                        <a:t> 20%(C), 10%(B)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Slide 5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7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- 3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0531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A-Level Paper 3, Question 3, Refractive index</a:t>
            </a:r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3" y="1453056"/>
            <a:ext cx="6105525" cy="48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9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- 3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0531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A-Level Paper 3, Question 3, Refractive index</a:t>
            </a:r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6" y="1790699"/>
            <a:ext cx="5324475" cy="447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0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Familiar structure exemplars - 3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52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48574" y="14476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GB" dirty="0"/>
          </a:p>
          <a:p>
            <a:pPr marL="355600" indent="-355600"/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8573" y="1105310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A-Level Paper 3, Question 3, Refractive index</a:t>
            </a:r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1" y="1638300"/>
            <a:ext cx="5734050" cy="424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758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New style exemplars - 4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57200" y="1076179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AS Paper 1, Question 6 extended stem question </a:t>
            </a:r>
          </a:p>
          <a:p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3" y="1605455"/>
            <a:ext cx="5724525" cy="4595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473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New style exemplars - 4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54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57200" y="1076179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Tx/>
              <a:buNone/>
            </a:pPr>
            <a:r>
              <a:rPr lang="en-GB" dirty="0" smtClean="0"/>
              <a:t>AS Paper 1, Question 6 extended stem question </a:t>
            </a:r>
          </a:p>
          <a:p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757446"/>
            <a:ext cx="5724525" cy="380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747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Required </a:t>
            </a:r>
            <a:r>
              <a:rPr lang="en-GB" sz="2600" dirty="0" err="1" smtClean="0">
                <a:solidFill>
                  <a:schemeClr val="tx2"/>
                </a:solidFill>
                <a:latin typeface="+mj-lt"/>
              </a:rPr>
              <a:t>practicals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 - 1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00974" y="16000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32884"/>
          <a:stretch>
            <a:fillRect/>
          </a:stretch>
        </p:blipFill>
        <p:spPr bwMode="auto">
          <a:xfrm>
            <a:off x="600974" y="1151906"/>
            <a:ext cx="8058150" cy="4957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319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Required </a:t>
            </a:r>
            <a:r>
              <a:rPr lang="en-GB" sz="2600" dirty="0" err="1" smtClean="0">
                <a:solidFill>
                  <a:schemeClr val="tx2"/>
                </a:solidFill>
                <a:latin typeface="+mj-lt"/>
              </a:rPr>
              <a:t>practicals</a:t>
            </a: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 - 2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530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00974" y="1605456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00974" y="1600054"/>
            <a:ext cx="8238227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None/>
            </a:pPr>
            <a:endParaRPr lang="en-GB" i="1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355600" indent="-355600"/>
            <a:endParaRPr lang="en-US" i="1" dirty="0" smtClean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/>
          <a:stretch>
            <a:fillRect/>
          </a:stretch>
        </p:blipFill>
        <p:spPr bwMode="auto">
          <a:xfrm>
            <a:off x="448574" y="1162049"/>
            <a:ext cx="8066776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6" b="47287"/>
          <a:stretch>
            <a:fillRect/>
          </a:stretch>
        </p:blipFill>
        <p:spPr bwMode="auto">
          <a:xfrm>
            <a:off x="457199" y="4076699"/>
            <a:ext cx="8143875" cy="163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319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171" y="415476"/>
            <a:ext cx="8045200" cy="431181"/>
          </a:xfrm>
        </p:spPr>
        <p:txBody>
          <a:bodyPr/>
          <a:lstStyle/>
          <a:p>
            <a:r>
              <a:rPr lang="en-GB" dirty="0" smtClean="0"/>
              <a:t>5 Competencies – common to all boards 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27171" y="1536787"/>
            <a:ext cx="8046000" cy="440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 smtClean="0"/>
              <a:t>Follows written procedures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Applies investigative approaches and methods when using instruments and equipment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Safely uses a range of practical equipment and materials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Makes and records observations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Researches, references and reports</a:t>
            </a:r>
            <a:endParaRPr lang="en-GB" sz="2000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57352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2" y="415476"/>
            <a:ext cx="8045200" cy="431181"/>
          </a:xfrm>
        </p:spPr>
        <p:txBody>
          <a:bodyPr/>
          <a:lstStyle/>
          <a:p>
            <a:r>
              <a:rPr lang="en-GB" dirty="0" smtClean="0"/>
              <a:t>Endorsement – all boards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B4B4B"/>
                </a:solidFill>
              </a:rPr>
              <a:t>Copyright © AQA and its licensors. All rights reserved.</a:t>
            </a:r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26371" y="1707827"/>
            <a:ext cx="8046000" cy="4406400"/>
          </a:xfrm>
        </p:spPr>
        <p:txBody>
          <a:bodyPr/>
          <a:lstStyle/>
          <a:p>
            <a:r>
              <a:rPr lang="en-GB" sz="2000" dirty="0">
                <a:solidFill>
                  <a:srgbClr val="4B4B4B"/>
                </a:solidFill>
              </a:rPr>
              <a:t>Competencies </a:t>
            </a:r>
            <a:r>
              <a:rPr lang="en-GB" sz="2000" dirty="0" smtClean="0">
                <a:solidFill>
                  <a:srgbClr val="4B4B4B"/>
                </a:solidFill>
              </a:rPr>
              <a:t>(Common </a:t>
            </a:r>
            <a:r>
              <a:rPr lang="en-GB" sz="2000" dirty="0">
                <a:solidFill>
                  <a:srgbClr val="4B4B4B"/>
                </a:solidFill>
              </a:rPr>
              <a:t>Practical Assessment Criteria</a:t>
            </a:r>
            <a:r>
              <a:rPr lang="en-GB" sz="2000" dirty="0" smtClean="0">
                <a:solidFill>
                  <a:srgbClr val="4B4B4B"/>
                </a:solidFill>
              </a:rPr>
              <a:t>) – assessed by the teacher </a:t>
            </a:r>
            <a:r>
              <a:rPr lang="en-GB" sz="2000" dirty="0">
                <a:solidFill>
                  <a:srgbClr val="4B4B4B"/>
                </a:solidFill>
              </a:rPr>
              <a:t>for endorsement 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Pass or not </a:t>
            </a:r>
            <a:r>
              <a:rPr lang="en-GB" sz="2000" dirty="0" smtClean="0">
                <a:solidFill>
                  <a:srgbClr val="4B4B4B"/>
                </a:solidFill>
              </a:rPr>
              <a:t>reported</a:t>
            </a:r>
            <a:endParaRPr lang="en-GB" sz="2000" b="1" dirty="0">
              <a:solidFill>
                <a:srgbClr val="4B4B4B"/>
              </a:solidFill>
            </a:endParaRPr>
          </a:p>
          <a:p>
            <a:pPr lvl="1">
              <a:lnSpc>
                <a:spcPct val="50000"/>
              </a:lnSpc>
            </a:pPr>
            <a:endParaRPr lang="en-GB" sz="800" b="1" dirty="0" smtClean="0">
              <a:solidFill>
                <a:srgbClr val="4B4B4B"/>
              </a:solidFill>
            </a:endParaRPr>
          </a:p>
          <a:p>
            <a:pPr lvl="0"/>
            <a:r>
              <a:rPr lang="en-GB" sz="2000" dirty="0" smtClean="0">
                <a:solidFill>
                  <a:srgbClr val="4B4B4B"/>
                </a:solidFill>
              </a:rPr>
              <a:t>Consistency </a:t>
            </a:r>
            <a:r>
              <a:rPr lang="en-GB" sz="2000" dirty="0">
                <a:solidFill>
                  <a:srgbClr val="4B4B4B"/>
                </a:solidFill>
              </a:rPr>
              <a:t>- details </a:t>
            </a:r>
            <a:r>
              <a:rPr lang="en-GB" sz="2000" dirty="0" smtClean="0">
                <a:solidFill>
                  <a:srgbClr val="4B4B4B"/>
                </a:solidFill>
              </a:rPr>
              <a:t>of administration will be common </a:t>
            </a:r>
            <a:r>
              <a:rPr lang="en-GB" sz="2000" dirty="0">
                <a:solidFill>
                  <a:srgbClr val="4B4B4B"/>
                </a:solidFill>
              </a:rPr>
              <a:t>to all </a:t>
            </a:r>
            <a:r>
              <a:rPr lang="en-GB" sz="2000" dirty="0" smtClean="0">
                <a:solidFill>
                  <a:srgbClr val="4B4B4B"/>
                </a:solidFill>
              </a:rPr>
              <a:t>boards</a:t>
            </a:r>
          </a:p>
          <a:p>
            <a:pPr lvl="0">
              <a:lnSpc>
                <a:spcPct val="90000"/>
              </a:lnSpc>
            </a:pPr>
            <a:endParaRPr lang="en-GB" sz="800" dirty="0" smtClean="0">
              <a:solidFill>
                <a:srgbClr val="4B4B4B"/>
              </a:solidFill>
            </a:endParaRPr>
          </a:p>
          <a:p>
            <a:pPr lvl="0"/>
            <a:r>
              <a:rPr lang="en-GB" sz="2000" dirty="0" smtClean="0">
                <a:solidFill>
                  <a:srgbClr val="4B4B4B"/>
                </a:solidFill>
              </a:rPr>
              <a:t>AQA </a:t>
            </a:r>
            <a:r>
              <a:rPr lang="en-GB" sz="2000" dirty="0">
                <a:solidFill>
                  <a:srgbClr val="4B4B4B"/>
                </a:solidFill>
              </a:rPr>
              <a:t>is very aware that record keeping and moderation  needs to be a workable process, that is not onerous on </a:t>
            </a:r>
            <a:r>
              <a:rPr lang="en-GB" sz="2000" dirty="0" smtClean="0">
                <a:solidFill>
                  <a:srgbClr val="4B4B4B"/>
                </a:solidFill>
              </a:rPr>
              <a:t>schools</a:t>
            </a:r>
          </a:p>
          <a:p>
            <a:pPr marL="0" lvl="0" indent="0">
              <a:lnSpc>
                <a:spcPct val="90000"/>
              </a:lnSpc>
              <a:buNone/>
            </a:pPr>
            <a:endParaRPr lang="en-GB" sz="800" dirty="0" smtClean="0">
              <a:solidFill>
                <a:srgbClr val="4B4B4B"/>
              </a:solidFill>
            </a:endParaRPr>
          </a:p>
          <a:p>
            <a:r>
              <a:rPr lang="en-GB" sz="2000" dirty="0" smtClean="0">
                <a:solidFill>
                  <a:srgbClr val="4B4B4B"/>
                </a:solidFill>
              </a:rPr>
              <a:t>Awarding bodies have made recommendations to Ofqual and boards will be </a:t>
            </a:r>
            <a:r>
              <a:rPr lang="en-GB" sz="2000" dirty="0">
                <a:solidFill>
                  <a:srgbClr val="4B4B4B"/>
                </a:solidFill>
              </a:rPr>
              <a:t>running trials in the autumn </a:t>
            </a:r>
            <a:r>
              <a:rPr lang="en-GB" sz="2000" dirty="0" smtClean="0">
                <a:solidFill>
                  <a:srgbClr val="4B4B4B"/>
                </a:solidFill>
              </a:rPr>
              <a:t>term, </a:t>
            </a:r>
            <a:r>
              <a:rPr lang="en-GB" sz="2000" i="1" dirty="0" smtClean="0">
                <a:solidFill>
                  <a:srgbClr val="4B4B4B"/>
                </a:solidFill>
              </a:rPr>
              <a:t>could</a:t>
            </a:r>
            <a:r>
              <a:rPr lang="en-GB" sz="2000" dirty="0" smtClean="0">
                <a:solidFill>
                  <a:srgbClr val="4B4B4B"/>
                </a:solidFill>
              </a:rPr>
              <a:t> </a:t>
            </a:r>
            <a:r>
              <a:rPr lang="en-GB" sz="2000" dirty="0">
                <a:solidFill>
                  <a:srgbClr val="4B4B4B"/>
                </a:solidFill>
              </a:rPr>
              <a:t>involve: 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monitoring teaching plans/student logs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monitoring teacher assessment</a:t>
            </a:r>
          </a:p>
          <a:p>
            <a:pPr lvl="1"/>
            <a:r>
              <a:rPr lang="en-GB" sz="2000" dirty="0">
                <a:solidFill>
                  <a:srgbClr val="4B4B4B"/>
                </a:solidFill>
              </a:rPr>
              <a:t>student interviews </a:t>
            </a:r>
            <a:endParaRPr lang="en-GB" sz="2000" dirty="0" smtClean="0">
              <a:solidFill>
                <a:srgbClr val="4B4B4B"/>
              </a:solidFill>
            </a:endParaRPr>
          </a:p>
          <a:p>
            <a:pPr lvl="1">
              <a:lnSpc>
                <a:spcPct val="90000"/>
              </a:lnSpc>
            </a:pPr>
            <a:endParaRPr lang="en-GB" sz="800" dirty="0">
              <a:solidFill>
                <a:srgbClr val="4B4B4B"/>
              </a:solidFill>
            </a:endParaRPr>
          </a:p>
          <a:p>
            <a:r>
              <a:rPr lang="en-GB" sz="2000" dirty="0" smtClean="0">
                <a:solidFill>
                  <a:srgbClr val="4B4B4B"/>
                </a:solidFill>
              </a:rPr>
              <a:t>Final details due Spring 2015. Make sure you’re using the final version of the specifications.</a:t>
            </a:r>
            <a:endParaRPr lang="en-GB" sz="2000" dirty="0">
              <a:solidFill>
                <a:srgbClr val="4B4B4B"/>
              </a:solidFill>
            </a:endParaRPr>
          </a:p>
          <a:p>
            <a:endParaRPr lang="en-GB" sz="2200" dirty="0"/>
          </a:p>
          <a:p>
            <a:endParaRPr lang="en-GB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58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84108027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59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375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AQA’s response to the new rules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en-GB" sz="2400" b="1" dirty="0" smtClean="0"/>
              <a:t>A-level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specification content has only minor changes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assessment is in three papers, each 2 hours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understanding of practical skills assessment is mainly in Paper 3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GB" sz="2400" b="1" dirty="0" smtClean="0"/>
              <a:t>AS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assessment is in two papers, each 1.5 hours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/>
              <a:t>understanding of practical work is </a:t>
            </a:r>
            <a:r>
              <a:rPr lang="en-GB" sz="2400" dirty="0" smtClean="0"/>
              <a:t>assessed </a:t>
            </a:r>
            <a:r>
              <a:rPr lang="en-GB" sz="2400" dirty="0"/>
              <a:t>in </a:t>
            </a:r>
            <a:r>
              <a:rPr lang="en-GB" sz="2400" dirty="0" smtClean="0"/>
              <a:t>(mostly) Paper 2</a:t>
            </a:r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can be co-taught in the first year of the A-level course</a:t>
            </a:r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2665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60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03"/>
          <a:stretch/>
        </p:blipFill>
        <p:spPr bwMode="auto">
          <a:xfrm>
            <a:off x="-1365" y="973136"/>
            <a:ext cx="9145365" cy="53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080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98894"/>
          </a:xfrm>
        </p:spPr>
        <p:txBody>
          <a:bodyPr>
            <a:normAutofit/>
          </a:bodyPr>
          <a:lstStyle/>
          <a:p>
            <a:pPr>
              <a:tabLst>
                <a:tab pos="85725" algn="l"/>
              </a:tabLst>
            </a:pPr>
            <a:r>
              <a:rPr lang="en-GB" sz="2600" dirty="0" smtClean="0">
                <a:solidFill>
                  <a:schemeClr val="tx2"/>
                </a:solidFill>
                <a:latin typeface="+mj-lt"/>
              </a:rPr>
              <a:t>AQA ongoing support and resources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4628251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AQA website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e-AQA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Secure Key Materials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>
                <a:cs typeface="Arial" charset="0"/>
              </a:rPr>
              <a:t>ERA (Enhanced Results Analysis)</a:t>
            </a: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>
                <a:cs typeface="Arial" charset="0"/>
              </a:rPr>
              <a:t>Training courses</a:t>
            </a: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355600" indent="-355600">
              <a:buClr>
                <a:schemeClr val="tx1"/>
              </a:buClr>
              <a:buFont typeface="Arial" charset="0"/>
              <a:buChar char="•"/>
            </a:pPr>
            <a:r>
              <a:rPr lang="en-US" sz="1800" dirty="0" smtClean="0"/>
              <a:t>Free Preparing </a:t>
            </a:r>
            <a:r>
              <a:rPr lang="en-US" sz="1800" dirty="0"/>
              <a:t>to teach </a:t>
            </a:r>
            <a:r>
              <a:rPr lang="en-US" sz="1800" dirty="0" smtClean="0"/>
              <a:t>events (Spring 2015)</a:t>
            </a:r>
            <a:endParaRPr lang="en-US" sz="1800" dirty="0"/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61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8" name="Picture 2" descr="C:\Users\apearson\AppData\Local\Microsoft\Windows\Temporary Internet Files\Content.Outlook\JLYUR521\804110752 Thinkstock student reading book MH.jp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7" t="2962" r="12746" b="4971"/>
          <a:stretch/>
        </p:blipFill>
        <p:spPr bwMode="auto">
          <a:xfrm>
            <a:off x="6124500" y="1143000"/>
            <a:ext cx="2448000" cy="5019675"/>
          </a:xfrm>
          <a:prstGeom prst="rect">
            <a:avLst/>
          </a:prstGeom>
          <a:noFill/>
          <a:ln>
            <a:solidFill>
              <a:srgbClr val="412878">
                <a:alpha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50752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n-lt"/>
              </a:rPr>
              <a:t>e-AQA</a:t>
            </a:r>
            <a:endParaRPr lang="en-GB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238226" cy="4104456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62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59841"/>
            <a:ext cx="1200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" y="981075"/>
            <a:ext cx="9143245" cy="4821538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94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err="1" smtClean="0">
                <a:solidFill>
                  <a:schemeClr val="tx2"/>
                </a:solidFill>
              </a:rPr>
              <a:t>Exampro</a:t>
            </a:r>
            <a:r>
              <a:rPr lang="en-GB" sz="2600" dirty="0" smtClean="0">
                <a:solidFill>
                  <a:schemeClr val="tx2"/>
                </a:solidFill>
              </a:rPr>
              <a:t> – option to buy additional resources</a:t>
            </a:r>
            <a:endParaRPr lang="en-GB" sz="2600" dirty="0">
              <a:solidFill>
                <a:schemeClr val="tx2"/>
              </a:solidFill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6054"/>
            <a:ext cx="8011858" cy="4464735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/>
            <a:endParaRPr lang="en-US" dirty="0" smtClean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63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4" y="1046004"/>
            <a:ext cx="8548641" cy="50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795" y="4508389"/>
            <a:ext cx="142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900" dirty="0" smtClean="0"/>
              <a:t>Cost: £80 - </a:t>
            </a:r>
            <a:r>
              <a:rPr lang="en-GB" sz="900" dirty="0"/>
              <a:t>e</a:t>
            </a:r>
            <a:r>
              <a:rPr lang="en-GB" sz="900" dirty="0" smtClean="0"/>
              <a:t>very </a:t>
            </a:r>
            <a:r>
              <a:rPr lang="en-GB" sz="900" dirty="0"/>
              <a:t>licence includes three concurrent users so any three teachers can use each database simultaneously but you can order additional users at any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0166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2"/>
            <a:ext cx="8686800" cy="438509"/>
          </a:xfrm>
        </p:spPr>
        <p:txBody>
          <a:bodyPr>
            <a:noAutofit/>
          </a:bodyPr>
          <a:lstStyle/>
          <a:p>
            <a:pPr>
              <a:tabLst>
                <a:tab pos="0" algn="l"/>
              </a:tabLst>
            </a:pPr>
            <a:r>
              <a:rPr lang="en-US" sz="2600" dirty="0" smtClean="0">
                <a:solidFill>
                  <a:schemeClr val="tx2"/>
                </a:solidFill>
                <a:latin typeface="+mj-lt"/>
              </a:rPr>
              <a:t>Timeline 1</a:t>
            </a:r>
            <a:r>
              <a:rPr lang="en-GB" sz="2600" dirty="0" smtClean="0">
                <a:latin typeface="+mj-lt"/>
              </a:rPr>
              <a:t/>
            </a:r>
            <a:br>
              <a:rPr lang="en-GB" sz="2600" dirty="0" smtClean="0">
                <a:latin typeface="+mj-lt"/>
              </a:rPr>
            </a:br>
            <a:endParaRPr lang="en-GB" sz="2600" dirty="0">
              <a:latin typeface="+mj-lt"/>
            </a:endParaRPr>
          </a:p>
        </p:txBody>
      </p:sp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64</a:t>
            </a:r>
            <a:endParaRPr lang="en-US" sz="800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3075" y="1736618"/>
            <a:ext cx="8375650" cy="3900965"/>
            <a:chOff x="374560" y="1844674"/>
            <a:chExt cx="9160175" cy="2512393"/>
          </a:xfrm>
        </p:grpSpPr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399214" y="1844674"/>
              <a:ext cx="2135521" cy="54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First teaching </a:t>
              </a:r>
              <a:r>
                <a:rPr lang="en-GB" sz="1400" dirty="0">
                  <a:cs typeface="Arial" charset="0"/>
                </a:rPr>
                <a:t>of </a:t>
              </a:r>
              <a:r>
                <a:rPr lang="en-GB" sz="1400" dirty="0" smtClean="0">
                  <a:cs typeface="Arial" charset="0"/>
                </a:rPr>
                <a:t>AS/A-level in Physics</a:t>
              </a:r>
              <a:endParaRPr lang="en-GB" sz="1400" dirty="0">
                <a:cs typeface="Arial" charset="0"/>
              </a:endParaRPr>
            </a:p>
            <a:p>
              <a:pPr>
                <a:spcBef>
                  <a:spcPct val="50000"/>
                </a:spcBef>
              </a:pPr>
              <a:endParaRPr lang="en-GB" sz="1400" b="1" dirty="0">
                <a:solidFill>
                  <a:srgbClr val="0098C2"/>
                </a:solidFill>
                <a:cs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730" y="4149209"/>
              <a:ext cx="1180614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Jun 14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74560" y="1844674"/>
              <a:ext cx="1772658" cy="1030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Draft</a:t>
              </a:r>
              <a:r>
                <a:rPr lang="en-GB" sz="1400" b="1" dirty="0">
                  <a:solidFill>
                    <a:srgbClr val="0098C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Specification and specimen question papers, and mark schemes published 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48076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6075657" y="4160763"/>
              <a:ext cx="1876238" cy="19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dirty="0" smtClean="0">
                  <a:cs typeface="Arial" charset="0"/>
                </a:rPr>
                <a:t>Sep 15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402996" y="3249919"/>
              <a:ext cx="2453245" cy="683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 algn="ctr"/>
              <a:r>
                <a:rPr lang="en-GB" sz="1400" dirty="0" smtClean="0">
                  <a:cs typeface="Arial" charset="0"/>
                </a:rPr>
                <a:t>Free</a:t>
              </a:r>
              <a:r>
                <a:rPr lang="en-GB" sz="1400" b="1" dirty="0" smtClean="0">
                  <a:cs typeface="Arial" charset="0"/>
                </a:rPr>
                <a:t> 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Introductory </a:t>
              </a:r>
              <a:r>
                <a:rPr lang="en-GB" sz="1400" b="1" dirty="0" smtClean="0">
                  <a:cs typeface="Arial" charset="0"/>
                </a:rPr>
                <a:t>e</a:t>
              </a:r>
              <a:r>
                <a:rPr lang="en-GB" sz="1400" dirty="0" smtClean="0">
                  <a:cs typeface="Arial" charset="0"/>
                </a:rPr>
                <a:t>vents online </a:t>
              </a:r>
            </a:p>
            <a:p>
              <a:pPr algn="ctr"/>
              <a:r>
                <a:rPr lang="en-GB" sz="1400" dirty="0" smtClean="0">
                  <a:cs typeface="Arial" charset="0"/>
                </a:rPr>
                <a:t>and face to face</a:t>
              </a:r>
            </a:p>
            <a:p>
              <a:pPr algn="ctr">
                <a:spcBef>
                  <a:spcPct val="50000"/>
                </a:spcBef>
              </a:pPr>
              <a:endParaRPr lang="en-GB" sz="1400" dirty="0">
                <a:cs typeface="Arial" charset="0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822881" y="2030207"/>
              <a:ext cx="2206707" cy="33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Accredited </a:t>
              </a:r>
              <a:r>
                <a:rPr lang="en-GB" sz="1400" dirty="0" smtClean="0">
                  <a:cs typeface="Arial" charset="0"/>
                </a:rPr>
                <a:t>Specification </a:t>
              </a:r>
              <a:r>
                <a:rPr lang="en-GB" sz="1400" dirty="0">
                  <a:cs typeface="Arial" charset="0"/>
                </a:rPr>
                <a:t>published</a:t>
              </a: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68313" y="3933772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5192505" y="2855924"/>
              <a:ext cx="3685097" cy="19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smtClean="0">
                  <a:cs typeface="Arial" charset="0"/>
                </a:rPr>
                <a:t>Free </a:t>
              </a:r>
              <a:r>
                <a:rPr lang="en-GB" sz="1400" b="1" smtClean="0">
                  <a:solidFill>
                    <a:schemeClr val="tx2"/>
                  </a:solidFill>
                  <a:cs typeface="Arial" charset="0"/>
                </a:rPr>
                <a:t>Preparing </a:t>
              </a: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to </a:t>
              </a:r>
              <a:r>
                <a:rPr lang="en-GB" sz="1400" b="1" dirty="0">
                  <a:solidFill>
                    <a:schemeClr val="tx2"/>
                  </a:solidFill>
                  <a:cs typeface="Arial" charset="0"/>
                </a:rPr>
                <a:t>Teach</a:t>
              </a:r>
              <a:r>
                <a:rPr lang="en-GB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GB" sz="1400" dirty="0" smtClean="0">
                  <a:cs typeface="Arial" charset="0"/>
                </a:rPr>
                <a:t>events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585577" y="3933825"/>
              <a:ext cx="0" cy="288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5029588" y="2389772"/>
              <a:ext cx="3555163" cy="198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0" tIns="45711" rIns="91420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 dirty="0" smtClean="0">
                  <a:solidFill>
                    <a:schemeClr val="tx2"/>
                  </a:solidFill>
                  <a:cs typeface="Arial" charset="0"/>
                </a:rPr>
                <a:t>Teacher training </a:t>
              </a:r>
              <a:r>
                <a:rPr lang="en-GB" sz="1400" dirty="0" smtClean="0">
                  <a:cs typeface="Arial" charset="0"/>
                </a:rPr>
                <a:t>courses available</a:t>
              </a:r>
              <a:endParaRPr lang="en-GB" sz="1400" dirty="0">
                <a:cs typeface="Arial" charset="0"/>
              </a:endParaRPr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552450" y="5218113"/>
            <a:ext cx="7695422" cy="3174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tx2">
                <a:lumMod val="40000"/>
                <a:lumOff val="6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Times" pitchFamily="18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717800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3797300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887913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976938" y="4997450"/>
            <a:ext cx="0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649413" y="5330825"/>
            <a:ext cx="1068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Sep14</a:t>
            </a:r>
            <a:endParaRPr lang="en-GB" sz="1400" dirty="0">
              <a:cs typeface="Arial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727325" y="5330825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Dec 14</a:t>
            </a:r>
            <a:endParaRPr lang="en-GB" sz="1400" dirty="0">
              <a:cs typeface="Arial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806825" y="5332413"/>
            <a:ext cx="1081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Mar 14</a:t>
            </a:r>
            <a:endParaRPr lang="en-GB" sz="1400" dirty="0">
              <a:cs typeface="Arial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897438" y="5332413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 smtClean="0">
                <a:cs typeface="Arial" charset="0"/>
              </a:rPr>
              <a:t>Jun 15</a:t>
            </a:r>
            <a:endParaRPr lang="en-GB" sz="1400" dirty="0">
              <a:cs typeface="Arial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897438" y="4319588"/>
            <a:ext cx="3784821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chemeClr val="tx2"/>
                </a:solidFill>
                <a:cs typeface="Arial" charset="0"/>
              </a:rPr>
              <a:t>Teacher and learner resources </a:t>
            </a:r>
            <a:r>
              <a:rPr lang="en-GB" sz="1400" dirty="0">
                <a:cs typeface="Arial" charset="0"/>
              </a:rPr>
              <a:t>published</a:t>
            </a:r>
            <a:endParaRPr lang="en-GB" sz="1400" b="1" dirty="0">
              <a:solidFill>
                <a:srgbClr val="0098C2"/>
              </a:solidFill>
              <a:cs typeface="Arial" charset="0"/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522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79"/>
            <a:ext cx="8229600" cy="455762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Contact points for more information and guidance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65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81924" y="1903254"/>
            <a:ext cx="8011858" cy="21448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endParaRPr lang="en-US" sz="1800" dirty="0" smtClean="0"/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en-US" sz="1800" dirty="0" smtClean="0"/>
              <a:t>For further questions contact our Customer Support Managers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b="1" dirty="0"/>
              <a:t>Contact details for A-level Science:</a:t>
            </a:r>
            <a:endParaRPr lang="en-GB" sz="18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>
                <a:hlinkClick r:id="rId4"/>
              </a:rPr>
              <a:t>science-gce@aqa.org.uk</a:t>
            </a:r>
            <a:endParaRPr lang="en-GB" sz="1800" dirty="0"/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800" dirty="0" smtClean="0">
                <a:cs typeface="Arial" charset="0"/>
              </a:rPr>
              <a:t>Tel no: 0</a:t>
            </a:r>
            <a:r>
              <a:rPr lang="en-GB" sz="1800" smtClean="0"/>
              <a:t>1483 47 7756</a:t>
            </a:r>
            <a:endParaRPr lang="en-US" sz="1800" dirty="0">
              <a:cs typeface="Arial" charset="0"/>
            </a:endParaRPr>
          </a:p>
          <a:p>
            <a:pPr marL="355600" indent="-355600">
              <a:buFont typeface="Arial" charset="0"/>
              <a:buChar char="•"/>
            </a:pPr>
            <a:endParaRPr lang="en-US" sz="1800" dirty="0">
              <a:cs typeface="Arial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n-US" sz="1800" dirty="0" smtClean="0"/>
          </a:p>
          <a:p>
            <a:pPr marL="736600" lvl="2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/>
          </a:p>
          <a:p>
            <a:pPr>
              <a:buNone/>
              <a:defRPr/>
            </a:pPr>
            <a:endParaRPr lang="en-US" sz="1800" dirty="0"/>
          </a:p>
          <a:p>
            <a:pPr marL="355600" indent="-355600">
              <a:buClr>
                <a:schemeClr val="tx1"/>
              </a:buClr>
              <a:defRPr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255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Slide 66</a:t>
            </a:r>
            <a:endParaRPr lang="en-US" sz="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1" y="1544638"/>
            <a:ext cx="5975407" cy="44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Final questions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on Twitter @AQACPD.</a:t>
            </a:r>
            <a:endParaRPr lang="en-US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168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smtClean="0"/>
              <a:t>67</a:t>
            </a:r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40000" y="1666873"/>
            <a:ext cx="6508500" cy="49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2"/>
                </a:solidFill>
                <a:latin typeface="AQA Chevin Pro Light"/>
                <a:ea typeface="+mj-ea"/>
                <a:cs typeface="AQA Chevin Pro Light"/>
              </a:defRPr>
            </a:lvl1pPr>
          </a:lstStyle>
          <a:p>
            <a:r>
              <a:rPr lang="en-US" dirty="0" smtClean="0">
                <a:latin typeface="+mj-lt"/>
              </a:rPr>
              <a:t>Thank you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6172200" y="6449325"/>
            <a:ext cx="1635126" cy="241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lnSpc>
                <a:spcPts val="1000"/>
              </a:lnSpc>
              <a:defRPr sz="800" b="0" i="0" kern="1200">
                <a:solidFill>
                  <a:schemeClr val="tx1"/>
                </a:solidFill>
                <a:latin typeface="+mn-lt"/>
                <a:ea typeface="+mn-ea"/>
                <a:cs typeface="AQA Chevin Pro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Follow us on Twitter @AQACPD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0000" y="3093213"/>
            <a:ext cx="73723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are an independent education charity </a:t>
            </a: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/>
              <a:t>the largest provider of academic qualifications </a:t>
            </a:r>
            <a:r>
              <a:rPr lang="en-GB" dirty="0" smtClean="0"/>
              <a:t>for </a:t>
            </a:r>
            <a:r>
              <a:rPr lang="en-GB" dirty="0"/>
              <a:t>all </a:t>
            </a:r>
            <a:r>
              <a:rPr lang="en-GB" dirty="0" smtClean="0"/>
              <a:t>abilities taught in schools and colleges. </a:t>
            </a:r>
          </a:p>
          <a:p>
            <a:endParaRPr lang="en-GB" dirty="0"/>
          </a:p>
          <a:p>
            <a:r>
              <a:rPr lang="en-GB" dirty="0" smtClean="0"/>
              <a:t>Our </a:t>
            </a:r>
            <a:r>
              <a:rPr lang="en-GB" dirty="0"/>
              <a:t>aim is to enable students to realise their potential </a:t>
            </a:r>
            <a:endParaRPr lang="en-GB" dirty="0" smtClean="0"/>
          </a:p>
          <a:p>
            <a:r>
              <a:rPr lang="en-GB" dirty="0" smtClean="0"/>
              <a:t>and provide </a:t>
            </a:r>
            <a:r>
              <a:rPr lang="en-GB" dirty="0"/>
              <a:t>teachers with the support and resources they need </a:t>
            </a:r>
            <a:endParaRPr lang="en-GB" dirty="0" smtClean="0"/>
          </a:p>
          <a:p>
            <a:r>
              <a:rPr lang="en-GB" dirty="0" smtClean="0"/>
              <a:t>so </a:t>
            </a:r>
            <a:r>
              <a:rPr lang="en-GB" dirty="0"/>
              <a:t>that they can focus on inspiring learning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 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aqa.org.uk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044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Context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Developed by an experienced team of teachers and examiners.</a:t>
            </a:r>
            <a:br>
              <a:rPr lang="en-GB" sz="2400" dirty="0" smtClean="0"/>
            </a:br>
            <a:endParaRPr lang="en-GB" sz="24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b="1" dirty="0" smtClean="0"/>
              <a:t>Guided by feedback from  teachers and HE.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24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Engages young people in this subject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24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Provides effective assessments across the ability range.</a:t>
            </a:r>
            <a:br>
              <a:rPr lang="en-GB" sz="2400" dirty="0" smtClean="0"/>
            </a:br>
            <a:endParaRPr lang="en-GB" sz="24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Designed to prepare young people for further study and employment</a:t>
            </a:r>
            <a:r>
              <a:rPr lang="en-GB" sz="1800" dirty="0" smtClean="0"/>
              <a:t>.</a:t>
            </a:r>
          </a:p>
          <a:p>
            <a:pPr marL="355600" indent="-355600">
              <a:buClr>
                <a:schemeClr val="tx1"/>
              </a:buClr>
              <a:defRPr/>
            </a:pPr>
            <a:endParaRPr lang="en-GB" sz="1800" dirty="0" smtClean="0"/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7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4896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880"/>
            <a:ext cx="8229600" cy="47301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chemeClr val="tx2"/>
                </a:solidFill>
                <a:latin typeface="+mj-lt"/>
              </a:rPr>
              <a:t>Context</a:t>
            </a:r>
            <a:endParaRPr lang="en-GB" sz="2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48574" y="1447653"/>
            <a:ext cx="8238227" cy="4772171"/>
          </a:xfrm>
          <a:prstGeom prst="rect">
            <a:avLst/>
          </a:prstGeom>
        </p:spPr>
        <p:txBody>
          <a:bodyPr vert="horz"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FAD"/>
              </a:buClr>
              <a:buSzTx/>
              <a:buFont typeface="Arial"/>
              <a:buChar char="•"/>
              <a:tabLst/>
              <a:defRPr sz="2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8FAD"/>
              </a:buClr>
              <a:buFont typeface="Arial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</a:lstStyle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Submitted to </a:t>
            </a:r>
            <a:r>
              <a:rPr lang="en-GB" sz="2400" dirty="0" err="1" smtClean="0"/>
              <a:t>Ofqual</a:t>
            </a:r>
            <a:r>
              <a:rPr lang="en-GB" sz="2400" dirty="0" smtClean="0"/>
              <a:t> for accreditation.  </a:t>
            </a:r>
          </a:p>
          <a:p>
            <a:pPr marL="635000" lvl="1" indent="-355600">
              <a:buClr>
                <a:schemeClr val="tx1"/>
              </a:buClr>
              <a:buNone/>
              <a:defRPr/>
            </a:pPr>
            <a:r>
              <a:rPr lang="en-GB" sz="2400" dirty="0" smtClean="0"/>
              <a:t>		Approval expected by autumn 2014.</a:t>
            </a:r>
          </a:p>
          <a:p>
            <a:pPr marL="355600" indent="-355600">
              <a:defRPr/>
            </a:pPr>
            <a:endParaRPr lang="en-GB" sz="2400" dirty="0" smtClean="0"/>
          </a:p>
          <a:p>
            <a:pPr marL="355600" indent="-355600">
              <a:buClr>
                <a:schemeClr val="tx1"/>
              </a:buClr>
              <a:defRPr/>
            </a:pPr>
            <a:r>
              <a:rPr lang="en-GB" sz="2400" dirty="0" smtClean="0"/>
              <a:t>Assuming approval, the new AS and A-level specification is for teaching from September 2015  </a:t>
            </a:r>
          </a:p>
          <a:p>
            <a:pPr marL="1092200" lvl="2" indent="-355600">
              <a:buClr>
                <a:schemeClr val="tx1"/>
              </a:buClr>
              <a:buNone/>
              <a:defRPr/>
            </a:pPr>
            <a:r>
              <a:rPr lang="en-GB" sz="2400" dirty="0" smtClean="0"/>
              <a:t>	first AS assessment in summer 2016  </a:t>
            </a:r>
          </a:p>
          <a:p>
            <a:pPr marL="1092200" lvl="2" indent="-355600">
              <a:buClr>
                <a:schemeClr val="tx1"/>
              </a:buClr>
              <a:buNone/>
              <a:defRPr/>
            </a:pPr>
            <a:r>
              <a:rPr lang="en-GB" sz="2400" dirty="0" smtClean="0"/>
              <a:t>	first  A-level assessment in summer 2017. </a:t>
            </a:r>
          </a:p>
          <a:p>
            <a:pPr marL="355600" indent="-355600">
              <a:defRPr/>
            </a:pPr>
            <a:endParaRPr lang="en-GB" sz="1800" dirty="0"/>
          </a:p>
          <a:p>
            <a:pPr marL="355600" indent="-355600">
              <a:buNone/>
            </a:pPr>
            <a:endParaRPr lang="en-US" dirty="0" smtClean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</a:t>
            </a:r>
            <a:r>
              <a:rPr lang="en-US" sz="800" dirty="0" smtClean="0"/>
              <a:t>8</a:t>
            </a:r>
            <a:endParaRPr lang="en-US" sz="8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4896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Teacher and university led design</a:t>
            </a:r>
            <a:endParaRPr lang="en-GB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727142"/>
              </p:ext>
            </p:extLst>
          </p:nvPr>
        </p:nvGraphicFramePr>
        <p:xfrm>
          <a:off x="0" y="1356360"/>
          <a:ext cx="9144000" cy="478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7"/>
          <p:cNvSpPr txBox="1">
            <a:spLocks/>
          </p:cNvSpPr>
          <p:nvPr/>
        </p:nvSpPr>
        <p:spPr>
          <a:xfrm>
            <a:off x="448574" y="6413739"/>
            <a:ext cx="1422400" cy="347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Copyright © AQA and its licensors. All rights reserved.</a:t>
            </a:r>
          </a:p>
        </p:txBody>
      </p:sp>
      <p:sp>
        <p:nvSpPr>
          <p:cNvPr id="8" name="Date Placeholder 7"/>
          <p:cNvSpPr txBox="1">
            <a:spLocks/>
          </p:cNvSpPr>
          <p:nvPr/>
        </p:nvSpPr>
        <p:spPr>
          <a:xfrm>
            <a:off x="600974" y="6413739"/>
            <a:ext cx="1422400" cy="5002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Slide 6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2240980" y="6460428"/>
            <a:ext cx="2678112" cy="34701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bg1"/>
                </a:solidFill>
              </a:rPr>
              <a:t>Copyright © AQA and its licensors. All rights reserved</a:t>
            </a:r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269787" y="639228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+mj-lt"/>
              </a:rPr>
              <a:t>Slide 9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6</a:t>
            </a: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305425" y="6413739"/>
            <a:ext cx="2476499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Follow us @AQACPD.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8717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abe9601-b8e8-45b3-ac8c-0063105ca3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7fa2ef-e9ea-414d-b0f6-2ce6df2f8e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13f57d2-a43e-4c6a-916e-55d17d1ed4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02559a0-822c-4b4f-a6ba-f1a5221561e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b304f6-1fdb-4c0b-b357-17b0d3a48ec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2f9ef51-a9bf-44dc-8296-82683c3ec81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a5d65d-bea3-4df6-8407-1e1b228e55b1"/>
</p:tagLst>
</file>

<file path=ppt/theme/theme1.xml><?xml version="1.0" encoding="utf-8"?>
<a:theme xmlns:a="http://schemas.openxmlformats.org/drawingml/2006/main" name="Theme1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ppt177E.tmp</Template>
  <TotalTime>5497</TotalTime>
  <Words>3277</Words>
  <Application>Microsoft Office PowerPoint</Application>
  <PresentationFormat>On-screen Show (4:3)</PresentationFormat>
  <Paragraphs>785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Theme1</vt:lpstr>
      <vt:lpstr>AQA Presentation</vt:lpstr>
      <vt:lpstr>AS and A-level Physics for first teaching in 2015</vt:lpstr>
      <vt:lpstr>Structure of the session -1 </vt:lpstr>
      <vt:lpstr>Structure of the session - 2</vt:lpstr>
      <vt:lpstr>Rules for all Science A-levels from 2015 - 1</vt:lpstr>
      <vt:lpstr>Rules for all Science A-levels from 2015 - 2</vt:lpstr>
      <vt:lpstr>AQA’s response to the new rules</vt:lpstr>
      <vt:lpstr>Context</vt:lpstr>
      <vt:lpstr>Context</vt:lpstr>
      <vt:lpstr>Teacher and university led design</vt:lpstr>
      <vt:lpstr>Teacher and university led design</vt:lpstr>
      <vt:lpstr>Teacher and university led design</vt:lpstr>
      <vt:lpstr>Teacher and university led design</vt:lpstr>
      <vt:lpstr>AS and A-level specifications at a glance - 1</vt:lpstr>
      <vt:lpstr>AS and A-level specifications at a glance - 2</vt:lpstr>
      <vt:lpstr>PowerPoint Presentation</vt:lpstr>
      <vt:lpstr>PowerPoint Presentation</vt:lpstr>
      <vt:lpstr>PowerPoint Presentation</vt:lpstr>
      <vt:lpstr>PowerPoint Presentation</vt:lpstr>
      <vt:lpstr>A-level: assessment at a glance </vt:lpstr>
      <vt:lpstr>A-level assessment in more detail – Paper 1e</vt:lpstr>
      <vt:lpstr>A-level assessment in more detail – Paper 2</vt:lpstr>
      <vt:lpstr>A-level assessment in more detail – Paper 3</vt:lpstr>
      <vt:lpstr>AS assessment at a glance </vt:lpstr>
      <vt:lpstr>AS assessment in more detail - 1</vt:lpstr>
      <vt:lpstr>AS assessment in more detail - 2</vt:lpstr>
      <vt:lpstr>Changes to the specification</vt:lpstr>
      <vt:lpstr>Break out</vt:lpstr>
      <vt:lpstr>Why choose AQA’s AS and A-level specifications?</vt:lpstr>
      <vt:lpstr>Why choose AQA’s AS and A-level specifications?</vt:lpstr>
      <vt:lpstr>Why choose AQA’s AS and A-level specifications?</vt:lpstr>
      <vt:lpstr>Why choose AQA’s AS and A-level specifications?</vt:lpstr>
      <vt:lpstr>Resources to help you plan, teach and assess</vt:lpstr>
      <vt:lpstr>Resources to help you plan, teach and assess</vt:lpstr>
      <vt:lpstr>Textbooks</vt:lpstr>
      <vt:lpstr>Textbooks</vt:lpstr>
      <vt:lpstr>Break out</vt:lpstr>
      <vt:lpstr>Questions</vt:lpstr>
      <vt:lpstr>PowerPoint Presentation</vt:lpstr>
      <vt:lpstr>Exemplars</vt:lpstr>
      <vt:lpstr>Familiar exemplars - 1 </vt:lpstr>
      <vt:lpstr>Familiar exemplars - 1</vt:lpstr>
      <vt:lpstr>Familiar exemplars - 1 </vt:lpstr>
      <vt:lpstr>Familiar structure exemplars – 1</vt:lpstr>
      <vt:lpstr>Familiar structure exemplars - 2</vt:lpstr>
      <vt:lpstr>Familiar structure exemplars - 2</vt:lpstr>
      <vt:lpstr>Familiar structure exemplars - 2</vt:lpstr>
      <vt:lpstr>Familiar structure exemplars - 2</vt:lpstr>
      <vt:lpstr>Familiar structure exemplars - 3</vt:lpstr>
      <vt:lpstr>Familiar structure exemplars – 3 </vt:lpstr>
      <vt:lpstr>Familiar structure exemplars - 3</vt:lpstr>
      <vt:lpstr>Familiar structure exemplars - 3</vt:lpstr>
      <vt:lpstr>Familiar structure exemplars - 3</vt:lpstr>
      <vt:lpstr>New style exemplars - 4</vt:lpstr>
      <vt:lpstr>New style exemplars - 4</vt:lpstr>
      <vt:lpstr>Required practicals - 1</vt:lpstr>
      <vt:lpstr>Required practicals - 2</vt:lpstr>
      <vt:lpstr>5 Competencies – common to all boards  </vt:lpstr>
      <vt:lpstr>Endorsement – all boards</vt:lpstr>
      <vt:lpstr>Questions</vt:lpstr>
      <vt:lpstr>AQA ongoing support and resources</vt:lpstr>
      <vt:lpstr>AQA ongoing support and resources</vt:lpstr>
      <vt:lpstr>e-AQA</vt:lpstr>
      <vt:lpstr>Exampro – option to buy additional resources</vt:lpstr>
      <vt:lpstr>Timeline 1 </vt:lpstr>
      <vt:lpstr>Contact points for more information and guidance</vt:lpstr>
      <vt:lpstr>Final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2014-06-30T12:02:48Z</cp:lastPrinted>
  <dcterms:created xsi:type="dcterms:W3CDTF">2013-02-07T15:48:28Z</dcterms:created>
  <dcterms:modified xsi:type="dcterms:W3CDTF">2014-09-23T10:50:26Z</dcterms:modified>
</cp:coreProperties>
</file>