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5" r:id="rId3"/>
    <p:sldId id="264" r:id="rId4"/>
    <p:sldId id="258" r:id="rId5"/>
    <p:sldId id="265" r:id="rId6"/>
    <p:sldId id="266" r:id="rId7"/>
    <p:sldId id="271" r:id="rId8"/>
    <p:sldId id="272" r:id="rId9"/>
    <p:sldId id="259" r:id="rId10"/>
    <p:sldId id="273" r:id="rId11"/>
    <p:sldId id="275" r:id="rId12"/>
    <p:sldId id="294" r:id="rId1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35" autoAdjust="0"/>
    <p:restoredTop sz="94660"/>
  </p:normalViewPr>
  <p:slideViewPr>
    <p:cSldViewPr showGuides="1">
      <p:cViewPr varScale="1">
        <p:scale>
          <a:sx n="92" d="100"/>
          <a:sy n="92" d="100"/>
        </p:scale>
        <p:origin x="-990" y="-102"/>
      </p:cViewPr>
      <p:guideLst>
        <p:guide orient="horz" pos="2432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E916A-3CDE-46DB-AFFB-7B794A0CE92E}" type="datetimeFigureOut">
              <a:rPr lang="en-GB" smtClean="0"/>
              <a:t>18/09/2015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8875D-9A4A-4916-AA64-C4BD54005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062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0D7274B-F31D-4D1A-81A2-1B1D469FCFAA}" type="datetimeFigureOut">
              <a:rPr lang="en-GB"/>
              <a:pPr>
                <a:defRPr/>
              </a:pPr>
              <a:t>18/09/2015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C44346-952B-428D-86C7-63F74109A8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748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C44346-952B-428D-86C7-63F74109A88A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576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mtClean="0"/>
              <a:t>Remind students to make the liaison between ‘les’ and verbs beginning with a vowel.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A01757-57D7-450D-B96F-A7FA26B3D5CA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3E4E0-A18B-45C1-A67A-1721B824D0CA}" type="datetimeFigureOut">
              <a:rPr lang="en-GB"/>
              <a:pPr>
                <a:defRPr/>
              </a:pPr>
              <a:t>18/09/2015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02DD9-9FE0-4305-BD32-567E5B7664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77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0405E-B7F3-4CDC-BAE5-8E3FAE8B828D}" type="datetimeFigureOut">
              <a:rPr lang="en-GB"/>
              <a:pPr>
                <a:defRPr/>
              </a:pPr>
              <a:t>18/09/2015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7B0FE-58DF-4E58-B731-79AA047D0B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68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E0163-BB5C-4D6F-839F-39D29807CD87}" type="datetimeFigureOut">
              <a:rPr lang="en-GB"/>
              <a:pPr>
                <a:defRPr/>
              </a:pPr>
              <a:t>18/09/2015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63864-044C-4A5F-B0B0-4208E51428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35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0664A-AFFB-4D0C-BC76-5A7A3CD55549}" type="datetimeFigureOut">
              <a:rPr lang="en-GB"/>
              <a:pPr>
                <a:defRPr/>
              </a:pPr>
              <a:t>18/09/2015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8E22D-FA5C-4FCA-B542-39CBEA219F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76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2E0C8-F264-45F3-AC70-4C9033A5DBC3}" type="datetimeFigureOut">
              <a:rPr lang="en-GB"/>
              <a:pPr>
                <a:defRPr/>
              </a:pPr>
              <a:t>18/09/2015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3F141-529B-43B4-B69F-12B4809DFC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01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0DB04-99B5-498D-9168-41FD67386829}" type="datetimeFigureOut">
              <a:rPr lang="en-GB"/>
              <a:pPr>
                <a:defRPr/>
              </a:pPr>
              <a:t>18/09/2015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C5AAE-1889-4765-B42D-6F3BCE9681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63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6D3E7-8A2A-403A-879D-05CBC5FCE81C}" type="datetimeFigureOut">
              <a:rPr lang="en-GB"/>
              <a:pPr>
                <a:defRPr/>
              </a:pPr>
              <a:t>18/09/2015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ED400-5FB4-4F94-BB2F-F7975FB8C7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0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410B5-8398-4A62-A7FC-1911952FE107}" type="datetimeFigureOut">
              <a:rPr lang="en-GB"/>
              <a:pPr>
                <a:defRPr/>
              </a:pPr>
              <a:t>18/09/2015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485A8-84E9-4D02-9509-3E1099B2BE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4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4301A-B1B3-46DF-B3CC-C406F2CEE74F}" type="datetimeFigureOut">
              <a:rPr lang="en-GB"/>
              <a:pPr>
                <a:defRPr/>
              </a:pPr>
              <a:t>18/09/2015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944D5-67C2-450A-BBAE-D0CDA9AADC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65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36E7-9836-4D39-A1F0-B97D172D0D26}" type="datetimeFigureOut">
              <a:rPr lang="en-GB"/>
              <a:pPr>
                <a:defRPr/>
              </a:pPr>
              <a:t>18/09/2015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07225-5ADA-4131-8CCA-E579317839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5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20C39-2FA4-4EE3-870D-02B33DADA378}" type="datetimeFigureOut">
              <a:rPr lang="en-GB"/>
              <a:pPr>
                <a:defRPr/>
              </a:pPr>
              <a:t>18/09/2015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21CFF-31DD-47A7-A145-7C43EA3476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86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5FC2B-F42E-4278-BAC8-ED4196D4E1F6}" type="datetimeFigureOut">
              <a:rPr lang="en-GB"/>
              <a:pPr>
                <a:defRPr/>
              </a:pPr>
              <a:t>18/09/2015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17D766-F9CC-42A0-8B46-3DBE464A29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349549"/>
            <a:ext cx="9144000" cy="513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4954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 userDrawn="1"/>
        </p:nvSpPr>
        <p:spPr>
          <a:xfrm>
            <a:off x="56829" y="6480646"/>
            <a:ext cx="3660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2015 AQA. Created by </a:t>
            </a:r>
            <a:r>
              <a:rPr lang="en-US" dirty="0" err="1" smtClean="0"/>
              <a:t>Teachit</a:t>
            </a:r>
            <a:r>
              <a:rPr lang="en-US" dirty="0" smtClean="0"/>
              <a:t> for AQA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14996" y="1167917"/>
            <a:ext cx="8016553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5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8746" y="1124744"/>
            <a:ext cx="7904728" cy="313932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spc="50" dirty="0">
                <a:ln w="1143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+mj-lt"/>
              </a:rPr>
              <a:t>Direct object </a:t>
            </a:r>
            <a:r>
              <a:rPr lang="en-GB" sz="5400" b="1" spc="50" dirty="0" smtClean="0">
                <a:ln w="1143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+mj-lt"/>
              </a:rPr>
              <a:t>pronouns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5400" b="1" spc="50" dirty="0">
              <a:ln w="11430">
                <a:solidFill>
                  <a:schemeClr val="bg1"/>
                </a:solidFill>
              </a:ln>
              <a:solidFill>
                <a:srgbClr val="008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spc="50" dirty="0" err="1" smtClean="0">
                <a:ln w="11430">
                  <a:noFill/>
                </a:ln>
                <a:solidFill>
                  <a:schemeClr val="accent1">
                    <a:lumMod val="75000"/>
                  </a:schemeClr>
                </a:solidFill>
                <a:latin typeface="+mj-lt"/>
              </a:rPr>
              <a:t>Complément</a:t>
            </a:r>
            <a:r>
              <a:rPr lang="en-GB" sz="3600" b="1" spc="50" dirty="0" smtClean="0">
                <a:ln w="11430">
                  <a:noFill/>
                </a:ln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3600" b="1" spc="50" dirty="0" err="1">
                <a:ln w="11430">
                  <a:noFill/>
                </a:ln>
                <a:solidFill>
                  <a:schemeClr val="accent1">
                    <a:lumMod val="75000"/>
                  </a:schemeClr>
                </a:solidFill>
                <a:latin typeface="+mj-lt"/>
              </a:rPr>
              <a:t>d’object</a:t>
            </a:r>
            <a:r>
              <a:rPr lang="en-GB" sz="3600" b="1" spc="50" dirty="0">
                <a:ln w="11430">
                  <a:noFill/>
                </a:ln>
                <a:solidFill>
                  <a:schemeClr val="accent1">
                    <a:lumMod val="75000"/>
                  </a:schemeClr>
                </a:solidFill>
                <a:latin typeface="+mj-lt"/>
              </a:rPr>
              <a:t> direct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5400" b="1" spc="50" dirty="0">
              <a:ln w="11430">
                <a:solidFill>
                  <a:schemeClr val="bg1"/>
                </a:solidFill>
              </a:ln>
              <a:solidFill>
                <a:srgbClr val="008000"/>
              </a:solidFill>
              <a:latin typeface="+mj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76939" y="4221088"/>
            <a:ext cx="5988345" cy="1088222"/>
            <a:chOff x="1619672" y="4077072"/>
            <a:chExt cx="5988345" cy="1088222"/>
          </a:xfrm>
        </p:grpSpPr>
        <p:sp>
          <p:nvSpPr>
            <p:cNvPr id="8" name="Rectangle 7"/>
            <p:cNvSpPr/>
            <p:nvPr/>
          </p:nvSpPr>
          <p:spPr>
            <a:xfrm>
              <a:off x="4891902" y="4077072"/>
              <a:ext cx="1080000" cy="1080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dirty="0">
                  <a:solidFill>
                    <a:prstClr val="black"/>
                  </a:solidFill>
                </a:rPr>
                <a:t>l’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19672" y="4077072"/>
              <a:ext cx="1080000" cy="1080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dirty="0">
                  <a:solidFill>
                    <a:prstClr val="black"/>
                  </a:solidFill>
                </a:rPr>
                <a:t>le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55787" y="4085294"/>
              <a:ext cx="1080000" cy="1080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dirty="0">
                  <a:solidFill>
                    <a:prstClr val="black"/>
                  </a:solidFill>
                </a:rPr>
                <a:t>la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28017" y="4085294"/>
              <a:ext cx="1080000" cy="1080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dirty="0">
                  <a:solidFill>
                    <a:prstClr val="black"/>
                  </a:solidFill>
                </a:rPr>
                <a:t>les</a:t>
              </a:r>
            </a:p>
          </p:txBody>
        </p:sp>
      </p:grpSp>
      <p:pic>
        <p:nvPicPr>
          <p:cNvPr id="1026" name="Picture 2" descr="C:\Users\fran\AppData\Local\Microsoft\Windows\Temporary Internet Files\Content.Outlook\UE10RLAK\AQA_New_logo_strapline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496" y="6442212"/>
            <a:ext cx="81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89068" y="3860800"/>
            <a:ext cx="5965864" cy="1944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err="1"/>
              <a:t>Frédéric</a:t>
            </a:r>
            <a:r>
              <a:rPr lang="en-GB" sz="3600" dirty="0"/>
              <a:t> </a:t>
            </a:r>
            <a:r>
              <a:rPr lang="en-GB" sz="3600" dirty="0" err="1"/>
              <a:t>voit</a:t>
            </a:r>
            <a:r>
              <a:rPr lang="en-GB" sz="3600" dirty="0"/>
              <a:t> </a:t>
            </a:r>
            <a:r>
              <a:rPr lang="en-GB" sz="3600" b="1" dirty="0">
                <a:solidFill>
                  <a:schemeClr val="accent2"/>
                </a:solidFill>
              </a:rPr>
              <a:t>Marie et Paul</a:t>
            </a:r>
            <a:r>
              <a:rPr lang="en-GB" sz="3600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err="1"/>
              <a:t>Frédéric</a:t>
            </a:r>
            <a:r>
              <a:rPr lang="en-GB" sz="3600" dirty="0"/>
              <a:t> </a:t>
            </a:r>
            <a:r>
              <a:rPr lang="en-GB" sz="3600" b="1" dirty="0">
                <a:solidFill>
                  <a:schemeClr val="accent2"/>
                </a:solidFill>
              </a:rPr>
              <a:t>les</a:t>
            </a:r>
            <a:r>
              <a:rPr lang="en-GB" sz="3600" dirty="0"/>
              <a:t> </a:t>
            </a:r>
            <a:r>
              <a:rPr lang="en-GB" sz="3600" dirty="0" err="1"/>
              <a:t>voit</a:t>
            </a:r>
            <a:r>
              <a:rPr lang="en-GB" sz="36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9068" y="1484312"/>
            <a:ext cx="5965864" cy="1944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/>
              <a:t>Sandrine mange </a:t>
            </a:r>
            <a:r>
              <a:rPr lang="en-GB" sz="3600" b="1" dirty="0">
                <a:solidFill>
                  <a:schemeClr val="accent2"/>
                </a:solidFill>
              </a:rPr>
              <a:t>les frites</a:t>
            </a:r>
            <a:r>
              <a:rPr lang="en-GB" sz="3600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/>
              <a:t>Sandrine </a:t>
            </a:r>
            <a:r>
              <a:rPr lang="en-GB" sz="3600" b="1" dirty="0">
                <a:solidFill>
                  <a:schemeClr val="accent2"/>
                </a:solidFill>
              </a:rPr>
              <a:t>les</a:t>
            </a:r>
            <a:r>
              <a:rPr lang="en-GB" sz="3600" dirty="0"/>
              <a:t> mange.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63724" y="244587"/>
            <a:ext cx="8016553" cy="923330"/>
            <a:chOff x="398226" y="244587"/>
            <a:chExt cx="8016553" cy="923330"/>
          </a:xfrm>
        </p:grpSpPr>
        <p:sp>
          <p:nvSpPr>
            <p:cNvPr id="6" name="Rectangle 5"/>
            <p:cNvSpPr/>
            <p:nvPr/>
          </p:nvSpPr>
          <p:spPr>
            <a:xfrm>
              <a:off x="398226" y="244587"/>
              <a:ext cx="8016553" cy="92333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5400" dirty="0">
                <a:solidFill>
                  <a:prstClr val="black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33249" y="352309"/>
              <a:ext cx="7146507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Complément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 </a:t>
              </a: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d’object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 </a:t>
              </a:r>
              <a:r>
                <a:rPr lang="en-GB" sz="4000" b="1" spc="50" dirty="0" smtClean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direct</a:t>
              </a:r>
              <a:endParaRPr lang="en-GB" sz="4000" b="1" spc="50" dirty="0">
                <a:ln w="11430">
                  <a:solidFill>
                    <a:schemeClr val="bg1"/>
                  </a:solidFill>
                </a:ln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2389" y="1459863"/>
            <a:ext cx="6159222" cy="1872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err="1"/>
              <a:t>Séverine</a:t>
            </a:r>
            <a:r>
              <a:rPr lang="en-GB" sz="3600" dirty="0"/>
              <a:t> </a:t>
            </a:r>
            <a:r>
              <a:rPr lang="en-GB" sz="3600" dirty="0" err="1"/>
              <a:t>achète</a:t>
            </a:r>
            <a:r>
              <a:rPr lang="en-GB" sz="3600" dirty="0"/>
              <a:t> </a:t>
            </a:r>
            <a:r>
              <a:rPr lang="en-GB" sz="3600" b="1" dirty="0">
                <a:solidFill>
                  <a:schemeClr val="accent2"/>
                </a:solidFill>
              </a:rPr>
              <a:t>la </a:t>
            </a:r>
            <a:r>
              <a:rPr lang="en-GB" sz="3600" b="1" dirty="0" err="1">
                <a:solidFill>
                  <a:schemeClr val="accent2"/>
                </a:solidFill>
              </a:rPr>
              <a:t>voiture</a:t>
            </a:r>
            <a:r>
              <a:rPr lang="en-GB" sz="3600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err="1"/>
              <a:t>Séverine</a:t>
            </a:r>
            <a:r>
              <a:rPr lang="en-GB" sz="3600" dirty="0"/>
              <a:t> </a:t>
            </a:r>
            <a:r>
              <a:rPr lang="en-GB" sz="3600" b="1" dirty="0" err="1">
                <a:solidFill>
                  <a:schemeClr val="accent2"/>
                </a:solidFill>
              </a:rPr>
              <a:t>l’</a:t>
            </a:r>
            <a:r>
              <a:rPr lang="en-GB" sz="3600" dirty="0" err="1"/>
              <a:t>achète</a:t>
            </a:r>
            <a:r>
              <a:rPr lang="en-GB" sz="3600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92389" y="3860800"/>
            <a:ext cx="6159222" cy="200054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err="1" smtClean="0"/>
              <a:t>Yanis</a:t>
            </a:r>
            <a:r>
              <a:rPr lang="en-GB" sz="3600" dirty="0" smtClean="0"/>
              <a:t> </a:t>
            </a:r>
            <a:r>
              <a:rPr lang="en-GB" sz="3600" dirty="0"/>
              <a:t>aide </a:t>
            </a:r>
            <a:r>
              <a:rPr lang="en-GB" sz="3600" b="1" dirty="0">
                <a:solidFill>
                  <a:schemeClr val="accent2"/>
                </a:solidFill>
              </a:rPr>
              <a:t>les </a:t>
            </a:r>
            <a:r>
              <a:rPr lang="en-GB" sz="3600" b="1" dirty="0" err="1">
                <a:solidFill>
                  <a:schemeClr val="accent2"/>
                </a:solidFill>
              </a:rPr>
              <a:t>filles</a:t>
            </a:r>
            <a:r>
              <a:rPr lang="en-GB" sz="3600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err="1"/>
              <a:t>Yanis</a:t>
            </a:r>
            <a:r>
              <a:rPr lang="en-GB" sz="3600" dirty="0"/>
              <a:t> </a:t>
            </a:r>
            <a:r>
              <a:rPr lang="en-GB" sz="3600" b="1" dirty="0">
                <a:solidFill>
                  <a:schemeClr val="accent2"/>
                </a:solidFill>
              </a:rPr>
              <a:t>les</a:t>
            </a:r>
            <a:r>
              <a:rPr lang="en-GB" sz="3600" dirty="0"/>
              <a:t> aide</a:t>
            </a:r>
            <a:r>
              <a:rPr lang="en-GB" sz="3600" dirty="0" smtClean="0"/>
              <a:t>.</a:t>
            </a:r>
            <a:endParaRPr lang="en-GB" sz="3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dirty="0"/>
          </a:p>
        </p:txBody>
      </p:sp>
      <p:sp>
        <p:nvSpPr>
          <p:cNvPr id="4" name="Arc 3"/>
          <p:cNvSpPr/>
          <p:nvPr/>
        </p:nvSpPr>
        <p:spPr>
          <a:xfrm rot="7982709">
            <a:off x="4694712" y="5122389"/>
            <a:ext cx="598487" cy="623888"/>
          </a:xfrm>
          <a:prstGeom prst="arc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563724" y="244587"/>
            <a:ext cx="8016553" cy="923330"/>
            <a:chOff x="398226" y="244587"/>
            <a:chExt cx="8016553" cy="923330"/>
          </a:xfrm>
        </p:grpSpPr>
        <p:sp>
          <p:nvSpPr>
            <p:cNvPr id="6" name="Rectangle 5"/>
            <p:cNvSpPr/>
            <p:nvPr/>
          </p:nvSpPr>
          <p:spPr>
            <a:xfrm>
              <a:off x="398226" y="244587"/>
              <a:ext cx="8016553" cy="92333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5400" dirty="0">
                <a:solidFill>
                  <a:prstClr val="black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33249" y="352309"/>
              <a:ext cx="7146507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Complément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 </a:t>
              </a: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d’object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 </a:t>
              </a:r>
              <a:r>
                <a:rPr lang="en-GB" sz="4000" b="1" spc="50" dirty="0" smtClean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direct</a:t>
              </a:r>
              <a:endParaRPr lang="en-GB" sz="4000" b="1" spc="50" dirty="0">
                <a:ln w="11430">
                  <a:solidFill>
                    <a:schemeClr val="bg1"/>
                  </a:solidFill>
                </a:ln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749" y="1290923"/>
            <a:ext cx="8040527" cy="499284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err="1"/>
              <a:t>Élodie</a:t>
            </a:r>
            <a:r>
              <a:rPr lang="en-GB" dirty="0"/>
              <a:t> lit </a:t>
            </a:r>
            <a:r>
              <a:rPr lang="en-GB" b="1" dirty="0">
                <a:solidFill>
                  <a:schemeClr val="accent2"/>
                </a:solidFill>
              </a:rPr>
              <a:t>le </a:t>
            </a:r>
            <a:r>
              <a:rPr lang="en-GB" b="1" dirty="0" err="1">
                <a:solidFill>
                  <a:schemeClr val="accent2"/>
                </a:solidFill>
              </a:rPr>
              <a:t>livre</a:t>
            </a:r>
            <a:r>
              <a:rPr lang="en-GB" dirty="0"/>
              <a:t>. </a:t>
            </a:r>
            <a:r>
              <a:rPr lang="en-GB" dirty="0" smtClean="0"/>
              <a:t> </a:t>
            </a:r>
            <a:r>
              <a:rPr lang="en-GB" dirty="0" err="1" smtClean="0"/>
              <a:t>Élodie</a:t>
            </a:r>
            <a:r>
              <a:rPr lang="en-GB" dirty="0" smtClean="0"/>
              <a:t> </a:t>
            </a:r>
            <a:r>
              <a:rPr lang="en-GB" b="1" dirty="0"/>
              <a:t>_______</a:t>
            </a:r>
            <a:r>
              <a:rPr lang="en-GB" dirty="0"/>
              <a:t> lit.</a:t>
            </a:r>
          </a:p>
          <a:p>
            <a:pPr marL="342900" indent="-34290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err="1"/>
              <a:t>Cédric</a:t>
            </a:r>
            <a:r>
              <a:rPr lang="en-GB" dirty="0"/>
              <a:t> </a:t>
            </a:r>
            <a:r>
              <a:rPr lang="en-GB" dirty="0" err="1"/>
              <a:t>nourrit</a:t>
            </a:r>
            <a:r>
              <a:rPr lang="en-GB" dirty="0"/>
              <a:t> </a:t>
            </a:r>
            <a:r>
              <a:rPr lang="en-GB" b="1" dirty="0">
                <a:solidFill>
                  <a:schemeClr val="accent2"/>
                </a:solidFill>
              </a:rPr>
              <a:t>les </a:t>
            </a:r>
            <a:r>
              <a:rPr lang="en-GB" b="1" dirty="0" err="1">
                <a:solidFill>
                  <a:schemeClr val="accent2"/>
                </a:solidFill>
              </a:rPr>
              <a:t>oiseaux</a:t>
            </a:r>
            <a:r>
              <a:rPr lang="en-GB" dirty="0"/>
              <a:t>. </a:t>
            </a:r>
            <a:r>
              <a:rPr lang="en-GB" dirty="0" smtClean="0"/>
              <a:t> </a:t>
            </a:r>
            <a:r>
              <a:rPr lang="en-GB" dirty="0" err="1" smtClean="0"/>
              <a:t>Cédric</a:t>
            </a:r>
            <a:r>
              <a:rPr lang="en-GB" dirty="0" smtClean="0"/>
              <a:t> </a:t>
            </a:r>
            <a:r>
              <a:rPr lang="en-GB" b="1" dirty="0"/>
              <a:t>_______</a:t>
            </a:r>
            <a:r>
              <a:rPr lang="en-GB" dirty="0"/>
              <a:t> </a:t>
            </a:r>
            <a:r>
              <a:rPr lang="en-GB" dirty="0" err="1"/>
              <a:t>nourrit</a:t>
            </a:r>
            <a:r>
              <a:rPr lang="en-GB" dirty="0"/>
              <a:t>.</a:t>
            </a:r>
          </a:p>
          <a:p>
            <a:pPr marL="342900" indent="-34290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err="1"/>
              <a:t>Aurélie</a:t>
            </a:r>
            <a:r>
              <a:rPr lang="en-GB" dirty="0"/>
              <a:t> </a:t>
            </a:r>
            <a:r>
              <a:rPr lang="en-GB" dirty="0" err="1"/>
              <a:t>voit</a:t>
            </a:r>
            <a:r>
              <a:rPr lang="en-GB" dirty="0"/>
              <a:t> </a:t>
            </a:r>
            <a:r>
              <a:rPr lang="en-GB" b="1" dirty="0">
                <a:solidFill>
                  <a:schemeClr val="accent2"/>
                </a:solidFill>
              </a:rPr>
              <a:t>Pascal</a:t>
            </a:r>
            <a:r>
              <a:rPr lang="en-GB" dirty="0"/>
              <a:t>. </a:t>
            </a:r>
            <a:r>
              <a:rPr lang="en-GB" dirty="0" smtClean="0"/>
              <a:t> </a:t>
            </a:r>
            <a:r>
              <a:rPr lang="en-GB" dirty="0" err="1" smtClean="0"/>
              <a:t>Aurélie</a:t>
            </a:r>
            <a:r>
              <a:rPr lang="en-GB" dirty="0" smtClean="0"/>
              <a:t> </a:t>
            </a:r>
            <a:r>
              <a:rPr lang="en-GB" b="1" dirty="0"/>
              <a:t>________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 err="1"/>
              <a:t>voit</a:t>
            </a:r>
            <a:r>
              <a:rPr lang="en-GB" dirty="0"/>
              <a:t>.</a:t>
            </a:r>
          </a:p>
          <a:p>
            <a:pPr marL="342900" indent="-34290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/>
              <a:t>Antoine </a:t>
            </a:r>
            <a:r>
              <a:rPr lang="en-GB" dirty="0" err="1"/>
              <a:t>voit</a:t>
            </a:r>
            <a:r>
              <a:rPr lang="en-GB" dirty="0"/>
              <a:t> </a:t>
            </a:r>
            <a:r>
              <a:rPr lang="en-GB" b="1" dirty="0">
                <a:solidFill>
                  <a:schemeClr val="accent2"/>
                </a:solidFill>
              </a:rPr>
              <a:t>la </a:t>
            </a:r>
            <a:r>
              <a:rPr lang="en-GB" b="1" dirty="0" err="1">
                <a:solidFill>
                  <a:schemeClr val="accent2"/>
                </a:solidFill>
              </a:rPr>
              <a:t>voiture</a:t>
            </a:r>
            <a:r>
              <a:rPr lang="en-GB" dirty="0"/>
              <a:t>. </a:t>
            </a:r>
            <a:r>
              <a:rPr lang="en-GB" dirty="0" smtClean="0"/>
              <a:t> Antoine </a:t>
            </a:r>
            <a:r>
              <a:rPr lang="en-GB" b="1" dirty="0"/>
              <a:t>_______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 err="1"/>
              <a:t>voit</a:t>
            </a:r>
            <a:r>
              <a:rPr lang="en-GB" dirty="0"/>
              <a:t>.</a:t>
            </a:r>
          </a:p>
          <a:p>
            <a:pPr marL="342900" indent="-34290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Thomas </a:t>
            </a:r>
            <a:r>
              <a:rPr lang="en-GB" dirty="0" err="1"/>
              <a:t>écoute</a:t>
            </a:r>
            <a:r>
              <a:rPr lang="en-GB" dirty="0"/>
              <a:t> </a:t>
            </a:r>
            <a:r>
              <a:rPr lang="en-GB" b="1" dirty="0">
                <a:solidFill>
                  <a:schemeClr val="accent2"/>
                </a:solidFill>
              </a:rPr>
              <a:t>le CD</a:t>
            </a:r>
            <a:r>
              <a:rPr lang="en-GB" dirty="0"/>
              <a:t>. </a:t>
            </a:r>
            <a:r>
              <a:rPr lang="en-GB" dirty="0" smtClean="0"/>
              <a:t> Thomas</a:t>
            </a:r>
            <a:r>
              <a:rPr lang="en-GB" b="1" dirty="0" smtClean="0"/>
              <a:t> </a:t>
            </a:r>
            <a:r>
              <a:rPr lang="en-GB" b="1" dirty="0"/>
              <a:t>________ </a:t>
            </a:r>
            <a:r>
              <a:rPr lang="en-GB" dirty="0" err="1"/>
              <a:t>écoute</a:t>
            </a:r>
            <a:r>
              <a:rPr lang="en-GB" dirty="0"/>
              <a:t>.</a:t>
            </a:r>
          </a:p>
          <a:p>
            <a:pPr marL="342900" indent="-34290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/>
              <a:t>Cécile </a:t>
            </a:r>
            <a:r>
              <a:rPr lang="en-GB" dirty="0" err="1"/>
              <a:t>achète</a:t>
            </a:r>
            <a:r>
              <a:rPr lang="en-GB" dirty="0"/>
              <a:t> </a:t>
            </a:r>
            <a:r>
              <a:rPr lang="en-GB" b="1" dirty="0">
                <a:solidFill>
                  <a:schemeClr val="accent2"/>
                </a:solidFill>
              </a:rPr>
              <a:t>la </a:t>
            </a:r>
            <a:r>
              <a:rPr lang="en-GB" b="1" dirty="0" err="1">
                <a:solidFill>
                  <a:schemeClr val="accent2"/>
                </a:solidFill>
              </a:rPr>
              <a:t>jupe</a:t>
            </a:r>
            <a:r>
              <a:rPr lang="en-GB" dirty="0"/>
              <a:t>. </a:t>
            </a:r>
            <a:r>
              <a:rPr lang="en-GB" dirty="0" smtClean="0"/>
              <a:t> Cécile </a:t>
            </a:r>
            <a:r>
              <a:rPr lang="en-GB" b="1" dirty="0"/>
              <a:t>________</a:t>
            </a:r>
            <a:r>
              <a:rPr lang="en-GB" dirty="0"/>
              <a:t> </a:t>
            </a:r>
            <a:r>
              <a:rPr lang="en-GB" dirty="0" err="1"/>
              <a:t>achète</a:t>
            </a:r>
            <a:r>
              <a:rPr lang="en-GB" dirty="0"/>
              <a:t>.</a:t>
            </a:r>
          </a:p>
          <a:p>
            <a:pPr marL="342900" indent="-34290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err="1"/>
              <a:t>Fabienne</a:t>
            </a:r>
            <a:r>
              <a:rPr lang="en-GB" dirty="0"/>
              <a:t> lit </a:t>
            </a:r>
            <a:r>
              <a:rPr lang="en-GB" b="1" dirty="0">
                <a:solidFill>
                  <a:schemeClr val="accent2"/>
                </a:solidFill>
              </a:rPr>
              <a:t>le journal</a:t>
            </a:r>
            <a:r>
              <a:rPr lang="en-GB" dirty="0"/>
              <a:t>. </a:t>
            </a:r>
            <a:r>
              <a:rPr lang="en-GB" dirty="0" smtClean="0"/>
              <a:t> </a:t>
            </a:r>
            <a:r>
              <a:rPr lang="en-GB" dirty="0" err="1" smtClean="0"/>
              <a:t>Fabienne</a:t>
            </a:r>
            <a:r>
              <a:rPr lang="en-GB" dirty="0" smtClean="0"/>
              <a:t> </a:t>
            </a:r>
            <a:r>
              <a:rPr lang="en-GB" b="1" dirty="0"/>
              <a:t>________</a:t>
            </a:r>
            <a:r>
              <a:rPr lang="en-GB" dirty="0"/>
              <a:t> lit.</a:t>
            </a:r>
          </a:p>
          <a:p>
            <a:pPr marL="342900" indent="-34290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Lucas </a:t>
            </a:r>
            <a:r>
              <a:rPr lang="en-GB" dirty="0"/>
              <a:t>lit </a:t>
            </a:r>
            <a:r>
              <a:rPr lang="en-GB" b="1" dirty="0">
                <a:solidFill>
                  <a:schemeClr val="accent2"/>
                </a:solidFill>
              </a:rPr>
              <a:t>la </a:t>
            </a:r>
            <a:r>
              <a:rPr lang="en-GB" b="1" dirty="0" err="1">
                <a:solidFill>
                  <a:schemeClr val="accent2"/>
                </a:solidFill>
              </a:rPr>
              <a:t>lettre</a:t>
            </a:r>
            <a:r>
              <a:rPr lang="en-GB" dirty="0"/>
              <a:t>. </a:t>
            </a:r>
            <a:r>
              <a:rPr lang="en-GB" dirty="0" smtClean="0"/>
              <a:t> Lucas </a:t>
            </a:r>
            <a:r>
              <a:rPr lang="en-GB" b="1" dirty="0"/>
              <a:t>_______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/>
              <a:t>lit.</a:t>
            </a:r>
          </a:p>
          <a:p>
            <a:pPr marL="342900" indent="-34290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/>
              <a:t>Sylvain </a:t>
            </a:r>
            <a:r>
              <a:rPr lang="en-GB" dirty="0" err="1"/>
              <a:t>regarde</a:t>
            </a:r>
            <a:r>
              <a:rPr lang="en-GB" dirty="0"/>
              <a:t> </a:t>
            </a:r>
            <a:r>
              <a:rPr lang="en-GB" b="1" dirty="0" err="1">
                <a:solidFill>
                  <a:schemeClr val="accent2"/>
                </a:solidFill>
              </a:rPr>
              <a:t>Véronique</a:t>
            </a:r>
            <a:r>
              <a:rPr lang="en-GB" dirty="0" smtClean="0"/>
              <a:t>.  </a:t>
            </a:r>
            <a:r>
              <a:rPr lang="en-GB" dirty="0"/>
              <a:t>Sylvain </a:t>
            </a:r>
            <a:r>
              <a:rPr lang="en-GB" b="1" dirty="0"/>
              <a:t>_______ </a:t>
            </a:r>
            <a:r>
              <a:rPr lang="en-GB" dirty="0" err="1"/>
              <a:t>regarde</a:t>
            </a:r>
            <a:r>
              <a:rPr lang="en-GB" dirty="0"/>
              <a:t>.</a:t>
            </a:r>
          </a:p>
          <a:p>
            <a:pPr marL="342900" indent="-34290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err="1"/>
              <a:t>Elvire</a:t>
            </a:r>
            <a:r>
              <a:rPr lang="en-GB" dirty="0"/>
              <a:t> </a:t>
            </a:r>
            <a:r>
              <a:rPr lang="en-GB" dirty="0" err="1"/>
              <a:t>regarde</a:t>
            </a:r>
            <a:r>
              <a:rPr lang="en-GB" dirty="0"/>
              <a:t> </a:t>
            </a:r>
            <a:r>
              <a:rPr lang="en-GB" b="1" dirty="0">
                <a:solidFill>
                  <a:schemeClr val="accent2"/>
                </a:solidFill>
              </a:rPr>
              <a:t>Nicolas</a:t>
            </a:r>
            <a:r>
              <a:rPr lang="en-GB" dirty="0" smtClean="0"/>
              <a:t>.  </a:t>
            </a:r>
            <a:r>
              <a:rPr lang="en-GB" dirty="0" err="1"/>
              <a:t>Elvire</a:t>
            </a:r>
            <a:r>
              <a:rPr lang="en-GB" dirty="0"/>
              <a:t> </a:t>
            </a:r>
            <a:r>
              <a:rPr lang="en-GB" b="1" dirty="0"/>
              <a:t>_______</a:t>
            </a:r>
            <a:r>
              <a:rPr lang="en-GB" dirty="0"/>
              <a:t> </a:t>
            </a:r>
            <a:r>
              <a:rPr lang="en-GB" dirty="0" err="1"/>
              <a:t>regarde</a:t>
            </a:r>
            <a:r>
              <a:rPr lang="en-GB" dirty="0"/>
              <a:t>.</a:t>
            </a:r>
          </a:p>
          <a:p>
            <a:pPr marL="342900" indent="-34290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/>
              <a:t>Clément </a:t>
            </a:r>
            <a:r>
              <a:rPr lang="en-GB" dirty="0" err="1"/>
              <a:t>regarde</a:t>
            </a:r>
            <a:r>
              <a:rPr lang="en-GB" dirty="0"/>
              <a:t> </a:t>
            </a:r>
            <a:r>
              <a:rPr lang="en-GB" b="1" dirty="0">
                <a:solidFill>
                  <a:schemeClr val="accent2"/>
                </a:solidFill>
              </a:rPr>
              <a:t>les </a:t>
            </a:r>
            <a:r>
              <a:rPr lang="en-GB" b="1" dirty="0" err="1">
                <a:solidFill>
                  <a:schemeClr val="accent2"/>
                </a:solidFill>
              </a:rPr>
              <a:t>enfants</a:t>
            </a:r>
            <a:r>
              <a:rPr lang="en-GB" dirty="0" smtClean="0"/>
              <a:t>.  </a:t>
            </a:r>
            <a:r>
              <a:rPr lang="en-GB" dirty="0"/>
              <a:t>Clément </a:t>
            </a:r>
            <a:r>
              <a:rPr lang="en-GB" b="1" dirty="0"/>
              <a:t>_______</a:t>
            </a:r>
            <a:r>
              <a:rPr lang="en-GB" dirty="0"/>
              <a:t> </a:t>
            </a:r>
            <a:r>
              <a:rPr lang="en-GB" dirty="0" err="1"/>
              <a:t>regarde</a:t>
            </a:r>
            <a:r>
              <a:rPr lang="en-GB" dirty="0"/>
              <a:t>.</a:t>
            </a:r>
          </a:p>
          <a:p>
            <a:pPr marL="342900" indent="-34290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err="1"/>
              <a:t>Frédéric</a:t>
            </a:r>
            <a:r>
              <a:rPr lang="en-GB" dirty="0"/>
              <a:t> </a:t>
            </a:r>
            <a:r>
              <a:rPr lang="en-GB" dirty="0" err="1"/>
              <a:t>voit</a:t>
            </a:r>
            <a:r>
              <a:rPr lang="en-GB" dirty="0"/>
              <a:t> </a:t>
            </a:r>
            <a:r>
              <a:rPr lang="en-GB" b="1" dirty="0">
                <a:solidFill>
                  <a:schemeClr val="accent2"/>
                </a:solidFill>
              </a:rPr>
              <a:t>Marie et Paul</a:t>
            </a:r>
            <a:r>
              <a:rPr lang="en-GB" dirty="0"/>
              <a:t>. </a:t>
            </a:r>
            <a:r>
              <a:rPr lang="en-GB" dirty="0" smtClean="0"/>
              <a:t> </a:t>
            </a:r>
            <a:r>
              <a:rPr lang="en-GB" dirty="0" err="1" smtClean="0"/>
              <a:t>Frédéric</a:t>
            </a:r>
            <a:r>
              <a:rPr lang="en-GB" dirty="0" smtClean="0"/>
              <a:t> </a:t>
            </a:r>
            <a:r>
              <a:rPr lang="en-GB" b="1" dirty="0"/>
              <a:t>________</a:t>
            </a:r>
            <a:r>
              <a:rPr lang="en-GB" dirty="0"/>
              <a:t> </a:t>
            </a:r>
            <a:r>
              <a:rPr lang="en-GB" dirty="0" err="1"/>
              <a:t>voit</a:t>
            </a:r>
            <a:r>
              <a:rPr lang="en-GB" dirty="0"/>
              <a:t>.</a:t>
            </a:r>
          </a:p>
          <a:p>
            <a:pPr marL="342900" indent="-34290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/>
              <a:t>Sandrine mange </a:t>
            </a:r>
            <a:r>
              <a:rPr lang="en-GB" b="1" dirty="0">
                <a:solidFill>
                  <a:schemeClr val="accent2"/>
                </a:solidFill>
              </a:rPr>
              <a:t>les frites</a:t>
            </a:r>
            <a:r>
              <a:rPr lang="en-GB" dirty="0" smtClean="0"/>
              <a:t>.  </a:t>
            </a:r>
            <a:r>
              <a:rPr lang="en-GB" dirty="0"/>
              <a:t>Sandrine </a:t>
            </a:r>
            <a:r>
              <a:rPr lang="en-GB" b="1" dirty="0"/>
              <a:t>________</a:t>
            </a:r>
            <a:r>
              <a:rPr lang="en-GB" dirty="0"/>
              <a:t> mange.</a:t>
            </a:r>
          </a:p>
          <a:p>
            <a:pPr marL="342900" indent="-34290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/>
              <a:t>Thierry </a:t>
            </a:r>
            <a:r>
              <a:rPr lang="en-GB" dirty="0" err="1"/>
              <a:t>boit</a:t>
            </a:r>
            <a:r>
              <a:rPr lang="en-GB" dirty="0"/>
              <a:t> </a:t>
            </a:r>
            <a:r>
              <a:rPr lang="en-GB" b="1" dirty="0">
                <a:solidFill>
                  <a:schemeClr val="accent2"/>
                </a:solidFill>
              </a:rPr>
              <a:t>la </a:t>
            </a:r>
            <a:r>
              <a:rPr lang="en-GB" b="1" dirty="0" err="1">
                <a:solidFill>
                  <a:schemeClr val="accent2"/>
                </a:solidFill>
              </a:rPr>
              <a:t>limonade</a:t>
            </a:r>
            <a:r>
              <a:rPr lang="en-GB" dirty="0"/>
              <a:t>. </a:t>
            </a:r>
            <a:r>
              <a:rPr lang="en-GB" dirty="0" smtClean="0"/>
              <a:t> Thierry </a:t>
            </a:r>
            <a:r>
              <a:rPr lang="en-GB" b="1" dirty="0"/>
              <a:t>________</a:t>
            </a:r>
            <a:r>
              <a:rPr lang="en-GB" dirty="0"/>
              <a:t> </a:t>
            </a:r>
            <a:r>
              <a:rPr lang="en-GB" dirty="0" err="1"/>
              <a:t>boit</a:t>
            </a:r>
            <a:r>
              <a:rPr lang="en-GB" dirty="0"/>
              <a:t>.</a:t>
            </a:r>
          </a:p>
          <a:p>
            <a:pPr marL="342900" indent="-34290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err="1"/>
              <a:t>Séverine</a:t>
            </a:r>
            <a:r>
              <a:rPr lang="en-GB" dirty="0"/>
              <a:t> </a:t>
            </a:r>
            <a:r>
              <a:rPr lang="en-GB" dirty="0" err="1"/>
              <a:t>achète</a:t>
            </a:r>
            <a:r>
              <a:rPr lang="en-GB" dirty="0"/>
              <a:t> </a:t>
            </a:r>
            <a:r>
              <a:rPr lang="en-GB" b="1" dirty="0">
                <a:solidFill>
                  <a:schemeClr val="accent2"/>
                </a:solidFill>
              </a:rPr>
              <a:t>la </a:t>
            </a:r>
            <a:r>
              <a:rPr lang="en-GB" b="1" dirty="0" err="1">
                <a:solidFill>
                  <a:schemeClr val="accent2"/>
                </a:solidFill>
              </a:rPr>
              <a:t>voiture</a:t>
            </a:r>
            <a:r>
              <a:rPr lang="en-GB" dirty="0"/>
              <a:t>. </a:t>
            </a:r>
            <a:r>
              <a:rPr lang="en-GB" dirty="0" smtClean="0"/>
              <a:t> </a:t>
            </a:r>
            <a:r>
              <a:rPr lang="en-GB" dirty="0" err="1" smtClean="0"/>
              <a:t>Séverine</a:t>
            </a:r>
            <a:r>
              <a:rPr lang="en-GB" dirty="0" smtClean="0"/>
              <a:t> </a:t>
            </a:r>
            <a:r>
              <a:rPr lang="en-GB" b="1" dirty="0"/>
              <a:t>________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 err="1"/>
              <a:t>achète</a:t>
            </a:r>
            <a:r>
              <a:rPr lang="en-GB" dirty="0"/>
              <a:t>.</a:t>
            </a:r>
          </a:p>
          <a:p>
            <a:pPr marL="342900" indent="-34290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err="1" smtClean="0"/>
              <a:t>Yanis</a:t>
            </a:r>
            <a:r>
              <a:rPr lang="en-GB" dirty="0" smtClean="0"/>
              <a:t> </a:t>
            </a:r>
            <a:r>
              <a:rPr lang="en-GB" dirty="0"/>
              <a:t>aide </a:t>
            </a:r>
            <a:r>
              <a:rPr lang="en-GB" b="1" dirty="0">
                <a:solidFill>
                  <a:schemeClr val="accent2"/>
                </a:solidFill>
              </a:rPr>
              <a:t>les </a:t>
            </a:r>
            <a:r>
              <a:rPr lang="en-GB" b="1" dirty="0" err="1">
                <a:solidFill>
                  <a:schemeClr val="accent2"/>
                </a:solidFill>
              </a:rPr>
              <a:t>filles</a:t>
            </a:r>
            <a:r>
              <a:rPr lang="en-GB" dirty="0" smtClean="0"/>
              <a:t>.  </a:t>
            </a:r>
            <a:r>
              <a:rPr lang="en-GB" dirty="0" err="1" smtClean="0"/>
              <a:t>Yanis</a:t>
            </a:r>
            <a:r>
              <a:rPr lang="en-GB" dirty="0" smtClean="0"/>
              <a:t> </a:t>
            </a:r>
            <a:r>
              <a:rPr lang="en-GB" b="1" dirty="0"/>
              <a:t>_________</a:t>
            </a:r>
            <a:r>
              <a:rPr lang="en-GB" dirty="0"/>
              <a:t> aide.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350" y="404813"/>
            <a:ext cx="128753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err="1"/>
              <a:t>Réponses</a:t>
            </a:r>
            <a:endParaRPr lang="en-GB" b="1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81244" y="1268760"/>
            <a:ext cx="3850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chemeClr val="accent2"/>
                </a:solidFill>
                <a:latin typeface="+mn-lt"/>
              </a:rPr>
              <a:t>le</a:t>
            </a:r>
            <a:endParaRPr lang="en-GB" altLang="en-US" sz="1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50714" y="1556792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chemeClr val="accent2"/>
                </a:solidFill>
                <a:latin typeface="+mn-lt"/>
              </a:rPr>
              <a:t>les</a:t>
            </a:r>
            <a:endParaRPr lang="en-GB" altLang="en-US" sz="1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74970" y="1844824"/>
            <a:ext cx="3850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chemeClr val="accent2"/>
                </a:solidFill>
                <a:latin typeface="+mn-lt"/>
              </a:rPr>
              <a:t>le</a:t>
            </a:r>
            <a:endParaRPr lang="en-GB" altLang="en-US" sz="1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78218" y="2170327"/>
            <a:ext cx="3754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chemeClr val="accent2"/>
                </a:solidFill>
                <a:latin typeface="+mn-lt"/>
              </a:rPr>
              <a:t>la</a:t>
            </a:r>
            <a:endParaRPr lang="en-GB" altLang="en-US" sz="1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38889" y="2492896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chemeClr val="accent2"/>
                </a:solidFill>
                <a:latin typeface="+mn-lt"/>
              </a:rPr>
              <a:t>l’</a:t>
            </a:r>
            <a:endParaRPr lang="en-GB" altLang="en-US" sz="1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640736" y="2775394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chemeClr val="accent2"/>
                </a:solidFill>
                <a:latin typeface="+mn-lt"/>
              </a:rPr>
              <a:t>l’</a:t>
            </a:r>
            <a:endParaRPr lang="en-GB" altLang="en-US" sz="1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812900" y="3068420"/>
            <a:ext cx="3850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chemeClr val="accent2"/>
                </a:solidFill>
                <a:latin typeface="+mn-lt"/>
              </a:rPr>
              <a:t>le</a:t>
            </a:r>
            <a:endParaRPr lang="en-GB" altLang="en-US" sz="1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90862" y="3415645"/>
            <a:ext cx="3754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chemeClr val="accent2"/>
                </a:solidFill>
                <a:latin typeface="+mn-lt"/>
              </a:rPr>
              <a:t>la</a:t>
            </a:r>
            <a:endParaRPr lang="en-GB" altLang="en-US" sz="1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944528" y="3717032"/>
            <a:ext cx="4443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chemeClr val="accent2"/>
                </a:solidFill>
                <a:latin typeface="+mn-lt"/>
              </a:rPr>
              <a:t>la</a:t>
            </a:r>
            <a:r>
              <a:rPr lang="en-GB" altLang="en-US" sz="1800" dirty="0">
                <a:solidFill>
                  <a:schemeClr val="accent2"/>
                </a:solidFill>
                <a:latin typeface="+mn-lt"/>
              </a:rPr>
              <a:t>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315979" y="4005064"/>
            <a:ext cx="3850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chemeClr val="accent2"/>
                </a:solidFill>
                <a:latin typeface="+mn-lt"/>
              </a:rPr>
              <a:t>le</a:t>
            </a:r>
            <a:endParaRPr lang="en-GB" altLang="en-US" sz="1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065274" y="4581128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chemeClr val="accent2"/>
                </a:solidFill>
                <a:latin typeface="+mn-lt"/>
              </a:rPr>
              <a:t>les</a:t>
            </a:r>
            <a:endParaRPr lang="en-GB" altLang="en-US" sz="1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290322" y="4293096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chemeClr val="accent2"/>
                </a:solidFill>
                <a:latin typeface="+mn-lt"/>
              </a:rPr>
              <a:t>les</a:t>
            </a:r>
            <a:endParaRPr lang="en-GB" altLang="en-US" sz="1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065274" y="4941168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chemeClr val="accent2"/>
                </a:solidFill>
                <a:latin typeface="+mn-lt"/>
              </a:rPr>
              <a:t>les</a:t>
            </a:r>
            <a:endParaRPr lang="en-GB" altLang="en-US" sz="1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806035" y="5229200"/>
            <a:ext cx="3754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chemeClr val="accent2"/>
                </a:solidFill>
                <a:latin typeface="+mn-lt"/>
              </a:rPr>
              <a:t>la</a:t>
            </a:r>
            <a:endParaRPr lang="en-GB" altLang="en-US" sz="1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477482" y="551733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chemeClr val="accent2"/>
                </a:solidFill>
                <a:latin typeface="+mn-lt"/>
              </a:rPr>
              <a:t>l’</a:t>
            </a:r>
            <a:endParaRPr lang="en-GB" altLang="en-US" sz="1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266286" y="5819898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chemeClr val="accent2"/>
                </a:solidFill>
                <a:latin typeface="+mn-lt"/>
              </a:rPr>
              <a:t>les</a:t>
            </a:r>
            <a:endParaRPr lang="en-GB" altLang="en-US" sz="1800" dirty="0">
              <a:solidFill>
                <a:schemeClr val="accent2"/>
              </a:solidFill>
              <a:latin typeface="+mn-lt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63724" y="244587"/>
            <a:ext cx="8016553" cy="923330"/>
            <a:chOff x="398226" y="244587"/>
            <a:chExt cx="8016553" cy="923330"/>
          </a:xfrm>
        </p:grpSpPr>
        <p:sp>
          <p:nvSpPr>
            <p:cNvPr id="22" name="Rectangle 21"/>
            <p:cNvSpPr/>
            <p:nvPr/>
          </p:nvSpPr>
          <p:spPr>
            <a:xfrm>
              <a:off x="398226" y="244587"/>
              <a:ext cx="8016553" cy="92333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5400" dirty="0">
                <a:solidFill>
                  <a:prstClr val="black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3249" y="352309"/>
              <a:ext cx="7146507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Complément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 </a:t>
              </a: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d’object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 </a:t>
              </a:r>
              <a:r>
                <a:rPr lang="en-GB" sz="4000" b="1" spc="50" dirty="0" smtClean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direct</a:t>
              </a:r>
              <a:endParaRPr lang="en-GB" sz="4000" b="1" spc="50" dirty="0">
                <a:ln w="11430">
                  <a:solidFill>
                    <a:schemeClr val="bg1"/>
                  </a:solidFill>
                </a:ln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63724" y="1484312"/>
            <a:ext cx="8016553" cy="4680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prstClr val="black"/>
                </a:solidFill>
              </a:rPr>
              <a:t>The </a:t>
            </a:r>
            <a:r>
              <a:rPr lang="en-GB" sz="2800" b="1" dirty="0">
                <a:solidFill>
                  <a:prstClr val="black"/>
                </a:solidFill>
              </a:rPr>
              <a:t>direct object pronouns </a:t>
            </a:r>
            <a:r>
              <a:rPr lang="en-GB" sz="2800" dirty="0">
                <a:solidFill>
                  <a:prstClr val="black"/>
                </a:solidFill>
              </a:rPr>
              <a:t>can refer to </a:t>
            </a:r>
            <a:r>
              <a:rPr lang="en-GB" sz="2800" dirty="0" smtClean="0">
                <a:solidFill>
                  <a:prstClr val="black"/>
                </a:solidFill>
              </a:rPr>
              <a:t>either people </a:t>
            </a:r>
            <a:r>
              <a:rPr lang="en-GB" sz="2800" dirty="0">
                <a:solidFill>
                  <a:prstClr val="black"/>
                </a:solidFill>
              </a:rPr>
              <a:t>or things. </a:t>
            </a:r>
            <a:r>
              <a:rPr lang="en-GB" sz="2800" dirty="0" smtClean="0">
                <a:solidFill>
                  <a:prstClr val="black"/>
                </a:solidFill>
              </a:rPr>
              <a:t>The </a:t>
            </a:r>
            <a:r>
              <a:rPr lang="en-GB" sz="2800" dirty="0">
                <a:solidFill>
                  <a:prstClr val="black"/>
                </a:solidFill>
              </a:rPr>
              <a:t>pronouns are </a:t>
            </a:r>
            <a:r>
              <a:rPr lang="en-GB" sz="2800" b="1" dirty="0">
                <a:solidFill>
                  <a:schemeClr val="accent2"/>
                </a:solidFill>
              </a:rPr>
              <a:t>le</a:t>
            </a:r>
            <a:r>
              <a:rPr lang="en-GB" sz="2800" dirty="0">
                <a:solidFill>
                  <a:schemeClr val="accent2"/>
                </a:solidFill>
              </a:rPr>
              <a:t> </a:t>
            </a:r>
            <a:r>
              <a:rPr lang="en-GB" sz="2800" dirty="0">
                <a:solidFill>
                  <a:prstClr val="black"/>
                </a:solidFill>
              </a:rPr>
              <a:t>(</a:t>
            </a:r>
            <a:r>
              <a:rPr lang="en-GB" sz="2800" dirty="0" err="1">
                <a:solidFill>
                  <a:prstClr val="black"/>
                </a:solidFill>
              </a:rPr>
              <a:t>it,him</a:t>
            </a:r>
            <a:r>
              <a:rPr lang="en-GB" sz="2800" dirty="0" smtClean="0">
                <a:solidFill>
                  <a:prstClr val="black"/>
                </a:solidFill>
              </a:rPr>
              <a:t>), </a:t>
            </a:r>
            <a:r>
              <a:rPr lang="en-GB" sz="2800" b="1" dirty="0" smtClean="0">
                <a:solidFill>
                  <a:schemeClr val="accent2"/>
                </a:solidFill>
              </a:rPr>
              <a:t>la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  <a:r>
              <a:rPr lang="en-GB" sz="2800" dirty="0">
                <a:solidFill>
                  <a:prstClr val="black"/>
                </a:solidFill>
              </a:rPr>
              <a:t>(</a:t>
            </a:r>
            <a:r>
              <a:rPr lang="en-GB" sz="2800" dirty="0" err="1" smtClean="0">
                <a:solidFill>
                  <a:prstClr val="black"/>
                </a:solidFill>
              </a:rPr>
              <a:t>it,her</a:t>
            </a:r>
            <a:r>
              <a:rPr lang="en-GB" sz="2800" dirty="0" smtClean="0">
                <a:solidFill>
                  <a:prstClr val="black"/>
                </a:solidFill>
              </a:rPr>
              <a:t>), </a:t>
            </a:r>
            <a:r>
              <a:rPr lang="en-GB" sz="2800" b="1" dirty="0" smtClean="0">
                <a:solidFill>
                  <a:schemeClr val="accent2"/>
                </a:solidFill>
              </a:rPr>
              <a:t>l</a:t>
            </a:r>
            <a:r>
              <a:rPr lang="en-GB" sz="2800" b="1" dirty="0">
                <a:solidFill>
                  <a:schemeClr val="accent2"/>
                </a:solidFill>
              </a:rPr>
              <a:t>’</a:t>
            </a:r>
            <a:r>
              <a:rPr lang="en-GB" sz="2800" b="1" dirty="0">
                <a:solidFill>
                  <a:srgbClr val="FF9933"/>
                </a:solidFill>
              </a:rPr>
              <a:t> </a:t>
            </a:r>
            <a:r>
              <a:rPr lang="en-GB" sz="2800" dirty="0">
                <a:solidFill>
                  <a:prstClr val="black"/>
                </a:solidFill>
              </a:rPr>
              <a:t>(it, him, her) and</a:t>
            </a:r>
            <a:r>
              <a:rPr lang="en-GB" sz="2800" dirty="0">
                <a:solidFill>
                  <a:srgbClr val="FF9933"/>
                </a:solidFill>
              </a:rPr>
              <a:t> </a:t>
            </a:r>
            <a:r>
              <a:rPr lang="en-GB" sz="2800" b="1" dirty="0">
                <a:solidFill>
                  <a:schemeClr val="accent2"/>
                </a:solidFill>
              </a:rPr>
              <a:t>les</a:t>
            </a:r>
            <a:r>
              <a:rPr lang="en-GB" sz="2800" dirty="0">
                <a:solidFill>
                  <a:srgbClr val="FF9933"/>
                </a:solidFill>
              </a:rPr>
              <a:t> </a:t>
            </a:r>
            <a:r>
              <a:rPr lang="en-GB" sz="2800" dirty="0">
                <a:solidFill>
                  <a:prstClr val="black"/>
                </a:solidFill>
              </a:rPr>
              <a:t>(them</a:t>
            </a:r>
            <a:r>
              <a:rPr lang="en-GB" sz="2800" dirty="0" smtClean="0">
                <a:solidFill>
                  <a:prstClr val="black"/>
                </a:solidFill>
              </a:rPr>
              <a:t>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 smtClean="0">
              <a:solidFill>
                <a:prstClr val="black"/>
              </a:solidFill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2"/>
                </a:solidFill>
              </a:rPr>
              <a:t>le</a:t>
            </a:r>
            <a:r>
              <a:rPr lang="en-GB" sz="2800" dirty="0">
                <a:solidFill>
                  <a:schemeClr val="accent2"/>
                </a:solidFill>
              </a:rPr>
              <a:t> </a:t>
            </a:r>
            <a:r>
              <a:rPr lang="en-GB" sz="2800" dirty="0">
                <a:solidFill>
                  <a:prstClr val="black"/>
                </a:solidFill>
              </a:rPr>
              <a:t>replaces masculine singular nouns</a:t>
            </a:r>
            <a:r>
              <a:rPr lang="en-GB" sz="2800" dirty="0" smtClean="0">
                <a:solidFill>
                  <a:prstClr val="black"/>
                </a:solidFill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2"/>
                </a:solidFill>
              </a:rPr>
              <a:t>la</a:t>
            </a:r>
            <a:r>
              <a:rPr lang="en-GB" sz="2800" dirty="0">
                <a:solidFill>
                  <a:prstClr val="black"/>
                </a:solidFill>
              </a:rPr>
              <a:t> replaces feminine singular nouns</a:t>
            </a:r>
            <a:r>
              <a:rPr lang="en-GB" sz="2800" dirty="0" smtClean="0">
                <a:solidFill>
                  <a:prstClr val="black"/>
                </a:solidFill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2"/>
                </a:solidFill>
              </a:rPr>
              <a:t>l’</a:t>
            </a:r>
            <a:r>
              <a:rPr lang="en-GB" sz="2800" dirty="0">
                <a:solidFill>
                  <a:schemeClr val="accent2"/>
                </a:solidFill>
              </a:rPr>
              <a:t> </a:t>
            </a:r>
            <a:r>
              <a:rPr lang="en-GB" sz="2800" dirty="0">
                <a:solidFill>
                  <a:prstClr val="black"/>
                </a:solidFill>
              </a:rPr>
              <a:t>is used before verbs beginning with a vowel</a:t>
            </a:r>
            <a:r>
              <a:rPr lang="en-GB" sz="2800" dirty="0" smtClean="0">
                <a:solidFill>
                  <a:prstClr val="black"/>
                </a:solidFill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accent2"/>
                </a:solidFill>
              </a:rPr>
              <a:t>les</a:t>
            </a:r>
            <a:r>
              <a:rPr lang="en-GB" sz="2800" dirty="0">
                <a:solidFill>
                  <a:prstClr val="black"/>
                </a:solidFill>
              </a:rPr>
              <a:t> replaces plural nouns</a:t>
            </a:r>
            <a:r>
              <a:rPr lang="en-GB" sz="2800" dirty="0" smtClean="0">
                <a:solidFill>
                  <a:prstClr val="black"/>
                </a:solidFill>
              </a:rPr>
              <a:t>.</a:t>
            </a:r>
            <a:endParaRPr lang="en-GB" sz="2800" dirty="0">
              <a:solidFill>
                <a:prstClr val="black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63724" y="244587"/>
            <a:ext cx="8016553" cy="923330"/>
            <a:chOff x="398226" y="244587"/>
            <a:chExt cx="8016553" cy="923330"/>
          </a:xfrm>
        </p:grpSpPr>
        <p:sp>
          <p:nvSpPr>
            <p:cNvPr id="8" name="Rectangle 7"/>
            <p:cNvSpPr/>
            <p:nvPr/>
          </p:nvSpPr>
          <p:spPr>
            <a:xfrm>
              <a:off x="398226" y="244587"/>
              <a:ext cx="8016553" cy="92333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5400" dirty="0">
                <a:solidFill>
                  <a:schemeClr val="accent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3249" y="352309"/>
              <a:ext cx="7146507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Complément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 </a:t>
              </a: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d’object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 </a:t>
              </a:r>
              <a:r>
                <a:rPr lang="en-GB" sz="4000" b="1" spc="50" dirty="0" smtClean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direct</a:t>
              </a:r>
              <a:endParaRPr lang="en-GB" sz="4000" b="1" spc="50" dirty="0">
                <a:ln w="11430">
                  <a:solidFill>
                    <a:schemeClr val="bg1"/>
                  </a:solidFill>
                </a:ln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3724" y="244587"/>
            <a:ext cx="8016553" cy="923330"/>
            <a:chOff x="398226" y="244587"/>
            <a:chExt cx="8016553" cy="923330"/>
          </a:xfrm>
        </p:grpSpPr>
        <p:sp>
          <p:nvSpPr>
            <p:cNvPr id="7" name="Rectangle 6"/>
            <p:cNvSpPr/>
            <p:nvPr/>
          </p:nvSpPr>
          <p:spPr>
            <a:xfrm>
              <a:off x="398226" y="244587"/>
              <a:ext cx="8016553" cy="92333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5400" dirty="0">
                <a:solidFill>
                  <a:prstClr val="black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33249" y="352309"/>
              <a:ext cx="7146507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  <a:latin typeface="+mj-lt"/>
                </a:rPr>
                <a:t>Complément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  <a:latin typeface="+mj-lt"/>
                </a:rPr>
                <a:t> </a:t>
              </a: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  <a:latin typeface="+mj-lt"/>
                </a:rPr>
                <a:t>d’object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  <a:latin typeface="+mj-lt"/>
                </a:rPr>
                <a:t> </a:t>
              </a:r>
              <a:r>
                <a:rPr lang="en-GB" sz="4000" b="1" spc="50" dirty="0" smtClean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  <a:latin typeface="+mj-lt"/>
                </a:rPr>
                <a:t>direct</a:t>
              </a:r>
              <a:endParaRPr lang="en-GB" sz="4000" b="1" spc="50" dirty="0">
                <a:ln w="1143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5661" y="1488701"/>
            <a:ext cx="288091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 err="1">
                <a:latin typeface="+mn-lt"/>
              </a:rPr>
              <a:t>Élodie</a:t>
            </a:r>
            <a:r>
              <a:rPr lang="en-GB" altLang="en-US" sz="2800" dirty="0">
                <a:latin typeface="+mn-lt"/>
              </a:rPr>
              <a:t> lit </a:t>
            </a:r>
            <a:r>
              <a:rPr lang="en-GB" altLang="en-US" sz="2800" b="1" dirty="0">
                <a:solidFill>
                  <a:schemeClr val="accent2"/>
                </a:solidFill>
                <a:latin typeface="+mn-lt"/>
              </a:rPr>
              <a:t>le livre</a:t>
            </a:r>
            <a:r>
              <a:rPr lang="en-GB" altLang="en-US" sz="2800" dirty="0">
                <a:latin typeface="+mn-lt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 err="1">
                <a:latin typeface="+mn-lt"/>
              </a:rPr>
              <a:t>Élodie</a:t>
            </a:r>
            <a:r>
              <a:rPr lang="en-GB" altLang="en-US" sz="2800" dirty="0">
                <a:latin typeface="+mn-lt"/>
              </a:rPr>
              <a:t> </a:t>
            </a:r>
            <a:r>
              <a:rPr lang="en-GB" altLang="en-US" sz="2800" b="1" dirty="0">
                <a:solidFill>
                  <a:schemeClr val="accent2"/>
                </a:solidFill>
                <a:latin typeface="+mn-lt"/>
              </a:rPr>
              <a:t>le</a:t>
            </a:r>
            <a:r>
              <a:rPr lang="en-GB" altLang="en-US" sz="2800" dirty="0">
                <a:latin typeface="+mn-lt"/>
              </a:rPr>
              <a:t> lit.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1403648" y="4221088"/>
            <a:ext cx="3371850" cy="1397000"/>
          </a:xfrm>
          <a:prstGeom prst="wedgeEllipseCallout">
            <a:avLst>
              <a:gd name="adj1" fmla="val -36649"/>
              <a:gd name="adj2" fmla="val -148215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/>
              <a:t>Direct object pronoun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4088" y="1455738"/>
            <a:ext cx="3199725" cy="470956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382" y="1687444"/>
            <a:ext cx="2971031" cy="40894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64088" y="1455738"/>
            <a:ext cx="3199725" cy="470956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9750" y="1455738"/>
            <a:ext cx="451598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 err="1">
                <a:latin typeface="+mn-lt"/>
              </a:rPr>
              <a:t>Cédric</a:t>
            </a:r>
            <a:r>
              <a:rPr lang="en-GB" altLang="en-US" sz="2800" dirty="0">
                <a:latin typeface="+mn-lt"/>
              </a:rPr>
              <a:t> </a:t>
            </a:r>
            <a:r>
              <a:rPr lang="en-GB" altLang="en-US" sz="2800" dirty="0" err="1">
                <a:latin typeface="+mn-lt"/>
              </a:rPr>
              <a:t>nourrit</a:t>
            </a:r>
            <a:r>
              <a:rPr lang="en-GB" altLang="en-US" sz="2800" dirty="0">
                <a:latin typeface="+mn-lt"/>
              </a:rPr>
              <a:t> </a:t>
            </a:r>
            <a:r>
              <a:rPr lang="en-GB" altLang="en-US" sz="2800" b="1" dirty="0">
                <a:solidFill>
                  <a:schemeClr val="accent2"/>
                </a:solidFill>
                <a:latin typeface="+mn-lt"/>
              </a:rPr>
              <a:t>les </a:t>
            </a:r>
            <a:r>
              <a:rPr lang="en-GB" altLang="en-US" sz="2800" b="1" dirty="0" err="1">
                <a:solidFill>
                  <a:schemeClr val="accent2"/>
                </a:solidFill>
                <a:latin typeface="+mn-lt"/>
              </a:rPr>
              <a:t>oiseaux</a:t>
            </a:r>
            <a:r>
              <a:rPr lang="en-GB" altLang="en-US" sz="2800" dirty="0">
                <a:latin typeface="+mn-lt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 err="1">
                <a:latin typeface="+mn-lt"/>
              </a:rPr>
              <a:t>Cédric</a:t>
            </a:r>
            <a:r>
              <a:rPr lang="en-GB" altLang="en-US" sz="2800" dirty="0">
                <a:latin typeface="+mn-lt"/>
              </a:rPr>
              <a:t> </a:t>
            </a:r>
            <a:r>
              <a:rPr lang="en-GB" altLang="en-US" sz="2800" b="1" dirty="0">
                <a:solidFill>
                  <a:schemeClr val="accent2"/>
                </a:solidFill>
                <a:latin typeface="+mn-lt"/>
              </a:rPr>
              <a:t>les</a:t>
            </a:r>
            <a:r>
              <a:rPr lang="en-GB" altLang="en-US" sz="2800" dirty="0">
                <a:latin typeface="+mn-lt"/>
              </a:rPr>
              <a:t> </a:t>
            </a:r>
            <a:r>
              <a:rPr lang="en-GB" altLang="en-US" sz="2800" dirty="0" err="1">
                <a:latin typeface="+mn-lt"/>
              </a:rPr>
              <a:t>nourrit</a:t>
            </a:r>
            <a:r>
              <a:rPr lang="en-GB" altLang="en-US" sz="2800" dirty="0">
                <a:latin typeface="+mn-lt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749" y="5632670"/>
            <a:ext cx="2869696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</a:rPr>
              <a:t>nourrir</a:t>
            </a:r>
            <a:r>
              <a:rPr lang="en-GB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</a:rPr>
              <a:t>= to feed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63724" y="244587"/>
            <a:ext cx="8016553" cy="923330"/>
            <a:chOff x="398226" y="244587"/>
            <a:chExt cx="8016553" cy="923330"/>
          </a:xfrm>
        </p:grpSpPr>
        <p:sp>
          <p:nvSpPr>
            <p:cNvPr id="8" name="Rectangle 7"/>
            <p:cNvSpPr/>
            <p:nvPr/>
          </p:nvSpPr>
          <p:spPr>
            <a:xfrm>
              <a:off x="398226" y="244587"/>
              <a:ext cx="8016553" cy="92333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5400" dirty="0">
                <a:solidFill>
                  <a:prstClr val="black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3249" y="352309"/>
              <a:ext cx="7146507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Complément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 </a:t>
              </a: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d’object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 </a:t>
              </a:r>
              <a:r>
                <a:rPr lang="en-GB" sz="4000" b="1" spc="50" dirty="0" smtClean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direct</a:t>
              </a:r>
              <a:endParaRPr lang="en-GB" sz="4000" b="1" spc="50" dirty="0">
                <a:ln w="11430">
                  <a:solidFill>
                    <a:schemeClr val="bg1"/>
                  </a:solidFill>
                </a:ln>
                <a:solidFill>
                  <a:schemeClr val="accent1"/>
                </a:solidFill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833" y="1972677"/>
            <a:ext cx="3034234" cy="4176464"/>
          </a:xfrm>
          <a:prstGeom prst="rect">
            <a:avLst/>
          </a:prstGeom>
        </p:spPr>
      </p:pic>
      <p:sp>
        <p:nvSpPr>
          <p:cNvPr id="17" name="Oval Callout 16"/>
          <p:cNvSpPr/>
          <p:nvPr/>
        </p:nvSpPr>
        <p:spPr>
          <a:xfrm>
            <a:off x="1547664" y="4120232"/>
            <a:ext cx="3371850" cy="1397000"/>
          </a:xfrm>
          <a:prstGeom prst="wedgeEllipseCallout">
            <a:avLst>
              <a:gd name="adj1" fmla="val -36649"/>
              <a:gd name="adj2" fmla="val -148215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/>
              <a:t>Direct object pronoun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64088" y="1455738"/>
            <a:ext cx="3199725" cy="470956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9750" y="1484313"/>
            <a:ext cx="330968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 err="1">
                <a:latin typeface="+mn-lt"/>
              </a:rPr>
              <a:t>Aurélie</a:t>
            </a:r>
            <a:r>
              <a:rPr lang="en-GB" altLang="en-US" sz="2800" dirty="0">
                <a:latin typeface="+mn-lt"/>
              </a:rPr>
              <a:t> </a:t>
            </a:r>
            <a:r>
              <a:rPr lang="en-GB" altLang="en-US" sz="2800" dirty="0" err="1">
                <a:latin typeface="+mn-lt"/>
              </a:rPr>
              <a:t>voit</a:t>
            </a:r>
            <a:r>
              <a:rPr lang="en-GB" altLang="en-US" sz="2800" b="1" dirty="0">
                <a:solidFill>
                  <a:srgbClr val="FF9933"/>
                </a:solidFill>
                <a:latin typeface="+mn-lt"/>
              </a:rPr>
              <a:t> </a:t>
            </a:r>
            <a:r>
              <a:rPr lang="en-GB" altLang="en-US" sz="2800" b="1" dirty="0">
                <a:solidFill>
                  <a:schemeClr val="accent2"/>
                </a:solidFill>
                <a:latin typeface="+mn-lt"/>
              </a:rPr>
              <a:t>Pascal</a:t>
            </a:r>
            <a:r>
              <a:rPr lang="en-GB" altLang="en-US" sz="2800" dirty="0">
                <a:latin typeface="+mn-lt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 err="1">
                <a:latin typeface="+mn-lt"/>
              </a:rPr>
              <a:t>Aurélie</a:t>
            </a:r>
            <a:r>
              <a:rPr lang="en-GB" altLang="en-US" sz="2800" dirty="0">
                <a:latin typeface="+mn-lt"/>
              </a:rPr>
              <a:t> </a:t>
            </a:r>
            <a:r>
              <a:rPr lang="en-GB" altLang="en-US" sz="2800" b="1" dirty="0">
                <a:solidFill>
                  <a:schemeClr val="accent2"/>
                </a:solidFill>
                <a:latin typeface="+mn-lt"/>
              </a:rPr>
              <a:t>le</a:t>
            </a:r>
            <a:r>
              <a:rPr lang="en-GB" altLang="en-US" sz="2800" dirty="0">
                <a:latin typeface="+mn-lt"/>
              </a:rPr>
              <a:t> </a:t>
            </a:r>
            <a:r>
              <a:rPr lang="en-GB" altLang="en-US" sz="2800" dirty="0" err="1">
                <a:latin typeface="+mn-lt"/>
              </a:rPr>
              <a:t>voit</a:t>
            </a:r>
            <a:r>
              <a:rPr lang="en-GB" altLang="en-US" sz="2800" dirty="0">
                <a:latin typeface="+mn-lt"/>
              </a:rPr>
              <a:t>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63724" y="244587"/>
            <a:ext cx="8016553" cy="923330"/>
            <a:chOff x="398226" y="244587"/>
            <a:chExt cx="8016553" cy="923330"/>
          </a:xfrm>
        </p:grpSpPr>
        <p:sp>
          <p:nvSpPr>
            <p:cNvPr id="8" name="Rectangle 7"/>
            <p:cNvSpPr/>
            <p:nvPr/>
          </p:nvSpPr>
          <p:spPr>
            <a:xfrm>
              <a:off x="398226" y="244587"/>
              <a:ext cx="8016553" cy="92333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5400" dirty="0">
                <a:solidFill>
                  <a:prstClr val="black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33249" y="352309"/>
              <a:ext cx="7146507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Complément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 </a:t>
              </a: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d’object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 </a:t>
              </a:r>
              <a:r>
                <a:rPr lang="en-GB" sz="4000" b="1" spc="50" dirty="0" smtClean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direct</a:t>
              </a:r>
              <a:endParaRPr lang="en-GB" sz="4000" b="1" spc="50" dirty="0">
                <a:ln w="11430">
                  <a:solidFill>
                    <a:schemeClr val="bg1"/>
                  </a:solidFill>
                </a:ln>
                <a:solidFill>
                  <a:schemeClr val="accent1"/>
                </a:solidFill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111" y="1834000"/>
            <a:ext cx="3166929" cy="4359113"/>
          </a:xfrm>
          <a:prstGeom prst="rect">
            <a:avLst/>
          </a:prstGeom>
        </p:spPr>
      </p:pic>
      <p:sp>
        <p:nvSpPr>
          <p:cNvPr id="17" name="Oval Callout 16"/>
          <p:cNvSpPr/>
          <p:nvPr/>
        </p:nvSpPr>
        <p:spPr>
          <a:xfrm>
            <a:off x="1547664" y="4221088"/>
            <a:ext cx="3371850" cy="1397000"/>
          </a:xfrm>
          <a:prstGeom prst="wedgeEllipseCallout">
            <a:avLst>
              <a:gd name="adj1" fmla="val -36649"/>
              <a:gd name="adj2" fmla="val -148215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/>
              <a:t>Direct object pronoun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364088" y="1455738"/>
            <a:ext cx="3199725" cy="470956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49183" y="1484313"/>
            <a:ext cx="39998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latin typeface="+mn-lt"/>
              </a:rPr>
              <a:t>Antoine </a:t>
            </a:r>
            <a:r>
              <a:rPr lang="en-GB" altLang="en-US" sz="2800" dirty="0" err="1">
                <a:latin typeface="+mn-lt"/>
              </a:rPr>
              <a:t>voit</a:t>
            </a:r>
            <a:r>
              <a:rPr lang="en-GB" altLang="en-US" sz="2800" dirty="0">
                <a:latin typeface="+mn-lt"/>
              </a:rPr>
              <a:t> </a:t>
            </a:r>
            <a:r>
              <a:rPr lang="en-GB" altLang="en-US" sz="2800" b="1" dirty="0">
                <a:solidFill>
                  <a:schemeClr val="accent2"/>
                </a:solidFill>
                <a:latin typeface="+mn-lt"/>
              </a:rPr>
              <a:t>la </a:t>
            </a:r>
            <a:r>
              <a:rPr lang="en-GB" altLang="en-US" sz="2800" b="1" dirty="0" err="1">
                <a:solidFill>
                  <a:schemeClr val="accent2"/>
                </a:solidFill>
                <a:latin typeface="+mn-lt"/>
              </a:rPr>
              <a:t>voiture</a:t>
            </a:r>
            <a:r>
              <a:rPr lang="en-GB" altLang="en-US" sz="2800" dirty="0">
                <a:latin typeface="+mn-lt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latin typeface="+mn-lt"/>
              </a:rPr>
              <a:t>Antoine </a:t>
            </a:r>
            <a:r>
              <a:rPr lang="en-GB" altLang="en-US" sz="2800" b="1" dirty="0">
                <a:solidFill>
                  <a:schemeClr val="accent2"/>
                </a:solidFill>
                <a:latin typeface="+mn-lt"/>
              </a:rPr>
              <a:t>la</a:t>
            </a:r>
            <a:r>
              <a:rPr lang="en-GB" altLang="en-US" sz="2800" dirty="0">
                <a:latin typeface="+mn-lt"/>
              </a:rPr>
              <a:t> </a:t>
            </a:r>
            <a:r>
              <a:rPr lang="en-GB" altLang="en-US" sz="2800" dirty="0" err="1">
                <a:latin typeface="+mn-lt"/>
              </a:rPr>
              <a:t>voit</a:t>
            </a:r>
            <a:r>
              <a:rPr lang="en-GB" altLang="en-US" sz="2800" dirty="0">
                <a:latin typeface="+mn-lt"/>
              </a:rPr>
              <a:t>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63724" y="244587"/>
            <a:ext cx="8016553" cy="923330"/>
            <a:chOff x="398226" y="244587"/>
            <a:chExt cx="8016553" cy="923330"/>
          </a:xfrm>
        </p:grpSpPr>
        <p:sp>
          <p:nvSpPr>
            <p:cNvPr id="8" name="Rectangle 7"/>
            <p:cNvSpPr/>
            <p:nvPr/>
          </p:nvSpPr>
          <p:spPr>
            <a:xfrm>
              <a:off x="398226" y="244587"/>
              <a:ext cx="8016553" cy="92333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5400" dirty="0">
                <a:solidFill>
                  <a:prstClr val="black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33249" y="352309"/>
              <a:ext cx="7146507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Complément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 </a:t>
              </a: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d’object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 </a:t>
              </a:r>
              <a:r>
                <a:rPr lang="en-GB" sz="4000" b="1" spc="50" dirty="0" smtClean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direct</a:t>
              </a:r>
              <a:endParaRPr lang="en-GB" sz="4000" b="1" spc="50" dirty="0">
                <a:ln w="11430">
                  <a:solidFill>
                    <a:schemeClr val="bg1"/>
                  </a:solidFill>
                </a:ln>
                <a:solidFill>
                  <a:schemeClr val="accent1"/>
                </a:solidFill>
              </a:endParaRPr>
            </a:p>
          </p:txBody>
        </p:sp>
      </p:grpSp>
      <p:sp>
        <p:nvSpPr>
          <p:cNvPr id="13" name="Oval Callout 12"/>
          <p:cNvSpPr/>
          <p:nvPr/>
        </p:nvSpPr>
        <p:spPr>
          <a:xfrm>
            <a:off x="1547664" y="4221088"/>
            <a:ext cx="3609665" cy="1397000"/>
          </a:xfrm>
          <a:prstGeom prst="wedgeEllipseCallout">
            <a:avLst>
              <a:gd name="adj1" fmla="val -33518"/>
              <a:gd name="adj2" fmla="val -151157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err="1"/>
              <a:t>Complément</a:t>
            </a:r>
            <a:r>
              <a:rPr lang="en-GB" sz="2800" b="1" dirty="0"/>
              <a:t> </a:t>
            </a:r>
            <a:r>
              <a:rPr lang="en-GB" sz="2800" b="1" dirty="0" err="1"/>
              <a:t>d’objet</a:t>
            </a:r>
            <a:r>
              <a:rPr lang="en-GB" sz="2800" b="1" dirty="0"/>
              <a:t> direct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227" y="2074483"/>
            <a:ext cx="3119050" cy="4293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484312"/>
            <a:ext cx="5040560" cy="194468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err="1"/>
              <a:t>Fabienne</a:t>
            </a:r>
            <a:r>
              <a:rPr lang="en-GB" sz="3600" dirty="0"/>
              <a:t> lit </a:t>
            </a:r>
            <a:r>
              <a:rPr lang="en-GB" sz="3600" b="1" dirty="0">
                <a:solidFill>
                  <a:schemeClr val="accent2"/>
                </a:solidFill>
              </a:rPr>
              <a:t>le journal</a:t>
            </a:r>
            <a:r>
              <a:rPr lang="en-GB" sz="3600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err="1"/>
              <a:t>Fabienne</a:t>
            </a:r>
            <a:r>
              <a:rPr lang="en-GB" sz="3600" dirty="0"/>
              <a:t> </a:t>
            </a:r>
            <a:r>
              <a:rPr lang="en-GB" sz="3600" b="1" dirty="0">
                <a:solidFill>
                  <a:schemeClr val="accent2"/>
                </a:solidFill>
              </a:rPr>
              <a:t>le</a:t>
            </a:r>
            <a:r>
              <a:rPr lang="en-GB" sz="3600" dirty="0"/>
              <a:t> lit.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000" y="3860800"/>
            <a:ext cx="5040000" cy="1944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smtClean="0"/>
              <a:t>Lucas </a:t>
            </a:r>
            <a:r>
              <a:rPr lang="en-GB" sz="3600" dirty="0"/>
              <a:t>lit </a:t>
            </a:r>
            <a:r>
              <a:rPr lang="en-GB" sz="3600" b="1" dirty="0">
                <a:solidFill>
                  <a:schemeClr val="accent2"/>
                </a:solidFill>
              </a:rPr>
              <a:t>la </a:t>
            </a:r>
            <a:r>
              <a:rPr lang="en-GB" sz="3600" b="1" dirty="0" err="1">
                <a:solidFill>
                  <a:schemeClr val="accent2"/>
                </a:solidFill>
              </a:rPr>
              <a:t>lettre</a:t>
            </a:r>
            <a:r>
              <a:rPr lang="en-GB" sz="3600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/>
              <a:t>Lucas </a:t>
            </a:r>
            <a:r>
              <a:rPr lang="en-GB" sz="3600" b="1" dirty="0">
                <a:solidFill>
                  <a:schemeClr val="accent2"/>
                </a:solidFill>
              </a:rPr>
              <a:t>la</a:t>
            </a:r>
            <a:r>
              <a:rPr lang="en-GB" sz="3600" dirty="0"/>
              <a:t> lit.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63724" y="244587"/>
            <a:ext cx="8016553" cy="923330"/>
            <a:chOff x="398226" y="244587"/>
            <a:chExt cx="8016553" cy="923330"/>
          </a:xfrm>
        </p:grpSpPr>
        <p:sp>
          <p:nvSpPr>
            <p:cNvPr id="5" name="Rectangle 4"/>
            <p:cNvSpPr/>
            <p:nvPr/>
          </p:nvSpPr>
          <p:spPr>
            <a:xfrm>
              <a:off x="398226" y="244587"/>
              <a:ext cx="8016553" cy="92333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5400" dirty="0">
                <a:solidFill>
                  <a:prstClr val="black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3249" y="352309"/>
              <a:ext cx="7146507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Complément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 </a:t>
              </a: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d’object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 </a:t>
              </a:r>
              <a:r>
                <a:rPr lang="en-GB" sz="4000" b="1" spc="50" dirty="0" smtClean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direct</a:t>
              </a:r>
              <a:endParaRPr lang="en-GB" sz="4000" b="1" spc="50" dirty="0">
                <a:ln w="11430">
                  <a:solidFill>
                    <a:schemeClr val="bg1"/>
                  </a:solidFill>
                </a:ln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484313"/>
            <a:ext cx="6192688" cy="1944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/>
              <a:t>Sylvain </a:t>
            </a:r>
            <a:r>
              <a:rPr lang="en-GB" sz="3600" dirty="0" err="1"/>
              <a:t>regarde</a:t>
            </a:r>
            <a:r>
              <a:rPr lang="en-GB" sz="3600" dirty="0"/>
              <a:t> </a:t>
            </a:r>
            <a:r>
              <a:rPr lang="en-GB" sz="3600" b="1" dirty="0" err="1">
                <a:solidFill>
                  <a:schemeClr val="accent2"/>
                </a:solidFill>
              </a:rPr>
              <a:t>Véronique</a:t>
            </a:r>
            <a:r>
              <a:rPr lang="en-GB" sz="3600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/>
              <a:t>Sylvain </a:t>
            </a:r>
            <a:r>
              <a:rPr lang="en-GB" sz="3600" b="1" dirty="0">
                <a:solidFill>
                  <a:schemeClr val="accent2"/>
                </a:solidFill>
              </a:rPr>
              <a:t>la</a:t>
            </a:r>
            <a:r>
              <a:rPr lang="en-GB" sz="3600" dirty="0"/>
              <a:t> </a:t>
            </a:r>
            <a:r>
              <a:rPr lang="en-GB" sz="3600" dirty="0" err="1"/>
              <a:t>regarde</a:t>
            </a:r>
            <a:r>
              <a:rPr lang="en-GB" sz="3600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6000" y="3860800"/>
            <a:ext cx="6192000" cy="1944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err="1"/>
              <a:t>Elvire</a:t>
            </a:r>
            <a:r>
              <a:rPr lang="en-GB" sz="3600" dirty="0"/>
              <a:t> </a:t>
            </a:r>
            <a:r>
              <a:rPr lang="en-GB" sz="3600" dirty="0" err="1"/>
              <a:t>regarde</a:t>
            </a:r>
            <a:r>
              <a:rPr lang="en-GB" sz="3600" dirty="0"/>
              <a:t> </a:t>
            </a:r>
            <a:r>
              <a:rPr lang="en-GB" sz="3600" b="1" dirty="0">
                <a:solidFill>
                  <a:schemeClr val="accent2"/>
                </a:solidFill>
              </a:rPr>
              <a:t>Nicolas</a:t>
            </a:r>
            <a:r>
              <a:rPr lang="en-GB" sz="3600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err="1"/>
              <a:t>Elvire</a:t>
            </a:r>
            <a:r>
              <a:rPr lang="en-GB" sz="3600" dirty="0"/>
              <a:t> </a:t>
            </a:r>
            <a:r>
              <a:rPr lang="en-GB" sz="3600" b="1" dirty="0">
                <a:solidFill>
                  <a:schemeClr val="accent2"/>
                </a:solidFill>
              </a:rPr>
              <a:t>le</a:t>
            </a:r>
            <a:r>
              <a:rPr lang="en-GB" sz="3600" dirty="0">
                <a:solidFill>
                  <a:schemeClr val="accent2"/>
                </a:solidFill>
              </a:rPr>
              <a:t> </a:t>
            </a:r>
            <a:r>
              <a:rPr lang="en-GB" sz="3600" dirty="0" err="1"/>
              <a:t>regarde</a:t>
            </a:r>
            <a:r>
              <a:rPr lang="en-GB" sz="3600" dirty="0"/>
              <a:t>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63724" y="244587"/>
            <a:ext cx="8016553" cy="923330"/>
            <a:chOff x="398226" y="244587"/>
            <a:chExt cx="8016553" cy="923330"/>
          </a:xfrm>
        </p:grpSpPr>
        <p:sp>
          <p:nvSpPr>
            <p:cNvPr id="5" name="Rectangle 4"/>
            <p:cNvSpPr/>
            <p:nvPr/>
          </p:nvSpPr>
          <p:spPr>
            <a:xfrm>
              <a:off x="398226" y="244587"/>
              <a:ext cx="8016553" cy="92333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5400" dirty="0">
                <a:solidFill>
                  <a:prstClr val="black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3249" y="352309"/>
              <a:ext cx="7146507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Complément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 </a:t>
              </a: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d’object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 </a:t>
              </a:r>
              <a:r>
                <a:rPr lang="en-GB" sz="4000" b="1" spc="50" dirty="0" smtClean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direct</a:t>
              </a:r>
              <a:endParaRPr lang="en-GB" sz="4000" b="1" spc="50" dirty="0">
                <a:ln w="11430">
                  <a:solidFill>
                    <a:schemeClr val="bg1"/>
                  </a:solidFill>
                </a:ln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7274" y="1484312"/>
            <a:ext cx="4949453" cy="1872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smtClean="0"/>
              <a:t>Thomas </a:t>
            </a:r>
            <a:r>
              <a:rPr lang="en-GB" sz="3600" dirty="0" err="1"/>
              <a:t>écoute</a:t>
            </a:r>
            <a:r>
              <a:rPr lang="en-GB" sz="3600" dirty="0"/>
              <a:t> </a:t>
            </a:r>
            <a:r>
              <a:rPr lang="en-GB" sz="3600" b="1" dirty="0">
                <a:solidFill>
                  <a:schemeClr val="accent2"/>
                </a:solidFill>
              </a:rPr>
              <a:t>le CD</a:t>
            </a:r>
            <a:r>
              <a:rPr lang="en-GB" sz="3600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/>
              <a:t>Thomas </a:t>
            </a:r>
            <a:r>
              <a:rPr lang="en-GB" sz="3600" b="1" dirty="0" err="1">
                <a:solidFill>
                  <a:schemeClr val="accent2"/>
                </a:solidFill>
              </a:rPr>
              <a:t>l’</a:t>
            </a:r>
            <a:r>
              <a:rPr lang="en-GB" sz="3600" dirty="0" err="1"/>
              <a:t>écoute</a:t>
            </a:r>
            <a:r>
              <a:rPr lang="en-GB" sz="3600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97274" y="3860800"/>
            <a:ext cx="4949453" cy="1872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/>
              <a:t>Cécile </a:t>
            </a:r>
            <a:r>
              <a:rPr lang="en-GB" sz="3600" dirty="0" err="1"/>
              <a:t>achète</a:t>
            </a:r>
            <a:r>
              <a:rPr lang="en-GB" sz="3600" dirty="0"/>
              <a:t> </a:t>
            </a:r>
            <a:r>
              <a:rPr lang="en-GB" sz="3600" b="1" dirty="0">
                <a:solidFill>
                  <a:schemeClr val="accent2"/>
                </a:solidFill>
              </a:rPr>
              <a:t>la </a:t>
            </a:r>
            <a:r>
              <a:rPr lang="en-GB" sz="3600" b="1" dirty="0" err="1">
                <a:solidFill>
                  <a:schemeClr val="accent2"/>
                </a:solidFill>
              </a:rPr>
              <a:t>jupe</a:t>
            </a:r>
            <a:r>
              <a:rPr lang="en-GB" sz="3600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/>
              <a:t>Cécile </a:t>
            </a:r>
            <a:r>
              <a:rPr lang="en-GB" sz="3600" b="1" dirty="0" err="1">
                <a:solidFill>
                  <a:schemeClr val="accent2"/>
                </a:solidFill>
              </a:rPr>
              <a:t>l’</a:t>
            </a:r>
            <a:r>
              <a:rPr lang="en-GB" sz="3600" dirty="0" err="1"/>
              <a:t>achète</a:t>
            </a:r>
            <a:r>
              <a:rPr lang="en-GB" sz="3600" dirty="0"/>
              <a:t>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63724" y="244587"/>
            <a:ext cx="8016553" cy="923330"/>
            <a:chOff x="398226" y="244587"/>
            <a:chExt cx="8016553" cy="923330"/>
          </a:xfrm>
        </p:grpSpPr>
        <p:sp>
          <p:nvSpPr>
            <p:cNvPr id="5" name="Rectangle 4"/>
            <p:cNvSpPr/>
            <p:nvPr/>
          </p:nvSpPr>
          <p:spPr>
            <a:xfrm>
              <a:off x="398226" y="244587"/>
              <a:ext cx="8016553" cy="92333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5400" dirty="0">
                <a:solidFill>
                  <a:prstClr val="black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3249" y="352309"/>
              <a:ext cx="7146507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Complément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 </a:t>
              </a:r>
              <a:r>
                <a:rPr lang="en-GB" sz="4000" b="1" spc="50" dirty="0" err="1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d’object</a:t>
              </a:r>
              <a:r>
                <a:rPr lang="en-GB" sz="4000" b="1" spc="50" dirty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 </a:t>
              </a:r>
              <a:r>
                <a:rPr lang="en-GB" sz="4000" b="1" spc="50" dirty="0" smtClean="0">
                  <a:ln w="11430">
                    <a:solidFill>
                      <a:schemeClr val="bg1"/>
                    </a:solidFill>
                  </a:ln>
                  <a:solidFill>
                    <a:schemeClr val="accent1"/>
                  </a:solidFill>
                </a:rPr>
                <a:t>direct</a:t>
              </a:r>
              <a:endParaRPr lang="en-GB" sz="4000" b="1" spc="50" dirty="0">
                <a:ln w="11430">
                  <a:solidFill>
                    <a:schemeClr val="bg1"/>
                  </a:solidFill>
                </a:ln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QA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12878"/>
      </a:accent1>
      <a:accent2>
        <a:srgbClr val="C8194B"/>
      </a:accent2>
      <a:accent3>
        <a:srgbClr val="D2C8E1"/>
      </a:accent3>
      <a:accent4>
        <a:srgbClr val="9784BE"/>
      </a:accent4>
      <a:accent5>
        <a:srgbClr val="6D51A1"/>
      </a:accent5>
      <a:accent6>
        <a:srgbClr val="2F71AC"/>
      </a:accent6>
      <a:hlink>
        <a:srgbClr val="2F71AC"/>
      </a:hlink>
      <a:folHlink>
        <a:srgbClr val="41287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427</Words>
  <Application>Microsoft Office PowerPoint</Application>
  <PresentationFormat>On-screen Show (4:3)</PresentationFormat>
  <Paragraphs>107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2015-09-18T07:59:06Z</cp:lastPrinted>
  <dcterms:created xsi:type="dcterms:W3CDTF">2014-01-21T17:54:50Z</dcterms:created>
  <dcterms:modified xsi:type="dcterms:W3CDTF">2015-09-18T08:10:21Z</dcterms:modified>
</cp:coreProperties>
</file>