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3.xml" ContentType="application/vnd.openxmlformats-officedocument.presentationml.tags+xml"/>
  <Override PartName="/ppt/notesSlides/notesSlide32.xml" ContentType="application/vnd.openxmlformats-officedocument.presentationml.notesSlide+xml"/>
  <Override PartName="/ppt/tags/tag4.xml" ContentType="application/vnd.openxmlformats-officedocument.presentationml.tags+xml"/>
  <Override PartName="/ppt/notesSlides/notesSlide33.xml" ContentType="application/vnd.openxmlformats-officedocument.presentationml.notesSlide+xml"/>
  <Override PartName="/ppt/tags/tag5.xml" ContentType="application/vnd.openxmlformats-officedocument.presentationml.tags+xml"/>
  <Override PartName="/ppt/notesSlides/notesSlide34.xml" ContentType="application/vnd.openxmlformats-officedocument.presentationml.notesSlide+xml"/>
  <Override PartName="/ppt/tags/tag6.xml" ContentType="application/vnd.openxmlformats-officedocument.presentationml.tags+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2"/>
  </p:notesMasterIdLst>
  <p:handoutMasterIdLst>
    <p:handoutMasterId r:id="rId73"/>
  </p:handoutMasterIdLst>
  <p:sldIdLst>
    <p:sldId id="263" r:id="rId2"/>
    <p:sldId id="405" r:id="rId3"/>
    <p:sldId id="476" r:id="rId4"/>
    <p:sldId id="344" r:id="rId5"/>
    <p:sldId id="345" r:id="rId6"/>
    <p:sldId id="346" r:id="rId7"/>
    <p:sldId id="351" r:id="rId8"/>
    <p:sldId id="364" r:id="rId9"/>
    <p:sldId id="355" r:id="rId10"/>
    <p:sldId id="477" r:id="rId11"/>
    <p:sldId id="362" r:id="rId12"/>
    <p:sldId id="478" r:id="rId13"/>
    <p:sldId id="365" r:id="rId14"/>
    <p:sldId id="468" r:id="rId15"/>
    <p:sldId id="489" r:id="rId16"/>
    <p:sldId id="479" r:id="rId17"/>
    <p:sldId id="366" r:id="rId18"/>
    <p:sldId id="406" r:id="rId19"/>
    <p:sldId id="480" r:id="rId20"/>
    <p:sldId id="407" r:id="rId21"/>
    <p:sldId id="408" r:id="rId22"/>
    <p:sldId id="481" r:id="rId23"/>
    <p:sldId id="409" r:id="rId24"/>
    <p:sldId id="484" r:id="rId25"/>
    <p:sldId id="482" r:id="rId26"/>
    <p:sldId id="411" r:id="rId27"/>
    <p:sldId id="431" r:id="rId28"/>
    <p:sldId id="433" r:id="rId29"/>
    <p:sldId id="485" r:id="rId30"/>
    <p:sldId id="434" r:id="rId31"/>
    <p:sldId id="435" r:id="rId32"/>
    <p:sldId id="436" r:id="rId33"/>
    <p:sldId id="437" r:id="rId34"/>
    <p:sldId id="486" r:id="rId35"/>
    <p:sldId id="412" r:id="rId36"/>
    <p:sldId id="461" r:id="rId37"/>
    <p:sldId id="439" r:id="rId38"/>
    <p:sldId id="440" r:id="rId39"/>
    <p:sldId id="444" r:id="rId40"/>
    <p:sldId id="441" r:id="rId41"/>
    <p:sldId id="442" r:id="rId42"/>
    <p:sldId id="443" r:id="rId43"/>
    <p:sldId id="446" r:id="rId44"/>
    <p:sldId id="448" r:id="rId45"/>
    <p:sldId id="447" r:id="rId46"/>
    <p:sldId id="418" r:id="rId47"/>
    <p:sldId id="449" r:id="rId48"/>
    <p:sldId id="450" r:id="rId49"/>
    <p:sldId id="451" r:id="rId50"/>
    <p:sldId id="452" r:id="rId51"/>
    <p:sldId id="453" r:id="rId52"/>
    <p:sldId id="459" r:id="rId53"/>
    <p:sldId id="454" r:id="rId54"/>
    <p:sldId id="487" r:id="rId55"/>
    <p:sldId id="488" r:id="rId56"/>
    <p:sldId id="469" r:id="rId57"/>
    <p:sldId id="419" r:id="rId58"/>
    <p:sldId id="460" r:id="rId59"/>
    <p:sldId id="456" r:id="rId60"/>
    <p:sldId id="457" r:id="rId61"/>
    <p:sldId id="458" r:id="rId62"/>
    <p:sldId id="422" r:id="rId63"/>
    <p:sldId id="423" r:id="rId64"/>
    <p:sldId id="424" r:id="rId65"/>
    <p:sldId id="463" r:id="rId66"/>
    <p:sldId id="473" r:id="rId67"/>
    <p:sldId id="470" r:id="rId68"/>
    <p:sldId id="472" r:id="rId69"/>
    <p:sldId id="474" r:id="rId70"/>
    <p:sldId id="467" r:id="rId71"/>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51A1"/>
    <a:srgbClr val="C8194B"/>
    <a:srgbClr val="412878"/>
    <a:srgbClr val="E16446"/>
    <a:srgbClr val="4B9646"/>
    <a:srgbClr val="2F71AC"/>
    <a:srgbClr val="3273AF"/>
    <a:srgbClr val="6464A0"/>
    <a:srgbClr val="325F78"/>
    <a:srgbClr val="783C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89" autoAdjust="0"/>
    <p:restoredTop sz="84422" autoAdjust="0"/>
  </p:normalViewPr>
  <p:slideViewPr>
    <p:cSldViewPr snapToGrid="0" snapToObjects="1" showGuides="1">
      <p:cViewPr>
        <p:scale>
          <a:sx n="100" d="100"/>
          <a:sy n="100" d="100"/>
        </p:scale>
        <p:origin x="-72" y="-282"/>
      </p:cViewPr>
      <p:guideLst>
        <p:guide orient="horz" pos="2160"/>
        <p:guide pos="287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2272" tIns="46136" rIns="92272" bIns="46136" rtlCol="0"/>
          <a:lstStyle>
            <a:lvl1pPr algn="l">
              <a:defRPr sz="1200"/>
            </a:lvl1pPr>
          </a:lstStyle>
          <a:p>
            <a:endParaRPr lang="en-US" dirty="0"/>
          </a:p>
        </p:txBody>
      </p:sp>
      <p:sp>
        <p:nvSpPr>
          <p:cNvPr id="3" name="Date Placeholder 2"/>
          <p:cNvSpPr>
            <a:spLocks noGrp="1"/>
          </p:cNvSpPr>
          <p:nvPr>
            <p:ph type="dt" sz="quarter" idx="1"/>
          </p:nvPr>
        </p:nvSpPr>
        <p:spPr>
          <a:xfrm>
            <a:off x="3854939" y="0"/>
            <a:ext cx="2949099" cy="497205"/>
          </a:xfrm>
          <a:prstGeom prst="rect">
            <a:avLst/>
          </a:prstGeom>
        </p:spPr>
        <p:txBody>
          <a:bodyPr vert="horz" lIns="92272" tIns="46136" rIns="92272" bIns="46136" rtlCol="0"/>
          <a:lstStyle>
            <a:lvl1pPr algn="r">
              <a:defRPr sz="1200"/>
            </a:lvl1pPr>
          </a:lstStyle>
          <a:p>
            <a:fld id="{ADA457E0-B7E6-E24E-BA12-0ABEC3185120}" type="datetimeFigureOut">
              <a:rPr lang="en-US" smtClean="0"/>
              <a:pPr/>
              <a:t>10/3/2017</a:t>
            </a:fld>
            <a:endParaRPr lang="en-US" dirty="0"/>
          </a:p>
        </p:txBody>
      </p:sp>
      <p:sp>
        <p:nvSpPr>
          <p:cNvPr id="4" name="Footer Placeholder 3"/>
          <p:cNvSpPr>
            <a:spLocks noGrp="1"/>
          </p:cNvSpPr>
          <p:nvPr>
            <p:ph type="ftr" sz="quarter" idx="2"/>
          </p:nvPr>
        </p:nvSpPr>
        <p:spPr>
          <a:xfrm>
            <a:off x="0" y="9445170"/>
            <a:ext cx="2949099" cy="497205"/>
          </a:xfrm>
          <a:prstGeom prst="rect">
            <a:avLst/>
          </a:prstGeom>
        </p:spPr>
        <p:txBody>
          <a:bodyPr vert="horz" lIns="92272" tIns="46136" rIns="92272" bIns="4613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4939" y="9445170"/>
            <a:ext cx="2949099" cy="497205"/>
          </a:xfrm>
          <a:prstGeom prst="rect">
            <a:avLst/>
          </a:prstGeom>
        </p:spPr>
        <p:txBody>
          <a:bodyPr vert="horz" lIns="92272" tIns="46136" rIns="92272" bIns="46136" rtlCol="0" anchor="b"/>
          <a:lstStyle>
            <a:lvl1pPr algn="r">
              <a:defRPr sz="1200"/>
            </a:lvl1pPr>
          </a:lstStyle>
          <a:p>
            <a:fld id="{E188A59E-FE67-3043-A00A-EF9E0FCBDE40}" type="slidenum">
              <a:rPr lang="en-US" smtClean="0"/>
              <a:pPr/>
              <a:t>‹#›</a:t>
            </a:fld>
            <a:endParaRPr lang="en-US" dirty="0"/>
          </a:p>
        </p:txBody>
      </p:sp>
    </p:spTree>
    <p:extLst>
      <p:ext uri="{BB962C8B-B14F-4D97-AF65-F5344CB8AC3E}">
        <p14:creationId xmlns:p14="http://schemas.microsoft.com/office/powerpoint/2010/main" val="748872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2272" tIns="46136" rIns="92272" bIns="46136" rtlCol="0"/>
          <a:lstStyle>
            <a:lvl1pPr algn="l">
              <a:defRPr sz="1200"/>
            </a:lvl1pPr>
          </a:lstStyle>
          <a:p>
            <a:endParaRPr lang="en-US" dirty="0"/>
          </a:p>
        </p:txBody>
      </p:sp>
      <p:sp>
        <p:nvSpPr>
          <p:cNvPr id="3" name="Date Placeholder 2"/>
          <p:cNvSpPr>
            <a:spLocks noGrp="1"/>
          </p:cNvSpPr>
          <p:nvPr>
            <p:ph type="dt" idx="1"/>
          </p:nvPr>
        </p:nvSpPr>
        <p:spPr>
          <a:xfrm>
            <a:off x="3854939" y="0"/>
            <a:ext cx="2949099" cy="497205"/>
          </a:xfrm>
          <a:prstGeom prst="rect">
            <a:avLst/>
          </a:prstGeom>
        </p:spPr>
        <p:txBody>
          <a:bodyPr vert="horz" lIns="92272" tIns="46136" rIns="92272" bIns="46136" rtlCol="0"/>
          <a:lstStyle>
            <a:lvl1pPr algn="r">
              <a:defRPr sz="1200"/>
            </a:lvl1pPr>
          </a:lstStyle>
          <a:p>
            <a:fld id="{538A8347-8DF1-B348-8F41-6E1345D82D34}" type="datetimeFigureOut">
              <a:rPr lang="en-US" smtClean="0"/>
              <a:pPr/>
              <a:t>10/3/2017</a:t>
            </a:fld>
            <a:endParaRPr lang="en-US" dirty="0"/>
          </a:p>
        </p:txBody>
      </p:sp>
      <p:sp>
        <p:nvSpPr>
          <p:cNvPr id="4" name="Slide Image Placeholder 3"/>
          <p:cNvSpPr>
            <a:spLocks noGrp="1" noRot="1" noChangeAspect="1"/>
          </p:cNvSpPr>
          <p:nvPr>
            <p:ph type="sldImg" idx="2"/>
          </p:nvPr>
        </p:nvSpPr>
        <p:spPr>
          <a:xfrm>
            <a:off x="917575" y="746125"/>
            <a:ext cx="4970463" cy="3727450"/>
          </a:xfrm>
          <a:prstGeom prst="rect">
            <a:avLst/>
          </a:prstGeom>
          <a:noFill/>
          <a:ln w="12700">
            <a:solidFill>
              <a:prstClr val="black"/>
            </a:solidFill>
          </a:ln>
        </p:spPr>
        <p:txBody>
          <a:bodyPr vert="horz" lIns="92272" tIns="46136" rIns="92272" bIns="46136" rtlCol="0" anchor="ctr"/>
          <a:lstStyle/>
          <a:p>
            <a:endParaRPr lang="en-US"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2272" tIns="46136" rIns="92272" bIns="4613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70"/>
            <a:ext cx="2949099" cy="497205"/>
          </a:xfrm>
          <a:prstGeom prst="rect">
            <a:avLst/>
          </a:prstGeom>
        </p:spPr>
        <p:txBody>
          <a:bodyPr vert="horz" lIns="92272" tIns="46136" rIns="92272" bIns="4613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4939" y="9445170"/>
            <a:ext cx="2949099" cy="497205"/>
          </a:xfrm>
          <a:prstGeom prst="rect">
            <a:avLst/>
          </a:prstGeom>
        </p:spPr>
        <p:txBody>
          <a:bodyPr vert="horz" lIns="92272" tIns="46136" rIns="92272" bIns="46136" rtlCol="0" anchor="b"/>
          <a:lstStyle>
            <a:lvl1pPr algn="r">
              <a:defRPr sz="1200"/>
            </a:lvl1pPr>
          </a:lstStyle>
          <a:p>
            <a:fld id="{D3A5C70C-4F3D-A24C-BE6B-90E4410CB343}" type="slidenum">
              <a:rPr lang="en-US" smtClean="0"/>
              <a:pPr/>
              <a:t>‹#›</a:t>
            </a:fld>
            <a:endParaRPr lang="en-US" dirty="0"/>
          </a:p>
        </p:txBody>
      </p:sp>
    </p:spTree>
    <p:extLst>
      <p:ext uri="{BB962C8B-B14F-4D97-AF65-F5344CB8AC3E}">
        <p14:creationId xmlns:p14="http://schemas.microsoft.com/office/powerpoint/2010/main" val="326084599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3A5C70C-4F3D-A24C-BE6B-90E4410CB343}" type="slidenum">
              <a:rPr lang="en-US" smtClean="0"/>
              <a:pPr/>
              <a:t>2</a:t>
            </a:fld>
            <a:endParaRPr lang="en-US" dirty="0"/>
          </a:p>
        </p:txBody>
      </p:sp>
    </p:spTree>
    <p:extLst>
      <p:ext uri="{BB962C8B-B14F-4D97-AF65-F5344CB8AC3E}">
        <p14:creationId xmlns:p14="http://schemas.microsoft.com/office/powerpoint/2010/main" val="4142360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25</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26</a:t>
            </a:fld>
            <a:endParaRPr lang="en-US" dirty="0"/>
          </a:p>
        </p:txBody>
      </p:sp>
    </p:spTree>
    <p:extLst>
      <p:ext uri="{BB962C8B-B14F-4D97-AF65-F5344CB8AC3E}">
        <p14:creationId xmlns:p14="http://schemas.microsoft.com/office/powerpoint/2010/main" val="3838496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27</a:t>
            </a:fld>
            <a:endParaRPr lang="en-US" dirty="0"/>
          </a:p>
        </p:txBody>
      </p:sp>
    </p:spTree>
    <p:extLst>
      <p:ext uri="{BB962C8B-B14F-4D97-AF65-F5344CB8AC3E}">
        <p14:creationId xmlns:p14="http://schemas.microsoft.com/office/powerpoint/2010/main" val="4208198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28</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29</a:t>
            </a:fld>
            <a:endParaRPr lang="en-US" dirty="0"/>
          </a:p>
        </p:txBody>
      </p:sp>
    </p:spTree>
    <p:extLst>
      <p:ext uri="{BB962C8B-B14F-4D97-AF65-F5344CB8AC3E}">
        <p14:creationId xmlns:p14="http://schemas.microsoft.com/office/powerpoint/2010/main" val="3215113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30</a:t>
            </a:fld>
            <a:endParaRPr lang="en-US" dirty="0"/>
          </a:p>
        </p:txBody>
      </p:sp>
    </p:spTree>
    <p:extLst>
      <p:ext uri="{BB962C8B-B14F-4D97-AF65-F5344CB8AC3E}">
        <p14:creationId xmlns:p14="http://schemas.microsoft.com/office/powerpoint/2010/main" val="3842440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31</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32</a:t>
            </a:fld>
            <a:endParaRPr lang="en-US" dirty="0"/>
          </a:p>
        </p:txBody>
      </p:sp>
    </p:spTree>
    <p:extLst>
      <p:ext uri="{BB962C8B-B14F-4D97-AF65-F5344CB8AC3E}">
        <p14:creationId xmlns:p14="http://schemas.microsoft.com/office/powerpoint/2010/main" val="6664936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33</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34</a:t>
            </a:fld>
            <a:endParaRPr lang="en-US" dirty="0"/>
          </a:p>
        </p:txBody>
      </p:sp>
    </p:spTree>
    <p:extLst>
      <p:ext uri="{BB962C8B-B14F-4D97-AF65-F5344CB8AC3E}">
        <p14:creationId xmlns:p14="http://schemas.microsoft.com/office/powerpoint/2010/main" val="139886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3</a:t>
            </a:fld>
            <a:endParaRPr lang="en-US" dirty="0"/>
          </a:p>
        </p:txBody>
      </p:sp>
    </p:spTree>
    <p:extLst>
      <p:ext uri="{BB962C8B-B14F-4D97-AF65-F5344CB8AC3E}">
        <p14:creationId xmlns:p14="http://schemas.microsoft.com/office/powerpoint/2010/main" val="2453963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41</a:t>
            </a:fld>
            <a:endParaRPr lang="en-US" dirty="0"/>
          </a:p>
        </p:txBody>
      </p:sp>
    </p:spTree>
    <p:extLst>
      <p:ext uri="{BB962C8B-B14F-4D97-AF65-F5344CB8AC3E}">
        <p14:creationId xmlns:p14="http://schemas.microsoft.com/office/powerpoint/2010/main" val="2485804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47</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chemeClr val="accent2">
                  <a:lumMod val="60000"/>
                  <a:lumOff val="40000"/>
                </a:schemeClr>
              </a:solidFill>
            </a:endParaRPr>
          </a:p>
        </p:txBody>
      </p:sp>
      <p:sp>
        <p:nvSpPr>
          <p:cNvPr id="4" name="Slide Number Placeholder 3"/>
          <p:cNvSpPr>
            <a:spLocks noGrp="1"/>
          </p:cNvSpPr>
          <p:nvPr>
            <p:ph type="sldNum" sz="quarter" idx="10"/>
          </p:nvPr>
        </p:nvSpPr>
        <p:spPr/>
        <p:txBody>
          <a:bodyPr/>
          <a:lstStyle/>
          <a:p>
            <a:fld id="{D3A5C70C-4F3D-A24C-BE6B-90E4410CB343}" type="slidenum">
              <a:rPr lang="en-US" smtClean="0"/>
              <a:pPr/>
              <a:t>48</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49</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50</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51</a:t>
            </a:fld>
            <a:endParaRPr lang="en-US" dirty="0"/>
          </a:p>
        </p:txBody>
      </p:sp>
    </p:spTree>
    <p:extLst>
      <p:ext uri="{BB962C8B-B14F-4D97-AF65-F5344CB8AC3E}">
        <p14:creationId xmlns:p14="http://schemas.microsoft.com/office/powerpoint/2010/main" val="20238856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53</a:t>
            </a:fld>
            <a:endParaRPr lang="en-US" dirty="0"/>
          </a:p>
        </p:txBody>
      </p:sp>
    </p:spTree>
    <p:extLst>
      <p:ext uri="{BB962C8B-B14F-4D97-AF65-F5344CB8AC3E}">
        <p14:creationId xmlns:p14="http://schemas.microsoft.com/office/powerpoint/2010/main" val="1576024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D3A5C70C-4F3D-A24C-BE6B-90E4410CB343}" type="slidenum">
              <a:rPr lang="en-US" smtClean="0"/>
              <a:pPr/>
              <a:t>54</a:t>
            </a:fld>
            <a:endParaRPr lang="en-US" dirty="0"/>
          </a:p>
        </p:txBody>
      </p:sp>
    </p:spTree>
    <p:extLst>
      <p:ext uri="{BB962C8B-B14F-4D97-AF65-F5344CB8AC3E}">
        <p14:creationId xmlns:p14="http://schemas.microsoft.com/office/powerpoint/2010/main" val="35858008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D3A5C70C-4F3D-A24C-BE6B-90E4410CB343}" type="slidenum">
              <a:rPr lang="en-US" smtClean="0"/>
              <a:pPr/>
              <a:t>55</a:t>
            </a:fld>
            <a:endParaRPr lang="en-US" dirty="0"/>
          </a:p>
        </p:txBody>
      </p:sp>
    </p:spTree>
    <p:extLst>
      <p:ext uri="{BB962C8B-B14F-4D97-AF65-F5344CB8AC3E}">
        <p14:creationId xmlns:p14="http://schemas.microsoft.com/office/powerpoint/2010/main" val="35858008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59</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8</a:t>
            </a:fld>
            <a:endParaRPr lang="en-GB"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61361">
              <a:defRPr/>
            </a:pPr>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60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61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65</a:t>
            </a:fld>
            <a:endParaRPr lang="en-GB"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66</a:t>
            </a:fld>
            <a:endParaRPr lang="en-GB"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67</a:t>
            </a:fld>
            <a:endParaRPr lang="en-GB"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69</a:t>
            </a:fld>
            <a:endParaRPr lang="en-GB"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70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2A0676-299B-498F-8086-134F79B94B6C}" type="slidenum">
              <a:rPr lang="en-GB" smtClean="0"/>
              <a:pPr/>
              <a:t>13</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15</a:t>
            </a:fld>
            <a:endParaRPr lang="en-US" dirty="0"/>
          </a:p>
        </p:txBody>
      </p:sp>
    </p:spTree>
    <p:extLst>
      <p:ext uri="{BB962C8B-B14F-4D97-AF65-F5344CB8AC3E}">
        <p14:creationId xmlns:p14="http://schemas.microsoft.com/office/powerpoint/2010/main" val="3138324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17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7713"/>
            <a:ext cx="4967287" cy="3725862"/>
          </a:xfrm>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20</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smtClean="0"/>
          </a:p>
        </p:txBody>
      </p:sp>
      <p:sp>
        <p:nvSpPr>
          <p:cNvPr id="4" name="Slide Number Placeholder 3"/>
          <p:cNvSpPr>
            <a:spLocks noGrp="1"/>
          </p:cNvSpPr>
          <p:nvPr>
            <p:ph type="sldNum" sz="quarter" idx="10"/>
          </p:nvPr>
        </p:nvSpPr>
        <p:spPr/>
        <p:txBody>
          <a:bodyPr/>
          <a:lstStyle/>
          <a:p>
            <a:fld id="{0E2A0676-299B-498F-8086-134F79B94B6C}" type="slidenum">
              <a:rPr lang="en-GB" smtClean="0"/>
              <a:pPr/>
              <a:t>23</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3A5C70C-4F3D-A24C-BE6B-90E4410CB343}" type="slidenum">
              <a:rPr lang="en-US" smtClean="0"/>
              <a:pPr/>
              <a:t>24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4153" y="6246646"/>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892053"/>
            <a:ext cx="8796168" cy="1657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40000" y="1303334"/>
            <a:ext cx="4114551" cy="968675"/>
          </a:xfrm>
        </p:spPr>
        <p:txBody>
          <a:bodyPr lIns="0" tIns="0" rIns="0" bIns="0" anchor="t" anchorCtr="0">
            <a:noAutofit/>
          </a:bodyPr>
          <a:lstStyle>
            <a:lvl1pPr algn="l">
              <a:lnSpc>
                <a:spcPts val="3800"/>
              </a:lnSpc>
              <a:defRPr sz="3600" baseline="0">
                <a:solidFill>
                  <a:schemeClr val="tx2"/>
                </a:solidFill>
                <a:latin typeface="AQA Chevin Pro Light"/>
              </a:defRPr>
            </a:lvl1pPr>
          </a:lstStyle>
          <a:p>
            <a:r>
              <a:rPr lang="en-US" dirty="0" smtClean="0"/>
              <a:t>Presentation</a:t>
            </a:r>
            <a:br>
              <a:rPr lang="en-US" dirty="0" smtClean="0"/>
            </a:br>
            <a:r>
              <a:rPr lang="en-US" dirty="0" smtClean="0"/>
              <a:t>title</a:t>
            </a:r>
            <a:endParaRPr lang="en-US" dirty="0"/>
          </a:p>
        </p:txBody>
      </p:sp>
      <p:sp>
        <p:nvSpPr>
          <p:cNvPr id="3" name="Subtitle 2"/>
          <p:cNvSpPr>
            <a:spLocks noGrp="1"/>
          </p:cNvSpPr>
          <p:nvPr>
            <p:ph type="subTitle" idx="1" hasCustomPrompt="1"/>
          </p:nvPr>
        </p:nvSpPr>
        <p:spPr>
          <a:xfrm>
            <a:off x="540000" y="2611489"/>
            <a:ext cx="4114551" cy="378312"/>
          </a:xfrm>
        </p:spPr>
        <p:txBody>
          <a:bodyPr lIns="0" tIns="0" rIns="0" bIns="0">
            <a:noAutofit/>
          </a:bodyPr>
          <a:lstStyle>
            <a:lvl1pPr marL="0" indent="0" algn="l">
              <a:lnSpc>
                <a:spcPts val="2600"/>
              </a:lnSpc>
              <a:buNone/>
              <a:defRPr sz="2400" b="0" i="0">
                <a:solidFill>
                  <a:schemeClr val="tx2"/>
                </a:solidFill>
                <a:latin typeface="AQA Chevin Pro Light"/>
                <a:cs typeface="AQA Chevin Pro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Presented by</a:t>
            </a:r>
            <a:br>
              <a:rPr lang="en-US" dirty="0" smtClean="0"/>
            </a:br>
            <a:endParaRPr lang="en-US" dirty="0" smtClean="0"/>
          </a:p>
        </p:txBody>
      </p:sp>
      <p:sp>
        <p:nvSpPr>
          <p:cNvPr id="5" name="Footer Placeholder 4"/>
          <p:cNvSpPr>
            <a:spLocks noGrp="1"/>
          </p:cNvSpPr>
          <p:nvPr>
            <p:ph type="ftr" sz="quarter" idx="11"/>
          </p:nvPr>
        </p:nvSpPr>
        <p:spPr>
          <a:xfrm>
            <a:off x="1976439" y="6458400"/>
            <a:ext cx="2678112" cy="241300"/>
          </a:xfrm>
        </p:spPr>
        <p:txBody>
          <a:bodyPr lIns="0" tIns="0" rIns="0" bIns="0" anchor="t" anchorCtr="0"/>
          <a:lstStyle>
            <a:lvl1pPr algn="r">
              <a:lnSpc>
                <a:spcPts val="1000"/>
              </a:lnSpc>
              <a:defRPr sz="800">
                <a:solidFill>
                  <a:schemeClr val="tx1"/>
                </a:solidFill>
              </a:defRPr>
            </a:lvl1pPr>
          </a:lstStyle>
          <a:p>
            <a:r>
              <a:rPr lang="en-GB" smtClean="0"/>
              <a:t>Copyright © AQA and its licensors. All rights reserved</a:t>
            </a:r>
            <a:endParaRPr lang="en-US" dirty="0"/>
          </a:p>
        </p:txBody>
      </p:sp>
      <p:cxnSp>
        <p:nvCxnSpPr>
          <p:cNvPr id="10" name="Straight Connector 9"/>
          <p:cNvCxnSpPr/>
          <p:nvPr userDrawn="1"/>
        </p:nvCxnSpPr>
        <p:spPr>
          <a:xfrm>
            <a:off x="0" y="1191693"/>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0" y="2433050"/>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356350"/>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userDrawn="1"/>
        </p:nvSpPr>
        <p:spPr>
          <a:xfrm>
            <a:off x="7825042" y="6455753"/>
            <a:ext cx="971126" cy="40224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Content Placeholder 10"/>
          <p:cNvSpPr>
            <a:spLocks noGrp="1"/>
          </p:cNvSpPr>
          <p:nvPr>
            <p:ph sz="quarter" idx="12" hasCustomPrompt="1"/>
          </p:nvPr>
        </p:nvSpPr>
        <p:spPr>
          <a:xfrm>
            <a:off x="539750" y="3058062"/>
            <a:ext cx="4114801" cy="338138"/>
          </a:xfrm>
        </p:spPr>
        <p:txBody>
          <a:bodyPr rIns="0"/>
          <a:lstStyle>
            <a:lvl1pPr marL="0" indent="0">
              <a:lnSpc>
                <a:spcPts val="2600"/>
              </a:lnSpc>
              <a:buFontTx/>
              <a:buNone/>
              <a:defRPr sz="2400" b="0" i="0">
                <a:solidFill>
                  <a:schemeClr val="tx2"/>
                </a:solidFill>
                <a:latin typeface="AQA Chevin Pro Light"/>
                <a:cs typeface="AQA Chevin Pro Light"/>
              </a:defRPr>
            </a:lvl1pPr>
          </a:lstStyle>
          <a:p>
            <a:pPr lvl="0"/>
            <a:r>
              <a:rPr lang="en-US" dirty="0" smtClean="0"/>
              <a:t>Date &lt;</a:t>
            </a:r>
            <a:r>
              <a:rPr lang="en-US" dirty="0" err="1" smtClean="0"/>
              <a:t>dd</a:t>
            </a:r>
            <a:r>
              <a:rPr lang="en-US" dirty="0" smtClean="0"/>
              <a:t>/mm/</a:t>
            </a:r>
            <a:r>
              <a:rPr lang="en-US" dirty="0" err="1" smtClean="0"/>
              <a:t>yyyy</a:t>
            </a:r>
            <a:r>
              <a:rPr lang="en-US" dirty="0" smtClean="0"/>
              <a:t>&gt;</a:t>
            </a:r>
            <a:endParaRPr lang="en-US" dirty="0"/>
          </a:p>
        </p:txBody>
      </p:sp>
      <p:sp>
        <p:nvSpPr>
          <p:cNvPr id="16" name="Date Placeholder 3"/>
          <p:cNvSpPr>
            <a:spLocks noGrp="1"/>
          </p:cNvSpPr>
          <p:nvPr>
            <p:ph type="dt" sz="half" idx="13"/>
          </p:nvPr>
        </p:nvSpPr>
        <p:spPr>
          <a:xfrm>
            <a:off x="540000" y="6458400"/>
            <a:ext cx="1339600" cy="365125"/>
          </a:xfrm>
        </p:spPr>
        <p:txBody>
          <a:bodyPr/>
          <a:lstStyle/>
          <a:p>
            <a:endParaRPr lang="en-US" dirty="0"/>
          </a:p>
        </p:txBody>
      </p:sp>
      <p:pic>
        <p:nvPicPr>
          <p:cNvPr id="7" name="Picture 6"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975207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Dark Orang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358944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title Dark Turquoise">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25277851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itle Dark Pink">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071877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Dark Green">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4277853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title Dark Violet">
    <p:bg>
      <p:bgPr>
        <a:solidFill>
          <a:srgbClr val="6464A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6464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698777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Dark Teal">
    <p:bg>
      <p:bgPr>
        <a:solidFill>
          <a:srgbClr val="325F7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325F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0365063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Dark Yellow">
    <p:bg>
      <p:bgPr>
        <a:solidFill>
          <a:srgbClr val="DC7D28"/>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DC7D2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22394016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Dark Brick">
    <p:bg>
      <p:bgPr>
        <a:solidFill>
          <a:srgbClr val="783C2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rgbClr val="783C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1279165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bg>
      <p:bgPr>
        <a:solidFill>
          <a:schemeClr val="tx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smtClean="0"/>
              <a:t>Contents</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bg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5" name="Straight Connector 14"/>
          <p:cNvCxnSpPr/>
          <p:nvPr userDrawn="1"/>
        </p:nvCxnSpPr>
        <p:spPr>
          <a:xfrm>
            <a:off x="0" y="96202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690001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2" name="Picture 3" descr="W:\3 - Administrators\3_3 Promotion\Hard Copy\Flyers\Autumn 2011\Range design work\AQA Excellence\Art work\Excellence%20Foot (c)_3[1].PNG"/>
          <p:cNvPicPr>
            <a:picLocks noChangeAspect="1" noChangeArrowheads="1"/>
          </p:cNvPicPr>
          <p:nvPr userDrawn="1"/>
        </p:nvPicPr>
        <p:blipFill>
          <a:blip r:embed="rId2" cstate="print"/>
          <a:srcRect l="3252" r="4065" b="82439"/>
          <a:stretch>
            <a:fillRect/>
          </a:stretch>
        </p:blipFill>
        <p:spPr bwMode="auto">
          <a:xfrm>
            <a:off x="250825" y="6453188"/>
            <a:ext cx="8532813" cy="180975"/>
          </a:xfrm>
          <a:prstGeom prst="rect">
            <a:avLst/>
          </a:prstGeom>
          <a:noFill/>
          <a:ln w="9525">
            <a:noFill/>
            <a:miter lim="800000"/>
            <a:headEnd/>
            <a:tailEnd/>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20552733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15997854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73052922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a:xfrm>
            <a:off x="457200" y="838200"/>
            <a:ext cx="8229600" cy="609600"/>
          </a:xfrm>
          <a:prstGeom prst="rect">
            <a:avLst/>
          </a:prstGeom>
        </p:spPr>
        <p:txBody>
          <a:bodyPr vert="horz" lIns="91440" tIns="45720" rIns="91440" bIns="45720" rtlCol="0" anchor="t">
            <a:normAutofit/>
          </a:bodyPr>
          <a:lstStyle>
            <a:lvl1pPr algn="l">
              <a:defRPr sz="2800">
                <a:solidFill>
                  <a:srgbClr val="008CBB"/>
                </a:solidFill>
              </a:defRPr>
            </a:lvl1pPr>
          </a:lstStyle>
          <a:p>
            <a:r>
              <a:rPr lang="en-GB" dirty="0" smtClean="0"/>
              <a:t>Title Header Arial 28pt</a:t>
            </a:r>
            <a:endParaRPr lang="en-US" dirty="0"/>
          </a:p>
        </p:txBody>
      </p:sp>
      <p:sp>
        <p:nvSpPr>
          <p:cNvPr id="7" name="Text Placeholder 6"/>
          <p:cNvSpPr>
            <a:spLocks noGrp="1"/>
          </p:cNvSpPr>
          <p:nvPr>
            <p:ph type="body" sz="quarter" idx="10" hasCustomPrompt="1"/>
          </p:nvPr>
        </p:nvSpPr>
        <p:spPr>
          <a:xfrm>
            <a:off x="457200" y="1752600"/>
            <a:ext cx="8229600" cy="4052664"/>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2000">
                <a:latin typeface="Arial"/>
                <a:cs typeface="Arial"/>
              </a:defRPr>
            </a:lvl1pPr>
          </a:lstStyle>
          <a:p>
            <a:pPr eaLnBrk="1" hangingPunct="1"/>
            <a:r>
              <a:rPr lang="en-GB" sz="1800" dirty="0" smtClean="0"/>
              <a:t>Text Arial 20</a:t>
            </a:r>
          </a:p>
          <a:p>
            <a:pPr eaLnBrk="1" hangingPunct="1"/>
            <a:endParaRPr lang="en-GB" sz="1800" dirty="0" smtClean="0"/>
          </a:p>
          <a:p>
            <a:r>
              <a:rPr lang="en-GB" sz="1800" dirty="0" smtClean="0"/>
              <a:t>If there are additional inserts, please indicate these and give instructions in </a:t>
            </a:r>
          </a:p>
          <a:p>
            <a:r>
              <a:rPr lang="en-GB" sz="1800" dirty="0" smtClean="0"/>
              <a:t>the centre of applicable slide(</a:t>
            </a:r>
            <a:r>
              <a:rPr lang="en-GB" sz="1800" dirty="0" err="1" smtClean="0"/>
              <a:t>s</a:t>
            </a:r>
            <a:r>
              <a:rPr lang="en-GB" sz="1800" dirty="0" smtClean="0"/>
              <a:t>).</a:t>
            </a:r>
          </a:p>
          <a:p>
            <a:endParaRPr lang="en-GB" sz="1800" dirty="0" smtClean="0"/>
          </a:p>
          <a:p>
            <a:r>
              <a:rPr lang="en-GB" sz="1800" dirty="0" smtClean="0"/>
              <a:t>Consider copyright carefully and complete the copyright request form provided </a:t>
            </a:r>
          </a:p>
          <a:p>
            <a:r>
              <a:rPr lang="en-GB" sz="1800" dirty="0" smtClean="0"/>
              <a:t>with as much detail as you are able to.  Contact a Senior CPD Manager with any </a:t>
            </a:r>
          </a:p>
          <a:p>
            <a:r>
              <a:rPr lang="en-GB" sz="1800" dirty="0" smtClean="0"/>
              <a:t>uncertainties you may have regarding </a:t>
            </a:r>
          </a:p>
          <a:p>
            <a:r>
              <a:rPr lang="en-GB" sz="1800" dirty="0" smtClean="0"/>
              <a:t>this.</a:t>
            </a:r>
          </a:p>
          <a:p>
            <a:endParaRPr lang="en-GB" sz="1800" dirty="0" smtClean="0"/>
          </a:p>
          <a:p>
            <a:pPr eaLnBrk="1" hangingPunct="1"/>
            <a:r>
              <a:rPr lang="en-GB" sz="1800" dirty="0" smtClean="0"/>
              <a:t>Do not add page numbers to slides.</a:t>
            </a:r>
            <a:endParaRPr lang="en-GB" sz="1800" dirty="0"/>
          </a:p>
        </p:txBody>
      </p:sp>
      <p:sp>
        <p:nvSpPr>
          <p:cNvPr id="5" name="TextBox 4"/>
          <p:cNvSpPr txBox="1"/>
          <p:nvPr userDrawn="1"/>
        </p:nvSpPr>
        <p:spPr>
          <a:xfrm>
            <a:off x="457200" y="1447800"/>
            <a:ext cx="82296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439117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ts">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Contents</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p:nvPr userDrawn="1"/>
        </p:nvSpPr>
        <p:spPr>
          <a:xfrm>
            <a:off x="7845425" y="6459079"/>
            <a:ext cx="768350" cy="3068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1053803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Dark Blu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bg2"/>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bg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bg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0" y="96202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0" y="6340475"/>
            <a:ext cx="8585200" cy="0"/>
          </a:xfrm>
          <a:prstGeom prst="line">
            <a:avLst/>
          </a:prstGeom>
          <a:ln w="7620" cap="rnd">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23440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esentation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Presentation title</a:t>
            </a:r>
            <a:endParaRPr lang="en-US" dirty="0"/>
          </a:p>
        </p:txBody>
      </p:sp>
      <p:sp>
        <p:nvSpPr>
          <p:cNvPr id="3" name="Footer Placeholder 2"/>
          <p:cNvSpPr>
            <a:spLocks noGrp="1"/>
          </p:cNvSpPr>
          <p:nvPr>
            <p:ph type="ftr" sz="quarter" idx="10"/>
          </p:nvPr>
        </p:nvSpPr>
        <p:spPr/>
        <p:txBody>
          <a:bodyPr/>
          <a:lstStyle/>
          <a:p>
            <a:r>
              <a:rPr lang="en-GB" smtClean="0"/>
              <a:t>Copyright © AQA and its licensors. All rights reserved</a:t>
            </a:r>
            <a:endParaRPr lang="en-US" dirty="0"/>
          </a:p>
        </p:txBody>
      </p:sp>
      <p:sp>
        <p:nvSpPr>
          <p:cNvPr id="4" name="Date Placeholder 3"/>
          <p:cNvSpPr>
            <a:spLocks noGrp="1"/>
          </p:cNvSpPr>
          <p:nvPr>
            <p:ph type="dt" sz="half" idx="11"/>
          </p:nvPr>
        </p:nvSpPr>
        <p:spPr/>
        <p:txBody>
          <a:bodyPr/>
          <a:lstStyle/>
          <a:p>
            <a:endParaRPr lang="en-US" dirty="0"/>
          </a:p>
        </p:txBody>
      </p:sp>
      <p:sp>
        <p:nvSpPr>
          <p:cNvPr id="7" name="Content Placeholder 6"/>
          <p:cNvSpPr>
            <a:spLocks noGrp="1"/>
          </p:cNvSpPr>
          <p:nvPr>
            <p:ph sz="quarter" idx="12"/>
          </p:nvPr>
        </p:nvSpPr>
        <p:spPr>
          <a:xfrm>
            <a:off x="540000" y="1731600"/>
            <a:ext cx="8046000" cy="4406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799465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Video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idx="1" hasCustomPrompt="1"/>
          </p:nvPr>
        </p:nvSpPr>
        <p:spPr/>
        <p:txBody>
          <a:bodyPr/>
          <a:lstStyle/>
          <a:p>
            <a:pPr lvl="0"/>
            <a:r>
              <a:rPr lang="en-US" dirty="0" smtClean="0"/>
              <a:t>Insert video</a:t>
            </a:r>
            <a:endParaRPr lang="en-US" dirty="0"/>
          </a:p>
        </p:txBody>
      </p:sp>
      <p:sp>
        <p:nvSpPr>
          <p:cNvPr id="5" name="Footer Placeholder 4"/>
          <p:cNvSpPr>
            <a:spLocks noGrp="1"/>
          </p:cNvSpPr>
          <p:nvPr>
            <p:ph type="ftr" sz="quarter" idx="11"/>
          </p:nvPr>
        </p:nvSpPr>
        <p:spPr/>
        <p:txBody>
          <a:bodyPr/>
          <a:lstStyle>
            <a:lvl1pPr>
              <a:lnSpc>
                <a:spcPts val="1000"/>
              </a:lnSpc>
              <a:defRPr/>
            </a:lvl1pPr>
          </a:lstStyle>
          <a:p>
            <a:r>
              <a:rPr lang="en-GB" smtClean="0"/>
              <a:t>Copyright © AQA and its licensors. All rights reserved</a:t>
            </a:r>
            <a:endParaRPr lang="en-US" dirty="0"/>
          </a:p>
        </p:txBody>
      </p:sp>
      <p:sp>
        <p:nvSpPr>
          <p:cNvPr id="6" name="Date Placeholder 3"/>
          <p:cNvSpPr>
            <a:spLocks noGrp="1"/>
          </p:cNvSpPr>
          <p:nvPr>
            <p:ph type="dt" sz="half" idx="12"/>
          </p:nvPr>
        </p:nvSpPr>
        <p:spPr>
          <a:xfrm>
            <a:off x="540000" y="6458400"/>
            <a:ext cx="1339600" cy="365125"/>
          </a:xfrm>
        </p:spPr>
        <p:txBody>
          <a:bodyPr/>
          <a:lstStyle>
            <a:lvl1pPr>
              <a:defRPr>
                <a:solidFill>
                  <a:schemeClr val="tx1"/>
                </a:solidFill>
              </a:defRPr>
            </a:lvl1pPr>
          </a:lstStyle>
          <a:p>
            <a:endParaRPr lang="en-US" dirty="0"/>
          </a:p>
        </p:txBody>
      </p:sp>
    </p:spTree>
    <p:extLst>
      <p:ext uri="{BB962C8B-B14F-4D97-AF65-F5344CB8AC3E}">
        <p14:creationId xmlns:p14="http://schemas.microsoft.com/office/powerpoint/2010/main" val="118346731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ext and 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2"/>
                </a:solidFill>
              </a:defRPr>
            </a:lvl1pPr>
          </a:lstStyle>
          <a:p>
            <a:r>
              <a:rPr lang="en-US" dirty="0" smtClean="0"/>
              <a:t>Presentation title</a:t>
            </a:r>
            <a:endParaRPr lang="en-US" dirty="0"/>
          </a:p>
        </p:txBody>
      </p:sp>
      <p:sp>
        <p:nvSpPr>
          <p:cNvPr id="3" name="Content Placeholder 2"/>
          <p:cNvSpPr>
            <a:spLocks noGrp="1"/>
          </p:cNvSpPr>
          <p:nvPr>
            <p:ph sz="half" idx="1"/>
          </p:nvPr>
        </p:nvSpPr>
        <p:spPr>
          <a:xfrm>
            <a:off x="540000" y="1727271"/>
            <a:ext cx="4546350" cy="4406400"/>
          </a:xfrm>
        </p:spPr>
        <p:txBody>
          <a:bodyPr rIns="0"/>
          <a:lstStyle>
            <a:lvl1pPr>
              <a:defRPr sz="1800"/>
            </a:lvl1pPr>
            <a:lvl2pPr>
              <a:defRPr sz="1600"/>
            </a:lvl2pPr>
            <a:lvl3pPr>
              <a:defRPr sz="1400"/>
            </a:lvl3pPr>
            <a:lvl4pPr>
              <a:defRPr sz="1200"/>
            </a:lvl4pPr>
            <a:lvl5pPr>
              <a:defRPr sz="1000"/>
            </a:lvl5pPr>
            <a:lvl6pPr>
              <a:defRPr sz="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hasCustomPrompt="1"/>
          </p:nvPr>
        </p:nvSpPr>
        <p:spPr>
          <a:xfrm>
            <a:off x="5394324" y="1727199"/>
            <a:ext cx="3190875" cy="4406400"/>
          </a:xfrm>
        </p:spPr>
        <p:txBody>
          <a:bodyPr rIns="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Insert image or graphic</a:t>
            </a:r>
            <a:endParaRPr lang="en-US" dirty="0"/>
          </a:p>
        </p:txBody>
      </p:sp>
      <p:sp>
        <p:nvSpPr>
          <p:cNvPr id="6" name="Footer Placeholder 5"/>
          <p:cNvSpPr>
            <a:spLocks noGrp="1"/>
          </p:cNvSpPr>
          <p:nvPr>
            <p:ph type="ftr" sz="quarter" idx="11"/>
          </p:nvPr>
        </p:nvSpPr>
        <p:spPr/>
        <p:txBody>
          <a:bodyPr/>
          <a:lstStyle>
            <a:lvl1pPr>
              <a:lnSpc>
                <a:spcPts val="1000"/>
              </a:lnSpc>
              <a:defRPr/>
            </a:lvl1pPr>
          </a:lstStyle>
          <a:p>
            <a:r>
              <a:rPr lang="en-GB" smtClean="0"/>
              <a:t>Copyright © AQA and its licensors. All rights reserved</a:t>
            </a:r>
            <a:endParaRPr lang="en-US" dirty="0"/>
          </a:p>
        </p:txBody>
      </p:sp>
      <p:sp>
        <p:nvSpPr>
          <p:cNvPr id="7" name="Date Placeholder 3"/>
          <p:cNvSpPr>
            <a:spLocks noGrp="1"/>
          </p:cNvSpPr>
          <p:nvPr>
            <p:ph type="dt" sz="half" idx="12"/>
          </p:nvPr>
        </p:nvSpPr>
        <p:spPr>
          <a:xfrm>
            <a:off x="540000" y="6458400"/>
            <a:ext cx="1339600" cy="365125"/>
          </a:xfrm>
        </p:spPr>
        <p:txBody>
          <a:bodyPr/>
          <a:lstStyle/>
          <a:p>
            <a:endParaRPr lang="en-US" dirty="0"/>
          </a:p>
        </p:txBody>
      </p:sp>
    </p:spTree>
    <p:extLst>
      <p:ext uri="{BB962C8B-B14F-4D97-AF65-F5344CB8AC3E}">
        <p14:creationId xmlns:p14="http://schemas.microsoft.com/office/powerpoint/2010/main" val="21044520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16" name="Rectangle 15"/>
          <p:cNvSpPr/>
          <p:nvPr userDrawn="1"/>
        </p:nvSpPr>
        <p:spPr>
          <a:xfrm>
            <a:off x="0" y="899455"/>
            <a:ext cx="8768155" cy="221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Footer Placeholder 7"/>
          <p:cNvSpPr>
            <a:spLocks noGrp="1"/>
          </p:cNvSpPr>
          <p:nvPr>
            <p:ph type="ftr" sz="quarter" idx="11"/>
          </p:nvPr>
        </p:nvSpPr>
        <p:spPr/>
        <p:txBody>
          <a:bodyPr/>
          <a:lstStyle>
            <a:lvl1pPr>
              <a:lnSpc>
                <a:spcPts val="1000"/>
              </a:lnSpc>
              <a:defRPr/>
            </a:lvl1pPr>
          </a:lstStyle>
          <a:p>
            <a:r>
              <a:rPr lang="en-GB" smtClean="0"/>
              <a:t>Copyright © AQA and its licensors. All rights reserved</a:t>
            </a:r>
            <a:endParaRPr lang="en-US" dirty="0"/>
          </a:p>
        </p:txBody>
      </p:sp>
      <p:sp>
        <p:nvSpPr>
          <p:cNvPr id="11" name="Title 1"/>
          <p:cNvSpPr>
            <a:spLocks noGrp="1"/>
          </p:cNvSpPr>
          <p:nvPr>
            <p:ph type="ctrTitle" hasCustomPrompt="1"/>
          </p:nvPr>
        </p:nvSpPr>
        <p:spPr>
          <a:xfrm>
            <a:off x="540000" y="1666873"/>
            <a:ext cx="4028825" cy="494942"/>
          </a:xfrm>
        </p:spPr>
        <p:txBody>
          <a:bodyPr lIns="0" tIns="0" rIns="0" bIns="0" anchor="t" anchorCtr="0">
            <a:noAutofit/>
          </a:bodyPr>
          <a:lstStyle>
            <a:lvl1pPr algn="l">
              <a:lnSpc>
                <a:spcPts val="3800"/>
              </a:lnSpc>
              <a:defRPr sz="3600" baseline="0">
                <a:solidFill>
                  <a:schemeClr val="tx2"/>
                </a:solidFill>
              </a:defRPr>
            </a:lvl1pPr>
          </a:lstStyle>
          <a:p>
            <a:r>
              <a:rPr lang="en-US" dirty="0" smtClean="0"/>
              <a:t>Thank you</a:t>
            </a:r>
            <a:endParaRPr lang="en-US" dirty="0"/>
          </a:p>
        </p:txBody>
      </p:sp>
      <p:cxnSp>
        <p:nvCxnSpPr>
          <p:cNvPr id="13" name="Straight Connector 12"/>
          <p:cNvCxnSpPr/>
          <p:nvPr userDrawn="1"/>
        </p:nvCxnSpPr>
        <p:spPr>
          <a:xfrm>
            <a:off x="0" y="1191600"/>
            <a:ext cx="4645025"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0" y="2309805"/>
            <a:ext cx="4645025" cy="0"/>
          </a:xfrm>
          <a:prstGeom prst="line">
            <a:avLst/>
          </a:prstGeom>
          <a:ln w="3810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Date Placeholder 3"/>
          <p:cNvSpPr>
            <a:spLocks noGrp="1"/>
          </p:cNvSpPr>
          <p:nvPr>
            <p:ph type="dt" sz="half" idx="12"/>
          </p:nvPr>
        </p:nvSpPr>
        <p:spPr>
          <a:xfrm>
            <a:off x="540000" y="6458400"/>
            <a:ext cx="1339600" cy="365125"/>
          </a:xfrm>
        </p:spPr>
        <p:txBody>
          <a:bodyPr/>
          <a:lstStyle/>
          <a:p>
            <a:endParaRPr lang="en-US" dirty="0"/>
          </a:p>
        </p:txBody>
      </p:sp>
      <p:sp>
        <p:nvSpPr>
          <p:cNvPr id="2" name="Rectangle 1"/>
          <p:cNvSpPr/>
          <p:nvPr userDrawn="1"/>
        </p:nvSpPr>
        <p:spPr>
          <a:xfrm>
            <a:off x="7780867" y="6458400"/>
            <a:ext cx="829733" cy="3651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5" name="Picture 14" descr="AQA_New_logo_no_strapline_RGB_1.5cm_dee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9750" y="278675"/>
            <a:ext cx="1618488" cy="557784"/>
          </a:xfrm>
          <a:prstGeom prst="rect">
            <a:avLst/>
          </a:prstGeom>
        </p:spPr>
      </p:pic>
    </p:spTree>
    <p:extLst>
      <p:ext uri="{BB962C8B-B14F-4D97-AF65-F5344CB8AC3E}">
        <p14:creationId xmlns:p14="http://schemas.microsoft.com/office/powerpoint/2010/main" val="23454167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title Dark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smtClean="0"/>
              <a:t>Section title</a:t>
            </a:r>
            <a:endParaRPr lang="en-US" dirty="0"/>
          </a:p>
        </p:txBody>
      </p:sp>
      <p:sp>
        <p:nvSpPr>
          <p:cNvPr id="3" name="Date Placeholder 2"/>
          <p:cNvSpPr>
            <a:spLocks noGrp="1"/>
          </p:cNvSpPr>
          <p:nvPr>
            <p:ph type="dt" sz="half" idx="10"/>
          </p:nvPr>
        </p:nvSpPr>
        <p:spPr>
          <a:xfrm>
            <a:off x="540000" y="6459079"/>
            <a:ext cx="1239373" cy="365125"/>
          </a:xfrm>
          <a:prstGeom prst="rect">
            <a:avLst/>
          </a:prstGeom>
        </p:spPr>
        <p:txBody>
          <a:bodyPr lIns="0" tIns="0" rIns="0" bIns="0"/>
          <a:lstStyle>
            <a:lvl1pPr>
              <a:lnSpc>
                <a:spcPts val="1000"/>
              </a:lnSpc>
              <a:defRPr sz="800">
                <a:solidFill>
                  <a:schemeClr val="tx1"/>
                </a:solidFill>
              </a:defRPr>
            </a:lvl1pPr>
          </a:lstStyle>
          <a:p>
            <a:endParaRPr lang="en-US" dirty="0"/>
          </a:p>
        </p:txBody>
      </p:sp>
      <p:sp>
        <p:nvSpPr>
          <p:cNvPr id="4" name="Footer Placeholder 3"/>
          <p:cNvSpPr>
            <a:spLocks noGrp="1"/>
          </p:cNvSpPr>
          <p:nvPr>
            <p:ph type="ftr" sz="quarter" idx="11"/>
          </p:nvPr>
        </p:nvSpPr>
        <p:spPr/>
        <p:txBody>
          <a:bodyPr/>
          <a:lstStyle>
            <a:lvl1pPr>
              <a:lnSpc>
                <a:spcPts val="1000"/>
              </a:lnSpc>
              <a:defRPr>
                <a:solidFill>
                  <a:schemeClr val="tx1"/>
                </a:solidFill>
              </a:defRPr>
            </a:lvl1pPr>
          </a:lstStyle>
          <a:p>
            <a:r>
              <a:rPr lang="en-GB" smtClean="0"/>
              <a:t>Copyright © AQA and its licensors. All rights reserved</a:t>
            </a:r>
            <a:endParaRPr lang="en-US" dirty="0"/>
          </a:p>
        </p:txBody>
      </p:sp>
      <p:sp>
        <p:nvSpPr>
          <p:cNvPr id="12" name="Content Placeholder 2"/>
          <p:cNvSpPr>
            <a:spLocks noGrp="1"/>
          </p:cNvSpPr>
          <p:nvPr>
            <p:ph idx="1"/>
          </p:nvPr>
        </p:nvSpPr>
        <p:spPr>
          <a:xfrm>
            <a:off x="540000" y="1731713"/>
            <a:ext cx="8045200" cy="440680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7845425" y="6459079"/>
            <a:ext cx="768350" cy="30684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AQA_New_logo_20mm_no_strapline_WHITEO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33711481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441132"/>
            <a:ext cx="8045200" cy="431181"/>
          </a:xfrm>
          <a:prstGeom prst="rect">
            <a:avLst/>
          </a:prstGeom>
        </p:spPr>
        <p:txBody>
          <a:bodyPr vert="horz" lIns="0" tIns="0" rIns="91440" bIns="0" rtlCol="0" anchor="t" anchorCtr="0">
            <a:noAutofit/>
          </a:bodyPr>
          <a:lstStyle/>
          <a:p>
            <a:r>
              <a:rPr lang="en-US" dirty="0" smtClean="0"/>
              <a:t>Presentation title</a:t>
            </a:r>
            <a:endParaRPr lang="en-US" dirty="0"/>
          </a:p>
        </p:txBody>
      </p:sp>
      <p:sp>
        <p:nvSpPr>
          <p:cNvPr id="3" name="Text Placeholder 2"/>
          <p:cNvSpPr>
            <a:spLocks noGrp="1"/>
          </p:cNvSpPr>
          <p:nvPr>
            <p:ph type="body" idx="1"/>
          </p:nvPr>
        </p:nvSpPr>
        <p:spPr>
          <a:xfrm>
            <a:off x="540000" y="1731713"/>
            <a:ext cx="8045200" cy="4406804"/>
          </a:xfrm>
          <a:prstGeom prst="rect">
            <a:avLst/>
          </a:prstGeom>
        </p:spPr>
        <p:txBody>
          <a:bodyPr vert="horz" lIns="0" tIns="0" rIns="9144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976438" y="6459079"/>
            <a:ext cx="2678400" cy="241200"/>
          </a:xfrm>
          <a:prstGeom prst="rect">
            <a:avLst/>
          </a:prstGeom>
        </p:spPr>
        <p:txBody>
          <a:bodyPr vert="horz" lIns="0" tIns="0" rIns="0" bIns="0" rtlCol="0" anchor="t" anchorCtr="0"/>
          <a:lstStyle>
            <a:lvl1pPr algn="r">
              <a:lnSpc>
                <a:spcPts val="1000"/>
              </a:lnSpc>
              <a:defRPr sz="800" b="0" i="0">
                <a:solidFill>
                  <a:schemeClr val="tx1"/>
                </a:solidFill>
                <a:latin typeface="+mn-lt"/>
                <a:cs typeface="AQA Chevin Pro Light"/>
              </a:defRPr>
            </a:lvl1pPr>
          </a:lstStyle>
          <a:p>
            <a:r>
              <a:rPr lang="en-GB" smtClean="0"/>
              <a:t>Copyright © AQA and its licensors. All rights reserved</a:t>
            </a:r>
            <a:endParaRPr lang="en-US" dirty="0"/>
          </a:p>
        </p:txBody>
      </p:sp>
      <p:cxnSp>
        <p:nvCxnSpPr>
          <p:cNvPr id="10" name="Straight Connector 9"/>
          <p:cNvCxnSpPr/>
          <p:nvPr/>
        </p:nvCxnSpPr>
        <p:spPr>
          <a:xfrm>
            <a:off x="0" y="96202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0" y="6340475"/>
            <a:ext cx="8585200" cy="0"/>
          </a:xfrm>
          <a:prstGeom prst="line">
            <a:avLst/>
          </a:prstGeom>
          <a:ln w="7620" cap="rnd">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540000" y="6458400"/>
            <a:ext cx="1339600" cy="365125"/>
          </a:xfrm>
          <a:prstGeom prst="rect">
            <a:avLst/>
          </a:prstGeom>
        </p:spPr>
        <p:txBody>
          <a:bodyPr vert="horz" lIns="0" tIns="0" rIns="0" bIns="0" rtlCol="0" anchor="t" anchorCtr="0"/>
          <a:lstStyle>
            <a:lvl1pPr algn="l">
              <a:lnSpc>
                <a:spcPts val="1000"/>
              </a:lnSpc>
              <a:defRPr sz="800" b="0" i="0">
                <a:solidFill>
                  <a:schemeClr val="tx1"/>
                </a:solidFill>
                <a:latin typeface="+mn-lt"/>
                <a:cs typeface="AQA Chevin Pro Light"/>
              </a:defRPr>
            </a:lvl1pPr>
          </a:lstStyle>
          <a:p>
            <a:endParaRPr lang="en-US" dirty="0"/>
          </a:p>
        </p:txBody>
      </p:sp>
      <p:pic>
        <p:nvPicPr>
          <p:cNvPr id="8" name="Picture 7" descr="AQA_New_logo_20mm_no_strapline_RGB.png"/>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7866000" y="6487200"/>
            <a:ext cx="719352" cy="246896"/>
          </a:xfrm>
          <a:prstGeom prst="rect">
            <a:avLst/>
          </a:prstGeom>
        </p:spPr>
      </p:pic>
    </p:spTree>
    <p:extLst>
      <p:ext uri="{BB962C8B-B14F-4D97-AF65-F5344CB8AC3E}">
        <p14:creationId xmlns:p14="http://schemas.microsoft.com/office/powerpoint/2010/main" val="404071153"/>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77" r:id="rId3"/>
    <p:sldLayoutId id="2147483668" r:id="rId4"/>
    <p:sldLayoutId id="2147483667" r:id="rId5"/>
    <p:sldLayoutId id="2147483662" r:id="rId6"/>
    <p:sldLayoutId id="2147483664" r:id="rId7"/>
    <p:sldLayoutId id="2147483665" r:id="rId8"/>
    <p:sldLayoutId id="2147483678" r:id="rId9"/>
    <p:sldLayoutId id="2147483669" r:id="rId10"/>
    <p:sldLayoutId id="2147483670" r:id="rId11"/>
    <p:sldLayoutId id="2147483671" r:id="rId12"/>
    <p:sldLayoutId id="2147483672" r:id="rId13"/>
    <p:sldLayoutId id="2147483674" r:id="rId14"/>
    <p:sldLayoutId id="2147483673" r:id="rId15"/>
    <p:sldLayoutId id="2147483675" r:id="rId16"/>
    <p:sldLayoutId id="2147483676" r:id="rId17"/>
    <p:sldLayoutId id="2147483680" r:id="rId18"/>
    <p:sldLayoutId id="2147483681" r:id="rId19"/>
    <p:sldLayoutId id="2147483682" r:id="rId20"/>
    <p:sldLayoutId id="2147483683" r:id="rId21"/>
    <p:sldLayoutId id="2147483684" r:id="rId22"/>
    <p:sldLayoutId id="2147483690" r:id="rId23"/>
    <p:sldLayoutId id="2147483691" r:id="rId24"/>
    <p:sldLayoutId id="2147483692" r:id="rId25"/>
    <p:sldLayoutId id="2147483699" r:id="rId26"/>
  </p:sldLayoutIdLst>
  <p:timing>
    <p:tnLst>
      <p:par>
        <p:cTn id="1" dur="indefinite" restart="never" nodeType="tmRoot"/>
      </p:par>
    </p:tnLst>
  </p:timing>
  <p:hf sldNum="0" hdr="0" dt="0"/>
  <p:txStyles>
    <p:titleStyle>
      <a:lvl1pPr algn="l" defTabSz="457200" rtl="0" eaLnBrk="1" latinLnBrk="0" hangingPunct="1">
        <a:lnSpc>
          <a:spcPts val="2800"/>
        </a:lnSpc>
        <a:spcBef>
          <a:spcPct val="0"/>
        </a:spcBef>
        <a:buNone/>
        <a:defRPr sz="2600" b="0" i="0" kern="1200">
          <a:solidFill>
            <a:schemeClr val="tx2"/>
          </a:solidFill>
          <a:latin typeface="AQA Chevin Pro Light"/>
          <a:ea typeface="+mj-ea"/>
          <a:cs typeface="AQA Chevin Pro Light"/>
        </a:defRPr>
      </a:lvl1pPr>
    </p:titleStyle>
    <p:bodyStyle>
      <a:lvl1pPr marL="342900" indent="-342900" algn="l" defTabSz="457200" rtl="0" eaLnBrk="1" latinLnBrk="0" hangingPunct="1">
        <a:lnSpc>
          <a:spcPts val="2000"/>
        </a:lnSpc>
        <a:spcBef>
          <a:spcPct val="20000"/>
        </a:spcBef>
        <a:buFont typeface="Arial"/>
        <a:buChar char="•"/>
        <a:defRPr sz="1800" kern="1200">
          <a:solidFill>
            <a:schemeClr val="tx1"/>
          </a:solidFill>
          <a:latin typeface="+mn-lt"/>
          <a:ea typeface="+mn-ea"/>
          <a:cs typeface="+mn-cs"/>
        </a:defRPr>
      </a:lvl1pPr>
      <a:lvl2pPr marL="742950" indent="-285750" algn="l" defTabSz="457200" rtl="0" eaLnBrk="1" latinLnBrk="0" hangingPunct="1">
        <a:lnSpc>
          <a:spcPts val="2000"/>
        </a:lnSpc>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ts val="2000"/>
        </a:lnSpc>
        <a:spcBef>
          <a:spcPct val="20000"/>
        </a:spcBef>
        <a:buFont typeface="Arial"/>
        <a:buChar char="•"/>
        <a:defRPr sz="1400" kern="1200">
          <a:solidFill>
            <a:schemeClr val="tx1"/>
          </a:solidFill>
          <a:latin typeface="+mn-lt"/>
          <a:ea typeface="+mn-ea"/>
          <a:cs typeface="+mn-cs"/>
        </a:defRPr>
      </a:lvl3pPr>
      <a:lvl4pPr marL="1600200" indent="-228600" algn="l" defTabSz="457200" rtl="0" eaLnBrk="1" latinLnBrk="0" hangingPunct="1">
        <a:lnSpc>
          <a:spcPts val="2000"/>
        </a:lnSpc>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lnSpc>
          <a:spcPts val="2000"/>
        </a:lnSpc>
        <a:spcBef>
          <a:spcPct val="20000"/>
        </a:spcBef>
        <a:buFont typeface="Arial"/>
        <a:buChar char="»"/>
        <a:defRPr sz="1000" kern="1200">
          <a:solidFill>
            <a:schemeClr val="tx1"/>
          </a:solidFill>
          <a:latin typeface="+mn-lt"/>
          <a:ea typeface="+mn-ea"/>
          <a:cs typeface="+mn-cs"/>
        </a:defRPr>
      </a:lvl5pPr>
      <a:lvl6pPr marL="2286000" indent="0" algn="l" defTabSz="457200" rtl="0" eaLnBrk="1" latinLnBrk="0" hangingPunct="1">
        <a:spcBef>
          <a:spcPct val="20000"/>
        </a:spcBef>
        <a:buFont typeface="Arial"/>
        <a:buNone/>
        <a:defRPr sz="800"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4.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3" Type="http://schemas.openxmlformats.org/officeDocument/2006/relationships/hyperlink" Target="https://www.youtube.com/watch?v=r8gNcN0_HBE" TargetMode="External"/><Relationship Id="rId2" Type="http://schemas.openxmlformats.org/officeDocument/2006/relationships/hyperlink" Target="https://www.youtube.com/watch?v=OhGgkJkdDGo" TargetMode="External"/><Relationship Id="rId1" Type="http://schemas.openxmlformats.org/officeDocument/2006/relationships/slideLayout" Target="../slideLayouts/slideLayout26.xml"/><Relationship Id="rId4" Type="http://schemas.openxmlformats.org/officeDocument/2006/relationships/hyperlink" Target="https://www.youtube.com/watch?v=M05K7Ib4VV8"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6.xml"/><Relationship Id="rId1" Type="http://schemas.openxmlformats.org/officeDocument/2006/relationships/tags" Target="../tags/tag3.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6.xml"/><Relationship Id="rId1" Type="http://schemas.openxmlformats.org/officeDocument/2006/relationships/tags" Target="../tags/tag4.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6.xml"/><Relationship Id="rId1" Type="http://schemas.openxmlformats.org/officeDocument/2006/relationships/tags" Target="../tags/tag5.xml"/><Relationship Id="rId6" Type="http://schemas.openxmlformats.org/officeDocument/2006/relationships/hyperlink" Target="http://www.aqa.org.uk/professional-development" TargetMode="External"/><Relationship Id="rId5" Type="http://schemas.openxmlformats.org/officeDocument/2006/relationships/hyperlink" Target="http://www.aqa.org.uk/subjects/english/as-and-a-level/english-literature-b-7716-7717/planning-resources" TargetMode="External"/><Relationship Id="rId4" Type="http://schemas.openxmlformats.org/officeDocument/2006/relationships/hyperlink" Target="http://www.aqa.org.uk/7717"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6.xml"/><Relationship Id="rId1" Type="http://schemas.openxmlformats.org/officeDocument/2006/relationships/tags" Target="../tags/tag6.xml"/><Relationship Id="rId5" Type="http://schemas.openxmlformats.org/officeDocument/2006/relationships/hyperlink" Target="mailto:teachercpd@aqa.org.uk" TargetMode="External"/><Relationship Id="rId4" Type="http://schemas.openxmlformats.org/officeDocument/2006/relationships/hyperlink" Target="mailto:English-gce@aqa.org.uk"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0" y="1303334"/>
            <a:ext cx="5926901" cy="968675"/>
          </a:xfrm>
        </p:spPr>
        <p:txBody>
          <a:bodyPr/>
          <a:lstStyle/>
          <a:p>
            <a:r>
              <a:rPr lang="en-US" dirty="0" smtClean="0">
                <a:solidFill>
                  <a:srgbClr val="412878"/>
                </a:solidFill>
              </a:rPr>
              <a:t>AS/A-level</a:t>
            </a:r>
            <a:r>
              <a:rPr lang="en-US" dirty="0" smtClean="0"/>
              <a:t> English Literature B Preparing to teach</a:t>
            </a:r>
            <a:endParaRPr lang="en-US" dirty="0"/>
          </a:p>
        </p:txBody>
      </p:sp>
      <p:sp>
        <p:nvSpPr>
          <p:cNvPr id="4" name="Footer Placeholder 3"/>
          <p:cNvSpPr>
            <a:spLocks noGrp="1"/>
          </p:cNvSpPr>
          <p:nvPr>
            <p:ph type="ftr" sz="quarter" idx="11"/>
          </p:nvPr>
        </p:nvSpPr>
        <p:spPr/>
        <p:txBody>
          <a:bodyPr/>
          <a:lstStyle/>
          <a:p>
            <a:r>
              <a:rPr lang="en-GB" dirty="0" smtClean="0"/>
              <a:t>Copyright © AQA and its licensors. All rights reserved</a:t>
            </a:r>
            <a:endParaRPr lang="en-US" dirty="0"/>
          </a:p>
        </p:txBody>
      </p:sp>
      <p:sp>
        <p:nvSpPr>
          <p:cNvPr id="5" name="Content Placeholder 4"/>
          <p:cNvSpPr>
            <a:spLocks noGrp="1"/>
          </p:cNvSpPr>
          <p:nvPr>
            <p:ph sz="quarter" idx="12"/>
          </p:nvPr>
        </p:nvSpPr>
        <p:spPr>
          <a:xfrm>
            <a:off x="539750" y="2888993"/>
            <a:ext cx="4114801" cy="338138"/>
          </a:xfrm>
        </p:spPr>
        <p:txBody>
          <a:bodyPr/>
          <a:lstStyle/>
          <a:p>
            <a:r>
              <a:rPr lang="en-US" dirty="0" smtClean="0"/>
              <a:t>Summer 2015</a:t>
            </a:r>
            <a:endParaRPr lang="en-US" dirty="0"/>
          </a:p>
        </p:txBody>
      </p:sp>
    </p:spTree>
    <p:extLst>
      <p:ext uri="{BB962C8B-B14F-4D97-AF65-F5344CB8AC3E}">
        <p14:creationId xmlns:p14="http://schemas.microsoft.com/office/powerpoint/2010/main" val="1855347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The significance of closed book: teaching implications</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029393"/>
            <a:ext cx="8045200" cy="4823449"/>
          </a:xfrm>
          <a:ln>
            <a:noFill/>
          </a:ln>
        </p:spPr>
        <p:style>
          <a:lnRef idx="2">
            <a:schemeClr val="accent2"/>
          </a:lnRef>
          <a:fillRef idx="1">
            <a:schemeClr val="lt1"/>
          </a:fillRef>
          <a:effectRef idx="0">
            <a:schemeClr val="accent2"/>
          </a:effectRef>
          <a:fontRef idx="minor">
            <a:schemeClr val="dk1"/>
          </a:fontRef>
        </p:style>
        <p:txBody>
          <a:bodyPr/>
          <a:lstStyle/>
          <a:p>
            <a:pPr>
              <a:buNone/>
            </a:pPr>
            <a:endParaRPr lang="en-GB" dirty="0" smtClean="0"/>
          </a:p>
          <a:p>
            <a:pPr marL="0" indent="0">
              <a:buNone/>
            </a:pPr>
            <a:r>
              <a:rPr lang="en-GB" dirty="0" smtClean="0"/>
              <a:t>AO2 and AO3:</a:t>
            </a:r>
          </a:p>
          <a:p>
            <a:pPr marL="0" indent="0">
              <a:buNone/>
            </a:pPr>
            <a:endParaRPr lang="en-GB" dirty="0" smtClean="0"/>
          </a:p>
          <a:p>
            <a:r>
              <a:rPr lang="en-GB" dirty="0" smtClean="0"/>
              <a:t>Comments about authorial methods and contexts must not be bolted on to answers; they need to be relevantly integrated into students’ arguments and discussions.</a:t>
            </a:r>
          </a:p>
          <a:p>
            <a:r>
              <a:rPr lang="en-GB" dirty="0"/>
              <a:t>Students are likely to make more telling comments about structural and organisational issues and voices and settings than about lexical items.</a:t>
            </a:r>
          </a:p>
          <a:p>
            <a:r>
              <a:rPr lang="en-GB" dirty="0"/>
              <a:t>Opportunities to write about language and other methods will emerge from quotations.</a:t>
            </a:r>
          </a:p>
          <a:p>
            <a:pPr marL="0" indent="0">
              <a:buNone/>
            </a:pPr>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10</a:t>
            </a:r>
            <a:endParaRPr lang="en-US" sz="800" dirty="0">
              <a:solidFill>
                <a:schemeClr val="bg1"/>
              </a:solidFill>
            </a:endParaRPr>
          </a:p>
        </p:txBody>
      </p:sp>
    </p:spTree>
    <p:extLst>
      <p:ext uri="{BB962C8B-B14F-4D97-AF65-F5344CB8AC3E}">
        <p14:creationId xmlns:p14="http://schemas.microsoft.com/office/powerpoint/2010/main" val="1575309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The significance of open book: teaching implications</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090353"/>
            <a:ext cx="8045200" cy="4697644"/>
          </a:xfrm>
          <a:ln>
            <a:noFill/>
          </a:ln>
        </p:spPr>
        <p:style>
          <a:lnRef idx="2">
            <a:schemeClr val="accent3"/>
          </a:lnRef>
          <a:fillRef idx="1">
            <a:schemeClr val="lt1"/>
          </a:fillRef>
          <a:effectRef idx="0">
            <a:schemeClr val="accent3"/>
          </a:effectRef>
          <a:fontRef idx="minor">
            <a:schemeClr val="dk1"/>
          </a:fontRef>
        </p:style>
        <p:txBody>
          <a:bodyPr/>
          <a:lstStyle/>
          <a:p>
            <a:pPr>
              <a:buNone/>
            </a:pPr>
            <a:endParaRPr lang="en-GB" dirty="0" smtClean="0"/>
          </a:p>
          <a:p>
            <a:pPr>
              <a:lnSpc>
                <a:spcPct val="100000"/>
              </a:lnSpc>
              <a:spcBef>
                <a:spcPts val="0"/>
              </a:spcBef>
              <a:buNone/>
            </a:pPr>
            <a:r>
              <a:rPr lang="en-GB" dirty="0" smtClean="0"/>
              <a:t>You will need to:</a:t>
            </a:r>
          </a:p>
          <a:p>
            <a:pPr>
              <a:lnSpc>
                <a:spcPct val="100000"/>
              </a:lnSpc>
              <a:spcBef>
                <a:spcPts val="0"/>
              </a:spcBef>
              <a:buNone/>
            </a:pPr>
            <a:endParaRPr lang="en-GB" dirty="0" smtClean="0"/>
          </a:p>
          <a:p>
            <a:pPr>
              <a:lnSpc>
                <a:spcPct val="100000"/>
              </a:lnSpc>
              <a:spcBef>
                <a:spcPts val="0"/>
              </a:spcBef>
            </a:pPr>
            <a:r>
              <a:rPr lang="en-GB" dirty="0" smtClean="0"/>
              <a:t>ensure that students </a:t>
            </a:r>
            <a:r>
              <a:rPr lang="en-GB" i="1" dirty="0" smtClean="0"/>
              <a:t>know</a:t>
            </a:r>
            <a:r>
              <a:rPr lang="en-GB" dirty="0" smtClean="0"/>
              <a:t> their texts really well so that they can use them to focus on specific passages for detailed discussion</a:t>
            </a:r>
          </a:p>
          <a:p>
            <a:pPr marL="0" indent="0">
              <a:lnSpc>
                <a:spcPct val="100000"/>
              </a:lnSpc>
              <a:spcBef>
                <a:spcPts val="0"/>
              </a:spcBef>
              <a:buNone/>
            </a:pPr>
            <a:endParaRPr lang="en-GB" dirty="0" smtClean="0"/>
          </a:p>
          <a:p>
            <a:pPr>
              <a:lnSpc>
                <a:spcPct val="100000"/>
              </a:lnSpc>
              <a:spcBef>
                <a:spcPts val="0"/>
              </a:spcBef>
            </a:pPr>
            <a:r>
              <a:rPr lang="en-GB" dirty="0" smtClean="0"/>
              <a:t>help students to know how to select quotations from their texts and be accurate</a:t>
            </a:r>
          </a:p>
          <a:p>
            <a:pPr marL="0" indent="0">
              <a:lnSpc>
                <a:spcPct val="100000"/>
              </a:lnSpc>
              <a:spcBef>
                <a:spcPts val="0"/>
              </a:spcBef>
              <a:buNone/>
            </a:pPr>
            <a:endParaRPr lang="en-GB" dirty="0" smtClean="0"/>
          </a:p>
          <a:p>
            <a:pPr>
              <a:lnSpc>
                <a:spcPct val="100000"/>
              </a:lnSpc>
              <a:spcBef>
                <a:spcPts val="0"/>
              </a:spcBef>
            </a:pPr>
            <a:r>
              <a:rPr lang="en-GB" dirty="0" smtClean="0"/>
              <a:t>help students to range broadly across the text  to select passages wisely in the construction of their arguments</a:t>
            </a:r>
          </a:p>
          <a:p>
            <a:pPr marL="0" indent="0">
              <a:lnSpc>
                <a:spcPct val="100000"/>
              </a:lnSpc>
              <a:spcBef>
                <a:spcPts val="0"/>
              </a:spcBef>
              <a:buNone/>
            </a:pPr>
            <a:endParaRPr lang="en-GB" dirty="0" smtClean="0"/>
          </a:p>
          <a:p>
            <a:pPr>
              <a:lnSpc>
                <a:spcPct val="100000"/>
              </a:lnSpc>
              <a:spcBef>
                <a:spcPts val="0"/>
              </a:spcBef>
            </a:pPr>
            <a:r>
              <a:rPr lang="en-GB" dirty="0" smtClean="0"/>
              <a:t>alert students to the dangers of malpractice. </a:t>
            </a:r>
          </a:p>
          <a:p>
            <a:pPr>
              <a:lnSpc>
                <a:spcPct val="100000"/>
              </a:lnSpc>
              <a:spcBef>
                <a:spcPts val="0"/>
              </a:spcBef>
            </a:pPr>
            <a:endParaRPr lang="en-GB" sz="1600" b="1" dirty="0"/>
          </a:p>
          <a:p>
            <a:pPr marL="0" indent="0">
              <a:lnSpc>
                <a:spcPct val="100000"/>
              </a:lnSpc>
              <a:spcBef>
                <a:spcPts val="0"/>
              </a:spcBef>
              <a:buNone/>
            </a:pPr>
            <a:endParaRPr lang="en-GB" sz="1600" b="1" dirty="0"/>
          </a:p>
          <a:p>
            <a:pPr marL="0" indent="0">
              <a:lnSpc>
                <a:spcPct val="100000"/>
              </a:lnSpc>
              <a:spcBef>
                <a:spcPts val="0"/>
              </a:spcBef>
              <a:buNone/>
            </a:pPr>
            <a:r>
              <a:rPr lang="en-GB" b="1" dirty="0" smtClean="0"/>
              <a:t>NB students must have clean copies of their texts in the examination. </a:t>
            </a:r>
          </a:p>
          <a:p>
            <a:pPr marL="0" indent="0">
              <a:lnSpc>
                <a:spcPct val="90000"/>
              </a:lnSpc>
              <a:buNone/>
            </a:pPr>
            <a:endParaRPr lang="en-GB" dirty="0"/>
          </a:p>
          <a:p>
            <a:pPr marL="0" indent="0">
              <a:buNone/>
            </a:pPr>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11</a:t>
            </a:r>
            <a:endParaRPr lang="en-US" sz="800" dirty="0">
              <a:solidFill>
                <a:schemeClr val="bg1"/>
              </a:solidFill>
            </a:endParaRPr>
          </a:p>
        </p:txBody>
      </p:sp>
    </p:spTree>
    <p:extLst>
      <p:ext uri="{BB962C8B-B14F-4D97-AF65-F5344CB8AC3E}">
        <p14:creationId xmlns:p14="http://schemas.microsoft.com/office/powerpoint/2010/main" val="1656562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The significance of open book: teaching implications</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067493"/>
            <a:ext cx="8045200" cy="4697644"/>
          </a:xfrm>
          <a:ln>
            <a:noFill/>
          </a:ln>
        </p:spPr>
        <p:style>
          <a:lnRef idx="2">
            <a:schemeClr val="accent2"/>
          </a:lnRef>
          <a:fillRef idx="1">
            <a:schemeClr val="lt1"/>
          </a:fillRef>
          <a:effectRef idx="0">
            <a:schemeClr val="accent2"/>
          </a:effectRef>
          <a:fontRef idx="minor">
            <a:schemeClr val="dk1"/>
          </a:fontRef>
        </p:style>
        <p:txBody>
          <a:bodyPr/>
          <a:lstStyle/>
          <a:p>
            <a:pPr marL="0" indent="0">
              <a:lnSpc>
                <a:spcPct val="100000"/>
              </a:lnSpc>
              <a:spcBef>
                <a:spcPts val="0"/>
              </a:spcBef>
              <a:buNone/>
            </a:pPr>
            <a:endParaRPr lang="en-GB" dirty="0" smtClean="0"/>
          </a:p>
          <a:p>
            <a:pPr marL="0" indent="0">
              <a:lnSpc>
                <a:spcPct val="100000"/>
              </a:lnSpc>
              <a:spcBef>
                <a:spcPts val="0"/>
              </a:spcBef>
              <a:buNone/>
            </a:pPr>
            <a:r>
              <a:rPr lang="en-GB" dirty="0" smtClean="0"/>
              <a:t>AO2 and AO3:</a:t>
            </a:r>
          </a:p>
          <a:p>
            <a:pPr marL="0" indent="0">
              <a:lnSpc>
                <a:spcPct val="100000"/>
              </a:lnSpc>
              <a:spcBef>
                <a:spcPts val="0"/>
              </a:spcBef>
              <a:buNone/>
            </a:pPr>
            <a:endParaRPr lang="en-GB" dirty="0" smtClean="0"/>
          </a:p>
          <a:p>
            <a:pPr>
              <a:lnSpc>
                <a:spcPct val="100000"/>
              </a:lnSpc>
              <a:spcBef>
                <a:spcPts val="0"/>
              </a:spcBef>
            </a:pPr>
            <a:r>
              <a:rPr lang="en-GB" dirty="0" smtClean="0"/>
              <a:t>Comments about authorial methods and contexts must not be bolted on to answers; contexts and methods need to be relevantly chosen and integrated into students’ arguments and discussions</a:t>
            </a:r>
          </a:p>
          <a:p>
            <a:pPr marL="0" indent="0">
              <a:lnSpc>
                <a:spcPct val="100000"/>
              </a:lnSpc>
              <a:spcBef>
                <a:spcPts val="0"/>
              </a:spcBef>
              <a:buNone/>
            </a:pPr>
            <a:endParaRPr lang="en-GB" dirty="0" smtClean="0"/>
          </a:p>
          <a:p>
            <a:pPr>
              <a:lnSpc>
                <a:spcPct val="100000"/>
              </a:lnSpc>
              <a:spcBef>
                <a:spcPts val="0"/>
              </a:spcBef>
            </a:pPr>
            <a:r>
              <a:rPr lang="en-GB" dirty="0"/>
              <a:t>Students are likely to make more telling comments about structural and organisational issues and voices and settings than about lexical items</a:t>
            </a:r>
            <a:r>
              <a:rPr lang="en-GB" dirty="0" smtClean="0"/>
              <a:t>.</a:t>
            </a:r>
          </a:p>
          <a:p>
            <a:pPr marL="0" indent="0">
              <a:lnSpc>
                <a:spcPct val="100000"/>
              </a:lnSpc>
              <a:spcBef>
                <a:spcPts val="0"/>
              </a:spcBef>
              <a:buNone/>
            </a:pPr>
            <a:endParaRPr lang="en-GB" dirty="0"/>
          </a:p>
          <a:p>
            <a:pPr>
              <a:lnSpc>
                <a:spcPct val="100000"/>
              </a:lnSpc>
              <a:spcBef>
                <a:spcPts val="0"/>
              </a:spcBef>
            </a:pPr>
            <a:r>
              <a:rPr lang="en-GB" dirty="0"/>
              <a:t>Opportunities to write about language and other methods will emerge from quotations</a:t>
            </a:r>
            <a:r>
              <a:rPr lang="en-GB" dirty="0" smtClean="0"/>
              <a:t>.</a:t>
            </a:r>
          </a:p>
          <a:p>
            <a:pPr>
              <a:lnSpc>
                <a:spcPct val="100000"/>
              </a:lnSpc>
              <a:spcBef>
                <a:spcPts val="0"/>
              </a:spcBef>
            </a:pPr>
            <a:endParaRPr lang="en-GB" dirty="0" smtClean="0"/>
          </a:p>
          <a:p>
            <a:pPr>
              <a:lnSpc>
                <a:spcPct val="100000"/>
              </a:lnSpc>
              <a:spcBef>
                <a:spcPts val="0"/>
              </a:spcBef>
            </a:pPr>
            <a:endParaRPr lang="en-GB" dirty="0"/>
          </a:p>
          <a:p>
            <a:pPr marL="0" indent="0">
              <a:lnSpc>
                <a:spcPct val="100000"/>
              </a:lnSpc>
              <a:spcBef>
                <a:spcPts val="0"/>
              </a:spcBef>
              <a:buNone/>
            </a:pPr>
            <a:r>
              <a:rPr lang="en-GB" b="1" dirty="0" smtClean="0"/>
              <a:t>NB students must have clean copies of their texts in the examination. </a:t>
            </a:r>
          </a:p>
          <a:p>
            <a:pPr marL="0" indent="0">
              <a:lnSpc>
                <a:spcPct val="90000"/>
              </a:lnSpc>
              <a:buNone/>
            </a:pPr>
            <a:endParaRPr lang="en-GB" dirty="0"/>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12</a:t>
            </a:r>
            <a:endParaRPr lang="en-US" sz="800" dirty="0">
              <a:solidFill>
                <a:schemeClr val="bg1"/>
              </a:solidFill>
            </a:endParaRPr>
          </a:p>
        </p:txBody>
      </p:sp>
    </p:spTree>
    <p:extLst>
      <p:ext uri="{BB962C8B-B14F-4D97-AF65-F5344CB8AC3E}">
        <p14:creationId xmlns:p14="http://schemas.microsoft.com/office/powerpoint/2010/main" val="276572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8"/>
            <a:ext cx="8686800" cy="438509"/>
          </a:xfrm>
        </p:spPr>
        <p:txBody>
          <a:bodyPr>
            <a:noAutofit/>
          </a:bodyPr>
          <a:lstStyle/>
          <a:p>
            <a:r>
              <a:rPr lang="en-US" sz="3200" dirty="0" smtClean="0">
                <a:solidFill>
                  <a:schemeClr val="tx2"/>
                </a:solidFill>
                <a:latin typeface="AQA Chevin Pro Light" panose="020F0303030000060003" pitchFamily="34" charset="0"/>
              </a:rPr>
              <a:t>AS: </a:t>
            </a:r>
            <a:r>
              <a:rPr lang="en-US" sz="3200" dirty="0">
                <a:solidFill>
                  <a:srgbClr val="412878"/>
                </a:solidFill>
                <a:latin typeface="AQA Chevin Pro Light" panose="020F0303030000060003" pitchFamily="34" charset="0"/>
              </a:rPr>
              <a:t>s</a:t>
            </a:r>
            <a:r>
              <a:rPr lang="en-US" sz="3200" dirty="0" smtClean="0">
                <a:solidFill>
                  <a:srgbClr val="412878"/>
                </a:solidFill>
                <a:latin typeface="AQA Chevin Pro Light" panose="020F0303030000060003" pitchFamily="34" charset="0"/>
              </a:rPr>
              <a:t>pecification</a:t>
            </a:r>
            <a:r>
              <a:rPr lang="en-US" sz="3200" dirty="0" smtClean="0">
                <a:solidFill>
                  <a:schemeClr val="tx2"/>
                </a:solidFill>
                <a:latin typeface="AQA Chevin Pro Light" panose="020F0303030000060003" pitchFamily="34" charset="0"/>
              </a:rPr>
              <a:t> at a glance</a:t>
            </a:r>
            <a:r>
              <a:rPr lang="en-GB" sz="3200" dirty="0" smtClean="0">
                <a:latin typeface="AQA Chevin Pro Light" panose="020F0303030000060003" pitchFamily="34" charset="0"/>
              </a:rPr>
              <a:t/>
            </a:r>
            <a:br>
              <a:rPr lang="en-GB" sz="3200" dirty="0" smtClean="0">
                <a:latin typeface="AQA Chevin Pro Light" panose="020F0303030000060003" pitchFamily="34" charset="0"/>
              </a:rPr>
            </a:br>
            <a:endParaRPr lang="en-GB" sz="3200" dirty="0">
              <a:latin typeface="AQA Chevin Pro Light" panose="020F0303030000060003" pitchFamily="34" charset="0"/>
            </a:endParaRPr>
          </a:p>
        </p:txBody>
      </p:sp>
      <p:sp>
        <p:nvSpPr>
          <p:cNvPr id="4"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graphicFrame>
        <p:nvGraphicFramePr>
          <p:cNvPr id="8" name="Group 22"/>
          <p:cNvGraphicFramePr>
            <a:graphicFrameLocks noGrp="1"/>
          </p:cNvGraphicFramePr>
          <p:nvPr>
            <p:extLst>
              <p:ext uri="{D42A27DB-BD31-4B8C-83A1-F6EECF244321}">
                <p14:modId xmlns:p14="http://schemas.microsoft.com/office/powerpoint/2010/main" val="2341622140"/>
              </p:ext>
            </p:extLst>
          </p:nvPr>
        </p:nvGraphicFramePr>
        <p:xfrm>
          <a:off x="560606" y="1323975"/>
          <a:ext cx="7621368" cy="4273261"/>
        </p:xfrm>
        <a:graphic>
          <a:graphicData uri="http://schemas.openxmlformats.org/drawingml/2006/table">
            <a:tbl>
              <a:tblPr/>
              <a:tblGrid>
                <a:gridCol w="2322756"/>
                <a:gridCol w="899193"/>
                <a:gridCol w="4399419"/>
              </a:tblGrid>
              <a:tr h="1967353">
                <a:tc>
                  <a:txBody>
                    <a:bodyPr/>
                    <a:lstStyle/>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Component 1:</a:t>
                      </a: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Literary genres</a:t>
                      </a:r>
                    </a:p>
                    <a:p>
                      <a:pPr marL="0" marR="0" lvl="0" indent="0" algn="l" defTabSz="914400" rtl="0" eaLnBrk="1" fontAlgn="base" latinLnBrk="0" hangingPunct="1">
                        <a:lnSpc>
                          <a:spcPct val="100000"/>
                        </a:lnSpc>
                        <a:spcBef>
                          <a:spcPts val="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Aspects of tragedy </a:t>
                      </a:r>
                      <a:r>
                        <a:rPr kumimoji="0" lang="en-GB" sz="1800" b="1" i="0" u="none" strike="noStrike" cap="none" normalizeH="0" baseline="0" dirty="0" smtClean="0">
                          <a:ln>
                            <a:noFill/>
                          </a:ln>
                          <a:solidFill>
                            <a:schemeClr val="tx1"/>
                          </a:solidFill>
                          <a:effectLst/>
                          <a:latin typeface="+mn-lt"/>
                        </a:rPr>
                        <a:t>or</a:t>
                      </a:r>
                      <a:r>
                        <a:rPr kumimoji="0" lang="en-GB" sz="1800" b="0" i="0" u="none" strike="noStrike" cap="none" normalizeH="0" baseline="0" dirty="0" smtClean="0">
                          <a:ln>
                            <a:noFill/>
                          </a:ln>
                          <a:solidFill>
                            <a:schemeClr val="tx1"/>
                          </a:solidFill>
                          <a:effectLst/>
                          <a:latin typeface="+mn-lt"/>
                        </a:rPr>
                        <a:t> Aspects of comedy (drama)</a:t>
                      </a: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50%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176213" algn="l" defTabSz="914400" rtl="0" eaLnBrk="1" fontAlgn="base" latinLnBrk="0" hangingPunct="1">
                        <a:lnSpc>
                          <a:spcPct val="100000"/>
                        </a:lnSpc>
                        <a:spcBef>
                          <a:spcPts val="6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2 tasks: one on Shakespeare and one on a different play</a:t>
                      </a:r>
                    </a:p>
                    <a:p>
                      <a:pPr marL="0" marR="0" lvl="0" indent="-176213" algn="l" defTabSz="914400" rtl="0" eaLnBrk="1" fontAlgn="base" latinLnBrk="0" hangingPunct="1">
                        <a:lnSpc>
                          <a:spcPct val="100000"/>
                        </a:lnSpc>
                        <a:spcBef>
                          <a:spcPts val="6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50 marks </a:t>
                      </a:r>
                      <a:r>
                        <a:rPr lang="en-GB" sz="1800" kern="1200" dirty="0" smtClean="0">
                          <a:solidFill>
                            <a:schemeClr val="tx1"/>
                          </a:solidFill>
                          <a:effectLst/>
                          <a:latin typeface="+mn-lt"/>
                          <a:ea typeface="+mn-ea"/>
                          <a:cs typeface="+mn-cs"/>
                        </a:rPr>
                        <a:t>– </a:t>
                      </a:r>
                      <a:r>
                        <a:rPr kumimoji="0" lang="en-GB" sz="1800" b="0" i="0" u="none" strike="noStrike" cap="none" normalizeH="0" baseline="0" dirty="0" smtClean="0">
                          <a:ln>
                            <a:noFill/>
                          </a:ln>
                          <a:solidFill>
                            <a:schemeClr val="tx1"/>
                          </a:solidFill>
                          <a:effectLst/>
                          <a:latin typeface="Arial" charset="0"/>
                          <a:cs typeface="Arial" charset="0"/>
                        </a:rPr>
                        <a:t>25 marks per task</a:t>
                      </a:r>
                    </a:p>
                    <a:p>
                      <a:pPr marL="0" marR="0" lvl="0" indent="-176213" algn="l" defTabSz="914400" rtl="0" eaLnBrk="1" fontAlgn="base" latinLnBrk="0" hangingPunct="1">
                        <a:lnSpc>
                          <a:spcPct val="100000"/>
                        </a:lnSpc>
                        <a:spcBef>
                          <a:spcPts val="600"/>
                        </a:spcBef>
                        <a:spcAft>
                          <a:spcPct val="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1 hour 30 minutes</a:t>
                      </a:r>
                    </a:p>
                    <a:p>
                      <a:pPr marL="0" marR="0" lvl="0" indent="-176213" algn="l" defTabSz="914400" rtl="0" eaLnBrk="1" fontAlgn="base" latinLnBrk="0" hangingPunct="1">
                        <a:lnSpc>
                          <a:spcPct val="100000"/>
                        </a:lnSpc>
                        <a:spcBef>
                          <a:spcPts val="600"/>
                        </a:spcBef>
                        <a:spcAft>
                          <a:spcPct val="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closed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2305908">
                <a:tc>
                  <a:txBody>
                    <a:bodyPr/>
                    <a:lstStyle/>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Component 2:</a:t>
                      </a: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Literary genres</a:t>
                      </a:r>
                    </a:p>
                    <a:p>
                      <a:pPr marL="0" marR="0" lvl="0" indent="0" algn="l" defTabSz="914400" rtl="0" eaLnBrk="1" fontAlgn="base" latinLnBrk="0" hangingPunct="1">
                        <a:lnSpc>
                          <a:spcPct val="100000"/>
                        </a:lnSpc>
                        <a:spcBef>
                          <a:spcPts val="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Aspects of tragedy </a:t>
                      </a:r>
                      <a:r>
                        <a:rPr kumimoji="0" lang="en-GB" sz="1800" b="1" i="0" u="none" strike="noStrike" cap="none" normalizeH="0" baseline="0" dirty="0" smtClean="0">
                          <a:ln>
                            <a:noFill/>
                          </a:ln>
                          <a:solidFill>
                            <a:schemeClr val="tx1"/>
                          </a:solidFill>
                          <a:effectLst/>
                          <a:latin typeface="+mn-lt"/>
                        </a:rPr>
                        <a:t>or</a:t>
                      </a:r>
                      <a:r>
                        <a:rPr kumimoji="0" lang="en-GB" sz="1800" b="0" i="0" u="none" strike="noStrike" cap="none" normalizeH="0" baseline="0" dirty="0" smtClean="0">
                          <a:ln>
                            <a:noFill/>
                          </a:ln>
                          <a:solidFill>
                            <a:schemeClr val="tx1"/>
                          </a:solidFill>
                          <a:effectLst/>
                          <a:latin typeface="+mn-lt"/>
                        </a:rPr>
                        <a:t> Aspects of comedy (prose and poetry)</a:t>
                      </a: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50%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ts val="6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2 tasks: one on poetry and one on prose</a:t>
                      </a:r>
                    </a:p>
                    <a:p>
                      <a:pPr marL="176213" marR="0" lvl="0" indent="-176213" algn="l" defTabSz="914400" rtl="0" eaLnBrk="1" fontAlgn="base" latinLnBrk="0" hangingPunct="1">
                        <a:lnSpc>
                          <a:spcPct val="100000"/>
                        </a:lnSpc>
                        <a:spcBef>
                          <a:spcPts val="6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50 marks – 25 marks per task</a:t>
                      </a:r>
                    </a:p>
                    <a:p>
                      <a:pPr marL="176213" marR="0" lvl="0" indent="-176213" algn="l" defTabSz="914400" rtl="0" eaLnBrk="1" fontAlgn="base" latinLnBrk="0" hangingPunct="1">
                        <a:lnSpc>
                          <a:spcPct val="100000"/>
                        </a:lnSpc>
                        <a:spcBef>
                          <a:spcPts val="6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1 hour 30 minutes</a:t>
                      </a:r>
                    </a:p>
                    <a:p>
                      <a:pPr marL="176213" marR="0" lvl="0" indent="-176213" algn="l" defTabSz="914400" rtl="0" eaLnBrk="1" fontAlgn="base" latinLnBrk="0" hangingPunct="1">
                        <a:lnSpc>
                          <a:spcPct val="100000"/>
                        </a:lnSpc>
                        <a:spcBef>
                          <a:spcPts val="6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open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7"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13</a:t>
            </a:r>
            <a:endParaRPr lang="en-US" sz="800" dirty="0"/>
          </a:p>
        </p:txBody>
      </p:sp>
    </p:spTree>
    <p:custDataLst>
      <p:tags r:id="rId1"/>
    </p:custDataLst>
    <p:extLst>
      <p:ext uri="{BB962C8B-B14F-4D97-AF65-F5344CB8AC3E}">
        <p14:creationId xmlns:p14="http://schemas.microsoft.com/office/powerpoint/2010/main" val="1285422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430"/>
            <a:ext cx="8229600" cy="704193"/>
          </a:xfrm>
        </p:spPr>
        <p:txBody>
          <a:bodyPr>
            <a:normAutofit/>
          </a:bodyPr>
          <a:lstStyle/>
          <a:p>
            <a:r>
              <a:rPr lang="en-GB" sz="3200" dirty="0" smtClean="0">
                <a:solidFill>
                  <a:srgbClr val="412878"/>
                </a:solidFill>
              </a:rPr>
              <a:t>Aspects of tragedy and Aspects of comedy</a:t>
            </a:r>
            <a:endParaRPr lang="en-GB" sz="3200" dirty="0">
              <a:solidFill>
                <a:srgbClr val="412878"/>
              </a:solidFill>
            </a:endParaRPr>
          </a:p>
        </p:txBody>
      </p:sp>
      <p:sp>
        <p:nvSpPr>
          <p:cNvPr id="4"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14</a:t>
            </a:r>
            <a:endParaRPr lang="en-US" sz="800" dirty="0"/>
          </a:p>
        </p:txBody>
      </p:sp>
      <p:sp>
        <p:nvSpPr>
          <p:cNvPr id="5" name="Footer Placeholder 3"/>
          <p:cNvSpPr txBox="1">
            <a:spLocks/>
          </p:cNvSpPr>
          <p:nvPr/>
        </p:nvSpPr>
        <p:spPr>
          <a:xfrm>
            <a:off x="2095189" y="6413739"/>
            <a:ext cx="2678112" cy="285961"/>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Content and skills for A-level Paper 1 and AS</a:t>
            </a:r>
            <a:endParaRPr lang="en-GB" sz="3200" dirty="0"/>
          </a:p>
        </p:txBody>
      </p:sp>
      <p:sp>
        <p:nvSpPr>
          <p:cNvPr id="3" name="Footer Placeholder 2"/>
          <p:cNvSpPr>
            <a:spLocks noGrp="1"/>
          </p:cNvSpPr>
          <p:nvPr>
            <p:ph type="ftr" sz="quarter" idx="11"/>
          </p:nvPr>
        </p:nvSpPr>
        <p:spPr/>
        <p:txBody>
          <a:bodyPr/>
          <a:lstStyle/>
          <a:p>
            <a:r>
              <a:rPr lang="en-GB" smtClean="0"/>
              <a:t>Copyright © AQA and its licensors. All rights reserved</a:t>
            </a:r>
            <a:endParaRPr lang="en-US" dirty="0"/>
          </a:p>
        </p:txBody>
      </p:sp>
      <p:sp>
        <p:nvSpPr>
          <p:cNvPr id="4" name="Content Placeholder 3"/>
          <p:cNvSpPr>
            <a:spLocks noGrp="1"/>
          </p:cNvSpPr>
          <p:nvPr>
            <p:ph idx="1"/>
          </p:nvPr>
        </p:nvSpPr>
        <p:spPr>
          <a:xfrm>
            <a:off x="540000" y="1124412"/>
            <a:ext cx="8045200" cy="5575867"/>
          </a:xfrm>
        </p:spPr>
        <p:txBody>
          <a:bodyPr/>
          <a:lstStyle/>
          <a:p>
            <a:pPr marL="0" indent="0">
              <a:lnSpc>
                <a:spcPct val="100000"/>
              </a:lnSpc>
              <a:spcBef>
                <a:spcPts val="0"/>
              </a:spcBef>
              <a:buClr>
                <a:schemeClr val="tx1"/>
              </a:buClr>
              <a:buNone/>
            </a:pPr>
            <a:r>
              <a:rPr lang="en-GB" sz="1600" dirty="0">
                <a:cs typeface="Arial" charset="0"/>
              </a:rPr>
              <a:t>Students read and explore aspects of a mainstream literary genre. There are two study options: Aspects of tragedy </a:t>
            </a:r>
            <a:r>
              <a:rPr lang="en-GB" sz="1600" b="1" dirty="0">
                <a:cs typeface="Arial" charset="0"/>
              </a:rPr>
              <a:t>OR</a:t>
            </a:r>
            <a:r>
              <a:rPr lang="en-GB" sz="1600" dirty="0">
                <a:cs typeface="Arial" charset="0"/>
              </a:rPr>
              <a:t> Aspects of </a:t>
            </a:r>
            <a:r>
              <a:rPr lang="en-GB" sz="1600" dirty="0" smtClean="0">
                <a:cs typeface="Arial" charset="0"/>
              </a:rPr>
              <a:t>comedy. The </a:t>
            </a:r>
            <a:r>
              <a:rPr lang="en-GB" sz="1600" dirty="0">
                <a:cs typeface="Arial" charset="0"/>
              </a:rPr>
              <a:t>central focus is on genres which continue to evolve from an ancient past and look forward</a:t>
            </a:r>
            <a:r>
              <a:rPr lang="en-GB" sz="1600" dirty="0" smtClean="0">
                <a:cs typeface="Arial" charset="0"/>
              </a:rPr>
              <a:t>.</a:t>
            </a:r>
          </a:p>
          <a:p>
            <a:pPr marL="0" indent="0">
              <a:lnSpc>
                <a:spcPct val="100000"/>
              </a:lnSpc>
              <a:spcBef>
                <a:spcPts val="0"/>
              </a:spcBef>
              <a:buClr>
                <a:schemeClr val="tx1"/>
              </a:buClr>
              <a:buNone/>
            </a:pPr>
            <a:endParaRPr lang="en-GB" sz="1600" dirty="0">
              <a:cs typeface="Arial" charset="0"/>
            </a:endParaRPr>
          </a:p>
          <a:p>
            <a:pPr marL="0" indent="0">
              <a:buNone/>
            </a:pPr>
            <a:r>
              <a:rPr lang="en-GB" sz="1600" dirty="0" smtClean="0"/>
              <a:t>Students study </a:t>
            </a:r>
            <a:r>
              <a:rPr lang="en-GB" sz="1600" b="1" dirty="0" smtClean="0"/>
              <a:t>three</a:t>
            </a:r>
            <a:r>
              <a:rPr lang="en-GB" sz="1600" dirty="0" smtClean="0"/>
              <a:t> texts for A-level:</a:t>
            </a:r>
          </a:p>
          <a:p>
            <a:r>
              <a:rPr lang="en-GB" sz="1600" dirty="0"/>
              <a:t>o</a:t>
            </a:r>
            <a:r>
              <a:rPr lang="en-GB" sz="1600" dirty="0" smtClean="0"/>
              <a:t>ne Shakespeare play</a:t>
            </a:r>
          </a:p>
          <a:p>
            <a:r>
              <a:rPr lang="en-GB" sz="1600" dirty="0"/>
              <a:t>a</a:t>
            </a:r>
            <a:r>
              <a:rPr lang="en-GB" sz="1600" dirty="0" smtClean="0"/>
              <a:t> second drama text</a:t>
            </a:r>
          </a:p>
          <a:p>
            <a:r>
              <a:rPr lang="en-GB" sz="1600" dirty="0"/>
              <a:t>o</a:t>
            </a:r>
            <a:r>
              <a:rPr lang="en-GB" sz="1600" dirty="0" smtClean="0"/>
              <a:t>ne further text.</a:t>
            </a:r>
          </a:p>
          <a:p>
            <a:endParaRPr lang="en-GB" sz="1600" dirty="0" smtClean="0"/>
          </a:p>
          <a:p>
            <a:pPr marL="0" indent="0">
              <a:buNone/>
            </a:pPr>
            <a:r>
              <a:rPr lang="en-GB" sz="1600" dirty="0" smtClean="0"/>
              <a:t>(One of the two further texts must have been written pre–1900).</a:t>
            </a:r>
          </a:p>
          <a:p>
            <a:pPr marL="0" indent="0">
              <a:buNone/>
            </a:pPr>
            <a:endParaRPr lang="en-GB" sz="1600" dirty="0" smtClean="0"/>
          </a:p>
          <a:p>
            <a:pPr marL="0" indent="0">
              <a:buNone/>
            </a:pPr>
            <a:r>
              <a:rPr lang="en-GB" sz="1600" dirty="0" smtClean="0"/>
              <a:t>Students study </a:t>
            </a:r>
            <a:r>
              <a:rPr lang="en-GB" sz="1600" b="1" dirty="0" smtClean="0"/>
              <a:t>four</a:t>
            </a:r>
            <a:r>
              <a:rPr lang="en-GB" sz="1600" dirty="0" smtClean="0"/>
              <a:t> texts for AS:</a:t>
            </a:r>
          </a:p>
          <a:p>
            <a:r>
              <a:rPr lang="en-GB" sz="1600" dirty="0"/>
              <a:t>o</a:t>
            </a:r>
            <a:r>
              <a:rPr lang="en-GB" sz="1600" dirty="0" smtClean="0"/>
              <a:t>ne Shakespeare play</a:t>
            </a:r>
          </a:p>
          <a:p>
            <a:r>
              <a:rPr lang="en-GB" sz="1600" dirty="0"/>
              <a:t>a</a:t>
            </a:r>
            <a:r>
              <a:rPr lang="en-GB" sz="1600" dirty="0" smtClean="0"/>
              <a:t> second drama text on Paper 1</a:t>
            </a:r>
          </a:p>
          <a:p>
            <a:r>
              <a:rPr lang="en-GB" sz="1600" dirty="0"/>
              <a:t>o</a:t>
            </a:r>
            <a:r>
              <a:rPr lang="en-GB" sz="1600" dirty="0" smtClean="0"/>
              <a:t>ne prose text</a:t>
            </a:r>
          </a:p>
          <a:p>
            <a:r>
              <a:rPr lang="en-GB" sz="1600" dirty="0"/>
              <a:t>o</a:t>
            </a:r>
            <a:r>
              <a:rPr lang="en-GB" sz="1600" dirty="0" smtClean="0"/>
              <a:t>ne poetry text on Paper 2.</a:t>
            </a:r>
          </a:p>
          <a:p>
            <a:pPr marL="0" indent="0">
              <a:buNone/>
            </a:pPr>
            <a:r>
              <a:rPr lang="en-GB" sz="1600" dirty="0" smtClean="0"/>
              <a:t>(AS students could do Paper 1 and 2 on different genres).</a:t>
            </a:r>
            <a:endParaRPr lang="en-GB" sz="1600" dirty="0"/>
          </a:p>
        </p:txBody>
      </p:sp>
      <p:sp>
        <p:nvSpPr>
          <p:cNvPr id="5"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lumMod val="50000"/>
                  </a:schemeClr>
                </a:solidFill>
              </a:rPr>
              <a:t>Slide </a:t>
            </a:r>
            <a:r>
              <a:rPr lang="en-US" sz="800" dirty="0" smtClean="0">
                <a:solidFill>
                  <a:schemeClr val="bg1">
                    <a:lumMod val="50000"/>
                  </a:schemeClr>
                </a:solidFill>
              </a:rPr>
              <a:t>15</a:t>
            </a:r>
            <a:endParaRPr lang="en-US" sz="800" dirty="0">
              <a:solidFill>
                <a:schemeClr val="bg1">
                  <a:lumMod val="50000"/>
                </a:schemeClr>
              </a:solidFill>
            </a:endParaRPr>
          </a:p>
        </p:txBody>
      </p:sp>
    </p:spTree>
    <p:extLst>
      <p:ext uri="{BB962C8B-B14F-4D97-AF65-F5344CB8AC3E}">
        <p14:creationId xmlns:p14="http://schemas.microsoft.com/office/powerpoint/2010/main" val="3330599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350713"/>
            <a:ext cx="8045200" cy="4406804"/>
          </a:xfrm>
        </p:spPr>
        <p:txBody>
          <a:bodyPr/>
          <a:lstStyle/>
          <a:p>
            <a:pPr marL="0" indent="0">
              <a:lnSpc>
                <a:spcPct val="100000"/>
              </a:lnSpc>
              <a:spcBef>
                <a:spcPts val="0"/>
              </a:spcBef>
              <a:buClr>
                <a:schemeClr val="tx1"/>
              </a:buClr>
              <a:buNone/>
            </a:pPr>
            <a:r>
              <a:rPr lang="en-GB" dirty="0" smtClean="0">
                <a:cs typeface="Arial" charset="0"/>
              </a:rPr>
              <a:t>Key </a:t>
            </a:r>
            <a:r>
              <a:rPr lang="en-GB" dirty="0">
                <a:cs typeface="Arial" charset="0"/>
              </a:rPr>
              <a:t>to the paper is that students understand and study ‘aspects’.</a:t>
            </a:r>
          </a:p>
          <a:p>
            <a:pPr marL="0" indent="0">
              <a:lnSpc>
                <a:spcPct val="100000"/>
              </a:lnSpc>
              <a:spcBef>
                <a:spcPts val="0"/>
              </a:spcBef>
              <a:buClr>
                <a:schemeClr val="tx1"/>
              </a:buClr>
              <a:buFont typeface="Arial" charset="0"/>
              <a:buChar char="•"/>
            </a:pPr>
            <a:endParaRPr lang="en-GB" dirty="0">
              <a:cs typeface="Arial" charset="0"/>
            </a:endParaRPr>
          </a:p>
          <a:p>
            <a:pPr marL="0" indent="0">
              <a:lnSpc>
                <a:spcPct val="100000"/>
              </a:lnSpc>
              <a:spcBef>
                <a:spcPts val="0"/>
              </a:spcBef>
              <a:buClr>
                <a:schemeClr val="tx1"/>
              </a:buClr>
              <a:buNone/>
            </a:pPr>
            <a:r>
              <a:rPr lang="en-GB" dirty="0">
                <a:cs typeface="Arial" charset="0"/>
              </a:rPr>
              <a:t>There is a choice of interesting texts, including a digital poetry anthology.</a:t>
            </a:r>
          </a:p>
          <a:p>
            <a:pPr marL="0" indent="0">
              <a:lnSpc>
                <a:spcPct val="100000"/>
              </a:lnSpc>
              <a:spcBef>
                <a:spcPts val="0"/>
              </a:spcBef>
              <a:buClr>
                <a:schemeClr val="tx1"/>
              </a:buClr>
              <a:buFont typeface="Arial" charset="0"/>
              <a:buChar char="•"/>
            </a:pPr>
            <a:endParaRPr lang="en-GB" dirty="0">
              <a:cs typeface="Arial" charset="0"/>
            </a:endParaRPr>
          </a:p>
          <a:p>
            <a:pPr marL="0" indent="0">
              <a:lnSpc>
                <a:spcPct val="100000"/>
              </a:lnSpc>
              <a:spcBef>
                <a:spcPts val="0"/>
              </a:spcBef>
              <a:buClr>
                <a:schemeClr val="tx1"/>
              </a:buClr>
              <a:buNone/>
            </a:pPr>
            <a:r>
              <a:rPr lang="en-GB" dirty="0">
                <a:cs typeface="Arial" charset="0"/>
              </a:rPr>
              <a:t>Students learn how to read and write for </a:t>
            </a:r>
            <a:r>
              <a:rPr lang="en-GB" dirty="0" smtClean="0">
                <a:cs typeface="Arial" charset="0"/>
              </a:rPr>
              <a:t>closed </a:t>
            </a:r>
            <a:r>
              <a:rPr lang="en-GB" dirty="0">
                <a:cs typeface="Arial" charset="0"/>
              </a:rPr>
              <a:t>book exams.</a:t>
            </a:r>
          </a:p>
          <a:p>
            <a:endParaRPr lang="en-GB" dirty="0"/>
          </a:p>
          <a:p>
            <a:pPr marL="0" indent="0">
              <a:buNone/>
            </a:pPr>
            <a:endParaRPr lang="en-GB" dirty="0"/>
          </a:p>
        </p:txBody>
      </p:sp>
      <p:sp>
        <p:nvSpPr>
          <p:cNvPr id="6" name="Title 1"/>
          <p:cNvSpPr>
            <a:spLocks noGrp="1"/>
          </p:cNvSpPr>
          <p:nvPr>
            <p:ph type="title"/>
          </p:nvPr>
        </p:nvSpPr>
        <p:spPr/>
        <p:txBody>
          <a:bodyPr/>
          <a:lstStyle/>
          <a:p>
            <a:r>
              <a:rPr lang="en-GB" sz="3200" dirty="0" smtClean="0"/>
              <a:t>Content and skills for A-level Paper 1 and </a:t>
            </a:r>
            <a:r>
              <a:rPr lang="en-GB" sz="3200" dirty="0" smtClean="0">
                <a:solidFill>
                  <a:schemeClr val="bg1"/>
                </a:solidFill>
              </a:rPr>
              <a:t>AS</a:t>
            </a:r>
            <a:endParaRPr lang="en-GB" sz="3200" dirty="0">
              <a:solidFill>
                <a:schemeClr val="bg1"/>
              </a:solidFill>
            </a:endParaRPr>
          </a:p>
        </p:txBody>
      </p:sp>
      <p:sp>
        <p:nvSpPr>
          <p:cNvPr id="7"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16</a:t>
            </a:r>
            <a:endParaRPr lang="en-US" sz="800" dirty="0">
              <a:solidFill>
                <a:schemeClr val="bg1"/>
              </a:solidFill>
            </a:endParaRPr>
          </a:p>
        </p:txBody>
      </p:sp>
    </p:spTree>
    <p:extLst>
      <p:ext uri="{BB962C8B-B14F-4D97-AF65-F5344CB8AC3E}">
        <p14:creationId xmlns:p14="http://schemas.microsoft.com/office/powerpoint/2010/main" val="2948201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4" y="170378"/>
            <a:ext cx="8229600" cy="473015"/>
          </a:xfrm>
        </p:spPr>
        <p:txBody>
          <a:bodyPr>
            <a:noAutofit/>
          </a:bodyPr>
          <a:lstStyle/>
          <a:p>
            <a:r>
              <a:rPr lang="en-GB" sz="3200" dirty="0" smtClean="0">
                <a:solidFill>
                  <a:schemeClr val="tx2"/>
                </a:solidFill>
                <a:latin typeface="AQA Chevin Pro Light" panose="020F0303030000060003" pitchFamily="34" charset="0"/>
              </a:rPr>
              <a:t>Text choices for A-level Paper 1: Aspects of tragedy</a:t>
            </a:r>
            <a:endParaRPr lang="en-GB" sz="3200" dirty="0">
              <a:solidFill>
                <a:srgbClr val="FF0000"/>
              </a:solidFill>
              <a:latin typeface="AQA Chevin Pro Light" panose="020F0303030000060003" pitchFamily="34" charset="0"/>
            </a:endParaRPr>
          </a:p>
        </p:txBody>
      </p:sp>
      <p:sp>
        <p:nvSpPr>
          <p:cNvPr id="4" name="Text Placeholder 6"/>
          <p:cNvSpPr txBox="1">
            <a:spLocks/>
          </p:cNvSpPr>
          <p:nvPr/>
        </p:nvSpPr>
        <p:spPr>
          <a:xfrm>
            <a:off x="448575" y="1121909"/>
            <a:ext cx="8238230" cy="5155894"/>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0" indent="0">
              <a:buClr>
                <a:schemeClr val="tx1"/>
              </a:buClr>
              <a:buNone/>
            </a:pPr>
            <a:r>
              <a:rPr lang="en-GB" sz="1800" dirty="0" smtClean="0">
                <a:solidFill>
                  <a:schemeClr val="tx1">
                    <a:lumMod val="75000"/>
                  </a:schemeClr>
                </a:solidFill>
              </a:rPr>
              <a:t>Texts for Section A and Section B questions:</a:t>
            </a:r>
          </a:p>
          <a:p>
            <a:pPr>
              <a:buClr>
                <a:schemeClr val="tx1"/>
              </a:buClr>
            </a:pPr>
            <a:r>
              <a:rPr lang="en-GB" sz="1800" i="1" dirty="0" smtClean="0">
                <a:solidFill>
                  <a:schemeClr val="tx1">
                    <a:lumMod val="75000"/>
                  </a:schemeClr>
                </a:solidFill>
              </a:rPr>
              <a:t>Othello</a:t>
            </a:r>
            <a:r>
              <a:rPr lang="en-GB" sz="1800" dirty="0" smtClean="0">
                <a:solidFill>
                  <a:schemeClr val="tx1">
                    <a:lumMod val="75000"/>
                  </a:schemeClr>
                </a:solidFill>
              </a:rPr>
              <a:t> – Shakespeare</a:t>
            </a:r>
          </a:p>
          <a:p>
            <a:pPr>
              <a:buClr>
                <a:schemeClr val="tx1"/>
              </a:buClr>
            </a:pPr>
            <a:r>
              <a:rPr lang="en-GB" sz="1800" i="1" dirty="0" smtClean="0">
                <a:solidFill>
                  <a:schemeClr val="tx1">
                    <a:lumMod val="75000"/>
                  </a:schemeClr>
                </a:solidFill>
              </a:rPr>
              <a:t>King Lear </a:t>
            </a:r>
            <a:r>
              <a:rPr lang="en-GB" sz="1800" dirty="0" smtClean="0">
                <a:solidFill>
                  <a:schemeClr val="tx1">
                    <a:lumMod val="75000"/>
                  </a:schemeClr>
                </a:solidFill>
              </a:rPr>
              <a:t>– Shakespeare.</a:t>
            </a:r>
          </a:p>
          <a:p>
            <a:pPr marL="0" indent="0">
              <a:buClr>
                <a:schemeClr val="tx1"/>
              </a:buClr>
              <a:buNone/>
            </a:pPr>
            <a:endParaRPr lang="en-GB" sz="1800" dirty="0" smtClean="0">
              <a:solidFill>
                <a:schemeClr val="tx1">
                  <a:lumMod val="75000"/>
                </a:schemeClr>
              </a:solidFill>
            </a:endParaRPr>
          </a:p>
          <a:p>
            <a:pPr marL="0" indent="0">
              <a:buClr>
                <a:schemeClr val="tx1"/>
              </a:buClr>
              <a:buNone/>
            </a:pPr>
            <a:r>
              <a:rPr lang="en-GB" sz="1800" dirty="0" smtClean="0">
                <a:solidFill>
                  <a:schemeClr val="tx1">
                    <a:lumMod val="75000"/>
                  </a:schemeClr>
                </a:solidFill>
              </a:rPr>
              <a:t>Texts for Section C questions </a:t>
            </a:r>
            <a:r>
              <a:rPr lang="en-GB" sz="1800" dirty="0"/>
              <a:t>–</a:t>
            </a:r>
            <a:r>
              <a:rPr lang="en-GB" sz="1800" dirty="0" smtClean="0">
                <a:solidFill>
                  <a:schemeClr val="tx1">
                    <a:lumMod val="75000"/>
                  </a:schemeClr>
                </a:solidFill>
              </a:rPr>
              <a:t>1 drama text plus one other, one of which must be pre 1900 *:</a:t>
            </a:r>
          </a:p>
          <a:p>
            <a:pPr>
              <a:buClr>
                <a:schemeClr val="tx1"/>
              </a:buClr>
            </a:pPr>
            <a:r>
              <a:rPr lang="en-GB" sz="1800" i="1" dirty="0" smtClean="0">
                <a:solidFill>
                  <a:schemeClr val="tx1">
                    <a:lumMod val="75000"/>
                  </a:schemeClr>
                </a:solidFill>
              </a:rPr>
              <a:t>Death of a Salesman </a:t>
            </a:r>
            <a:r>
              <a:rPr lang="en-GB" sz="1800" dirty="0" smtClean="0">
                <a:solidFill>
                  <a:schemeClr val="tx1">
                    <a:lumMod val="75000"/>
                  </a:schemeClr>
                </a:solidFill>
              </a:rPr>
              <a:t>– Miller</a:t>
            </a:r>
          </a:p>
          <a:p>
            <a:pPr>
              <a:buClr>
                <a:schemeClr val="tx1"/>
              </a:buClr>
            </a:pPr>
            <a:r>
              <a:rPr lang="en-GB" sz="1800" i="1" dirty="0" smtClean="0">
                <a:solidFill>
                  <a:schemeClr val="tx1">
                    <a:lumMod val="75000"/>
                  </a:schemeClr>
                </a:solidFill>
              </a:rPr>
              <a:t>Richard ll </a:t>
            </a:r>
            <a:r>
              <a:rPr lang="en-GB" sz="1800" dirty="0" smtClean="0">
                <a:solidFill>
                  <a:schemeClr val="tx1">
                    <a:lumMod val="75000"/>
                  </a:schemeClr>
                </a:solidFill>
              </a:rPr>
              <a:t>– Shakespeare*</a:t>
            </a:r>
          </a:p>
          <a:p>
            <a:pPr>
              <a:buClr>
                <a:schemeClr val="tx1"/>
              </a:buClr>
            </a:pPr>
            <a:r>
              <a:rPr lang="en-GB" sz="1800" i="1" dirty="0" smtClean="0">
                <a:solidFill>
                  <a:schemeClr val="tx1">
                    <a:lumMod val="75000"/>
                  </a:schemeClr>
                </a:solidFill>
              </a:rPr>
              <a:t>Tess of the D’Urbervilles </a:t>
            </a:r>
            <a:r>
              <a:rPr lang="en-GB" sz="1800" dirty="0" smtClean="0">
                <a:solidFill>
                  <a:schemeClr val="tx1">
                    <a:lumMod val="75000"/>
                  </a:schemeClr>
                </a:solidFill>
              </a:rPr>
              <a:t>– Hardy*</a:t>
            </a:r>
          </a:p>
          <a:p>
            <a:pPr>
              <a:buClr>
                <a:schemeClr val="tx1"/>
              </a:buClr>
            </a:pPr>
            <a:r>
              <a:rPr lang="en-GB" sz="1800" i="1" dirty="0" smtClean="0">
                <a:solidFill>
                  <a:schemeClr val="tx1">
                    <a:lumMod val="75000"/>
                  </a:schemeClr>
                </a:solidFill>
              </a:rPr>
              <a:t>The Great Gatsby </a:t>
            </a:r>
            <a:r>
              <a:rPr lang="en-GB" sz="1800" dirty="0" smtClean="0">
                <a:solidFill>
                  <a:schemeClr val="tx1">
                    <a:lumMod val="75000"/>
                  </a:schemeClr>
                </a:solidFill>
              </a:rPr>
              <a:t>– Fitzgerald.</a:t>
            </a:r>
          </a:p>
          <a:p>
            <a:pPr>
              <a:buClr>
                <a:schemeClr val="tx1"/>
              </a:buClr>
            </a:pPr>
            <a:endParaRPr lang="en-GB" sz="1800" dirty="0" smtClean="0">
              <a:solidFill>
                <a:schemeClr val="tx1">
                  <a:lumMod val="75000"/>
                </a:schemeClr>
              </a:solidFill>
            </a:endParaRPr>
          </a:p>
          <a:p>
            <a:pPr>
              <a:buClr>
                <a:schemeClr val="tx1"/>
              </a:buClr>
            </a:pPr>
            <a:r>
              <a:rPr lang="en-GB" sz="1800" dirty="0" smtClean="0">
                <a:solidFill>
                  <a:schemeClr val="tx1">
                    <a:lumMod val="75000"/>
                  </a:schemeClr>
                </a:solidFill>
              </a:rPr>
              <a:t>Keats Selection – ‘La Belle Dame Sans Merci’, ‘Isabella or The Pot of Basil’ ‘Lamia’, ‘The Eve of St Agnes’.*		</a:t>
            </a:r>
          </a:p>
          <a:p>
            <a:pPr>
              <a:buClr>
                <a:schemeClr val="tx1"/>
              </a:buClr>
            </a:pPr>
            <a:endParaRPr lang="en-GB" sz="1800" dirty="0" smtClean="0">
              <a:solidFill>
                <a:schemeClr val="tx1">
                  <a:lumMod val="75000"/>
                </a:schemeClr>
              </a:solidFill>
            </a:endParaRPr>
          </a:p>
          <a:p>
            <a:pPr>
              <a:buClr>
                <a:schemeClr val="tx1"/>
              </a:buClr>
            </a:pPr>
            <a:r>
              <a:rPr lang="en-GB" sz="1800" dirty="0" smtClean="0">
                <a:solidFill>
                  <a:schemeClr val="tx1">
                    <a:lumMod val="75000"/>
                  </a:schemeClr>
                </a:solidFill>
              </a:rPr>
              <a:t>Poetry Selection:Tragedy - Extract from </a:t>
            </a:r>
            <a:r>
              <a:rPr lang="en-GB" sz="1800" i="1" dirty="0" smtClean="0">
                <a:solidFill>
                  <a:schemeClr val="tx1">
                    <a:lumMod val="75000"/>
                  </a:schemeClr>
                </a:solidFill>
              </a:rPr>
              <a:t>The Monk’s Prologue and Tale</a:t>
            </a:r>
            <a:r>
              <a:rPr lang="en-GB" sz="1800" dirty="0" smtClean="0">
                <a:solidFill>
                  <a:schemeClr val="tx1">
                    <a:lumMod val="75000"/>
                  </a:schemeClr>
                </a:solidFill>
              </a:rPr>
              <a:t>, extract from </a:t>
            </a:r>
            <a:r>
              <a:rPr lang="en-GB" sz="1800" i="1" dirty="0" smtClean="0">
                <a:solidFill>
                  <a:schemeClr val="tx1">
                    <a:lumMod val="75000"/>
                  </a:schemeClr>
                </a:solidFill>
              </a:rPr>
              <a:t>Paradise Lost</a:t>
            </a:r>
            <a:r>
              <a:rPr lang="en-GB" sz="1800" dirty="0" smtClean="0">
                <a:solidFill>
                  <a:schemeClr val="tx1">
                    <a:lumMod val="75000"/>
                  </a:schemeClr>
                </a:solidFill>
              </a:rPr>
              <a:t>, ‘Tithonus’, ‘Jessie Cameron’, ‘The Death of Cuchulain’, ‘The Convergence of the Twain’, ‘Death in Leamington’,          ‘Out, out –’, ‘Miss Gee’.</a:t>
            </a:r>
          </a:p>
          <a:p>
            <a:pPr marL="355600" indent="-355600">
              <a:buClr>
                <a:schemeClr val="tx1"/>
              </a:buClr>
              <a:buFont typeface="Arial" charset="0"/>
              <a:buChar char="•"/>
            </a:pPr>
            <a:endParaRPr lang="en-GB" sz="1800" dirty="0">
              <a:cs typeface="Arial" charset="0"/>
            </a:endParaRPr>
          </a:p>
          <a:p>
            <a:pPr marL="0" indent="0">
              <a:buClr>
                <a:schemeClr val="tx1"/>
              </a:buClr>
              <a:buNone/>
            </a:pPr>
            <a:endParaRPr lang="en-GB" sz="1800" dirty="0">
              <a:cs typeface="Arial" charset="0"/>
            </a:endParaRPr>
          </a:p>
        </p:txBody>
      </p:sp>
      <p:sp>
        <p:nvSpPr>
          <p:cNvPr id="6"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7" name="Footer Placeholder 3"/>
          <p:cNvSpPr txBox="1">
            <a:spLocks/>
          </p:cNvSpPr>
          <p:nvPr/>
        </p:nvSpPr>
        <p:spPr>
          <a:xfrm>
            <a:off x="2088580" y="6413745"/>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17</a:t>
            </a:r>
            <a:endParaRPr lang="en-US" sz="800" dirty="0"/>
          </a:p>
        </p:txBody>
      </p:sp>
    </p:spTree>
    <p:extLst>
      <p:ext uri="{BB962C8B-B14F-4D97-AF65-F5344CB8AC3E}">
        <p14:creationId xmlns:p14="http://schemas.microsoft.com/office/powerpoint/2010/main" val="39407342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06886"/>
            <a:ext cx="8229600" cy="483763"/>
          </a:xfrm>
          <a:ln>
            <a:noFill/>
          </a:ln>
        </p:spPr>
        <p:style>
          <a:lnRef idx="2">
            <a:schemeClr val="dk1"/>
          </a:lnRef>
          <a:fillRef idx="1">
            <a:schemeClr val="lt1"/>
          </a:fillRef>
          <a:effectRef idx="0">
            <a:schemeClr val="dk1"/>
          </a:effectRef>
          <a:fontRef idx="minor">
            <a:schemeClr val="dk1"/>
          </a:fontRef>
        </p:style>
        <p:txBody>
          <a:bodyPr>
            <a:noAutofit/>
          </a:bodyPr>
          <a:lstStyle/>
          <a:p>
            <a:r>
              <a:rPr lang="en-GB" sz="3200" dirty="0" smtClean="0">
                <a:solidFill>
                  <a:schemeClr val="tx2"/>
                </a:solidFill>
                <a:latin typeface="AQA Chevin Pro Light" pitchFamily="34" charset="0"/>
              </a:rPr>
              <a:t>Text choices for AS Paper 1: Aspects of tragedy</a:t>
            </a:r>
            <a:endParaRPr lang="en-GB" sz="3200" dirty="0">
              <a:latin typeface="AQA Chevin Pro Light" pitchFamily="34" charset="0"/>
            </a:endParaRPr>
          </a:p>
        </p:txBody>
      </p:sp>
      <p:sp>
        <p:nvSpPr>
          <p:cNvPr id="3" name="Text Placeholder 2"/>
          <p:cNvSpPr>
            <a:spLocks noGrp="1"/>
          </p:cNvSpPr>
          <p:nvPr>
            <p:ph type="body" sz="quarter" idx="10"/>
          </p:nvPr>
        </p:nvSpPr>
        <p:spPr>
          <a:xfrm>
            <a:off x="457200" y="1313510"/>
            <a:ext cx="8229600" cy="4417622"/>
          </a:xfrm>
        </p:spPr>
        <p:txBody>
          <a:bodyPr/>
          <a:lstStyle/>
          <a:p>
            <a:pPr>
              <a:buClr>
                <a:schemeClr val="tx1"/>
              </a:buClr>
            </a:pPr>
            <a:r>
              <a:rPr lang="en-GB" sz="1800" dirty="0" smtClean="0"/>
              <a:t>Texts for Section A questions Paper 1 – Shakespeare for the passage-based task:</a:t>
            </a:r>
          </a:p>
          <a:p>
            <a:pPr>
              <a:buClr>
                <a:schemeClr val="tx1"/>
              </a:buClr>
            </a:pPr>
            <a:endParaRPr lang="en-GB" sz="1800" dirty="0" smtClean="0"/>
          </a:p>
          <a:p>
            <a:pPr>
              <a:buClr>
                <a:schemeClr val="tx1"/>
              </a:buClr>
              <a:buFont typeface="Arial" pitchFamily="34" charset="0"/>
              <a:buChar char="•"/>
            </a:pPr>
            <a:r>
              <a:rPr lang="en-GB" sz="1800" i="1" dirty="0" smtClean="0"/>
              <a:t> Othello</a:t>
            </a:r>
            <a:r>
              <a:rPr lang="en-GB" sz="1800" dirty="0" smtClean="0"/>
              <a:t> </a:t>
            </a:r>
            <a:r>
              <a:rPr lang="en-GB" sz="1800" dirty="0"/>
              <a:t>–</a:t>
            </a:r>
            <a:r>
              <a:rPr lang="en-GB" sz="1800" dirty="0" smtClean="0"/>
              <a:t> Shakespeare</a:t>
            </a:r>
          </a:p>
          <a:p>
            <a:pPr>
              <a:buClr>
                <a:schemeClr val="tx1"/>
              </a:buClr>
              <a:buFont typeface="Arial" pitchFamily="34" charset="0"/>
              <a:buChar char="•"/>
            </a:pPr>
            <a:r>
              <a:rPr lang="en-GB" sz="1800" i="1" dirty="0" smtClean="0"/>
              <a:t> King Lear </a:t>
            </a:r>
            <a:r>
              <a:rPr lang="en-GB" sz="1800" dirty="0" smtClean="0"/>
              <a:t>– Shakespeare.</a:t>
            </a:r>
          </a:p>
          <a:p>
            <a:pPr>
              <a:buClr>
                <a:schemeClr val="tx1"/>
              </a:buClr>
            </a:pPr>
            <a:endParaRPr lang="en-GB" sz="1800" dirty="0" smtClean="0"/>
          </a:p>
          <a:p>
            <a:pPr>
              <a:buClr>
                <a:schemeClr val="tx1"/>
              </a:buClr>
            </a:pPr>
            <a:endParaRPr lang="en-GB" sz="1800" dirty="0" smtClean="0"/>
          </a:p>
          <a:p>
            <a:pPr>
              <a:buClr>
                <a:schemeClr val="tx1"/>
              </a:buClr>
            </a:pPr>
            <a:r>
              <a:rPr lang="en-GB" sz="1800" dirty="0" smtClean="0"/>
              <a:t>Texts for Section B questions Paper 1 – drama:</a:t>
            </a:r>
          </a:p>
          <a:p>
            <a:pPr>
              <a:buClr>
                <a:schemeClr val="tx1"/>
              </a:buClr>
            </a:pPr>
            <a:endParaRPr lang="en-GB" sz="1800" dirty="0" smtClean="0"/>
          </a:p>
          <a:p>
            <a:pPr>
              <a:buClr>
                <a:schemeClr val="tx1"/>
              </a:buClr>
              <a:buFont typeface="Arial" pitchFamily="34" charset="0"/>
              <a:buChar char="•"/>
            </a:pPr>
            <a:r>
              <a:rPr lang="en-GB" sz="1800" i="1" dirty="0" smtClean="0"/>
              <a:t> Death of a Salesman – Miller</a:t>
            </a:r>
          </a:p>
          <a:p>
            <a:pPr>
              <a:buClr>
                <a:schemeClr val="tx1"/>
              </a:buClr>
              <a:buFont typeface="Arial" pitchFamily="34" charset="0"/>
              <a:buChar char="•"/>
            </a:pPr>
            <a:r>
              <a:rPr lang="en-GB" sz="1800" i="1" dirty="0" smtClean="0"/>
              <a:t> Richard ll – Shakespeare</a:t>
            </a:r>
          </a:p>
          <a:p>
            <a:pPr>
              <a:buClr>
                <a:schemeClr val="tx1"/>
              </a:buClr>
              <a:buFont typeface="Arial" pitchFamily="34" charset="0"/>
              <a:buChar char="•"/>
            </a:pPr>
            <a:r>
              <a:rPr lang="en-GB" sz="1800" i="1" dirty="0" smtClean="0"/>
              <a:t> A Streetcar Named Desire – Williams.</a:t>
            </a:r>
          </a:p>
          <a:p>
            <a:pPr>
              <a:buClr>
                <a:schemeClr val="tx1"/>
              </a:buClr>
            </a:pPr>
            <a:endParaRPr lang="en-GB" sz="1600" i="1" dirty="0" smtClean="0">
              <a:solidFill>
                <a:schemeClr val="tx1">
                  <a:lumMod val="75000"/>
                </a:schemeClr>
              </a:solidFill>
            </a:endParaRPr>
          </a:p>
        </p:txBody>
      </p:sp>
      <p:sp>
        <p:nvSpPr>
          <p:cNvPr id="4"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18</a:t>
            </a:r>
            <a:endParaRPr lang="en-US" sz="800" dirty="0"/>
          </a:p>
        </p:txBody>
      </p:sp>
      <p:sp>
        <p:nvSpPr>
          <p:cNvPr id="5"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06886"/>
            <a:ext cx="8229600" cy="483763"/>
          </a:xfrm>
          <a:ln>
            <a:noFill/>
          </a:ln>
        </p:spPr>
        <p:style>
          <a:lnRef idx="2">
            <a:schemeClr val="dk1"/>
          </a:lnRef>
          <a:fillRef idx="1">
            <a:schemeClr val="lt1"/>
          </a:fillRef>
          <a:effectRef idx="0">
            <a:schemeClr val="dk1"/>
          </a:effectRef>
          <a:fontRef idx="minor">
            <a:schemeClr val="dk1"/>
          </a:fontRef>
        </p:style>
        <p:txBody>
          <a:bodyPr>
            <a:noAutofit/>
          </a:bodyPr>
          <a:lstStyle/>
          <a:p>
            <a:r>
              <a:rPr lang="en-GB" sz="3200" dirty="0" smtClean="0">
                <a:solidFill>
                  <a:schemeClr val="tx2"/>
                </a:solidFill>
                <a:latin typeface="AQA Chevin Pro Light" pitchFamily="34" charset="0"/>
              </a:rPr>
              <a:t>Text choices for AS Paper 2: Aspects of tragedy</a:t>
            </a:r>
            <a:endParaRPr lang="en-GB" sz="3200" dirty="0">
              <a:latin typeface="AQA Chevin Pro Light" pitchFamily="34" charset="0"/>
            </a:endParaRPr>
          </a:p>
        </p:txBody>
      </p:sp>
      <p:sp>
        <p:nvSpPr>
          <p:cNvPr id="3" name="Text Placeholder 2"/>
          <p:cNvSpPr>
            <a:spLocks noGrp="1"/>
          </p:cNvSpPr>
          <p:nvPr>
            <p:ph type="body" sz="quarter" idx="10"/>
          </p:nvPr>
        </p:nvSpPr>
        <p:spPr>
          <a:xfrm>
            <a:off x="457200" y="1092529"/>
            <a:ext cx="8229600" cy="6495803"/>
          </a:xfrm>
        </p:spPr>
        <p:txBody>
          <a:bodyPr/>
          <a:lstStyle/>
          <a:p>
            <a:pPr>
              <a:buClr>
                <a:schemeClr val="tx1"/>
              </a:buClr>
            </a:pPr>
            <a:r>
              <a:rPr lang="en-GB" sz="1800" dirty="0" smtClean="0"/>
              <a:t>Texts for Section A questions Paper 2 – poetry:</a:t>
            </a:r>
          </a:p>
          <a:p>
            <a:pPr>
              <a:buClr>
                <a:schemeClr val="tx1"/>
              </a:buClr>
            </a:pPr>
            <a:endParaRPr lang="en-GB" sz="1800" dirty="0" smtClean="0"/>
          </a:p>
          <a:p>
            <a:pPr>
              <a:buClr>
                <a:schemeClr val="tx1"/>
              </a:buClr>
              <a:buFont typeface="Arial" pitchFamily="34" charset="0"/>
              <a:buChar char="•"/>
            </a:pPr>
            <a:r>
              <a:rPr lang="en-GB" sz="1800" dirty="0" smtClean="0"/>
              <a:t> Keats Selection – ‘La Belle Dame Sans Merci’, ‘Isabella or The Pot of Basil’ ‘Lamia’, ‘The Eve of St Agnes’ 		</a:t>
            </a:r>
          </a:p>
          <a:p>
            <a:pPr>
              <a:buClr>
                <a:schemeClr val="tx1"/>
              </a:buClr>
              <a:buFont typeface="Arial" pitchFamily="34" charset="0"/>
              <a:buChar char="•"/>
            </a:pPr>
            <a:r>
              <a:rPr lang="en-GB" sz="1800" dirty="0" smtClean="0"/>
              <a:t> Poetry Selection: Tragedy </a:t>
            </a:r>
            <a:r>
              <a:rPr lang="en-GB" sz="1800" dirty="0"/>
              <a:t>–</a:t>
            </a:r>
            <a:r>
              <a:rPr lang="en-GB" sz="1800" dirty="0" smtClean="0"/>
              <a:t> Extract from </a:t>
            </a:r>
            <a:r>
              <a:rPr lang="en-GB" sz="1800" i="1" dirty="0" smtClean="0"/>
              <a:t>The Monk’s Prologue and Tale</a:t>
            </a:r>
            <a:r>
              <a:rPr lang="en-GB" sz="1800" dirty="0" smtClean="0"/>
              <a:t>, extract from </a:t>
            </a:r>
            <a:r>
              <a:rPr lang="en-GB" sz="1800" i="1" dirty="0" smtClean="0"/>
              <a:t>Paradise Lost</a:t>
            </a:r>
            <a:r>
              <a:rPr lang="en-GB" sz="1800" dirty="0" smtClean="0"/>
              <a:t>, ‘Tithonus’, ‘Jessie Cameron’, ‘The Death of Cuchulain’, ‘The Convergence of the Twain’, ‘Death in Leamington’, ‘Out, out –’, ‘Miss Gee’</a:t>
            </a:r>
          </a:p>
          <a:p>
            <a:pPr>
              <a:buClr>
                <a:schemeClr val="tx1"/>
              </a:buClr>
              <a:buFont typeface="Arial" pitchFamily="34" charset="0"/>
              <a:buChar char="•"/>
            </a:pPr>
            <a:r>
              <a:rPr lang="en-GB" sz="1800" dirty="0" smtClean="0"/>
              <a:t> Hardy Selection (17 poems).</a:t>
            </a:r>
          </a:p>
          <a:p>
            <a:pPr>
              <a:buClr>
                <a:schemeClr val="tx1"/>
              </a:buClr>
              <a:buFont typeface="Arial" pitchFamily="34" charset="0"/>
              <a:buChar char="•"/>
            </a:pPr>
            <a:endParaRPr lang="en-GB" sz="1800" dirty="0" smtClean="0"/>
          </a:p>
          <a:p>
            <a:pPr>
              <a:buClr>
                <a:schemeClr val="tx1"/>
              </a:buClr>
            </a:pPr>
            <a:endParaRPr lang="en-GB" sz="1800" dirty="0" smtClean="0"/>
          </a:p>
          <a:p>
            <a:pPr>
              <a:buClr>
                <a:schemeClr val="tx1"/>
              </a:buClr>
            </a:pPr>
            <a:r>
              <a:rPr lang="en-GB" sz="1800" dirty="0" smtClean="0"/>
              <a:t>Texts for Section B questions Paper 2 – prose:</a:t>
            </a:r>
          </a:p>
          <a:p>
            <a:pPr>
              <a:buClr>
                <a:schemeClr val="tx1"/>
              </a:buClr>
            </a:pPr>
            <a:endParaRPr lang="en-GB" sz="1800" dirty="0" smtClean="0"/>
          </a:p>
          <a:p>
            <a:pPr>
              <a:buClr>
                <a:schemeClr val="tx1"/>
              </a:buClr>
              <a:buFont typeface="Arial" pitchFamily="34" charset="0"/>
              <a:buChar char="•"/>
            </a:pPr>
            <a:r>
              <a:rPr lang="en-GB" sz="1800" i="1" dirty="0" smtClean="0"/>
              <a:t> Tess of the D’Urbervilles </a:t>
            </a:r>
            <a:r>
              <a:rPr lang="en-GB" sz="1800" dirty="0" smtClean="0"/>
              <a:t>– Hardy *</a:t>
            </a:r>
          </a:p>
          <a:p>
            <a:pPr>
              <a:buClr>
                <a:schemeClr val="tx1"/>
              </a:buClr>
              <a:buFont typeface="Arial" pitchFamily="34" charset="0"/>
              <a:buChar char="•"/>
            </a:pPr>
            <a:r>
              <a:rPr lang="en-GB" sz="1800" i="1" dirty="0" smtClean="0"/>
              <a:t> The Great Gatsby </a:t>
            </a:r>
            <a:r>
              <a:rPr lang="en-GB" sz="1800" dirty="0" smtClean="0"/>
              <a:t>– Fitzgerald</a:t>
            </a:r>
          </a:p>
          <a:p>
            <a:pPr>
              <a:buClr>
                <a:schemeClr val="tx1"/>
              </a:buClr>
              <a:buFont typeface="Arial" pitchFamily="34" charset="0"/>
              <a:buChar char="•"/>
            </a:pPr>
            <a:r>
              <a:rPr lang="en-GB" sz="1800" i="1" dirty="0" smtClean="0"/>
              <a:t> The Remains of the Day </a:t>
            </a:r>
            <a:r>
              <a:rPr lang="en-GB" sz="1800" dirty="0"/>
              <a:t>–</a:t>
            </a:r>
            <a:r>
              <a:rPr lang="en-GB" sz="1800" dirty="0" smtClean="0"/>
              <a:t> Ishiguro.</a:t>
            </a:r>
          </a:p>
        </p:txBody>
      </p:sp>
      <p:sp>
        <p:nvSpPr>
          <p:cNvPr id="4"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19</a:t>
            </a:r>
            <a:endParaRPr lang="en-US" sz="800" dirty="0"/>
          </a:p>
        </p:txBody>
      </p:sp>
      <p:sp>
        <p:nvSpPr>
          <p:cNvPr id="5"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extLst>
      <p:ext uri="{BB962C8B-B14F-4D97-AF65-F5344CB8AC3E}">
        <p14:creationId xmlns:p14="http://schemas.microsoft.com/office/powerpoint/2010/main" val="2966945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199" y="225541"/>
            <a:ext cx="8045200" cy="431181"/>
          </a:xfrm>
        </p:spPr>
        <p:txBody>
          <a:bodyPr/>
          <a:lstStyle/>
          <a:p>
            <a:r>
              <a:rPr lang="en-GB" sz="3200" dirty="0" smtClean="0"/>
              <a:t>Introductions: what contexts are we working in today?</a:t>
            </a:r>
            <a:endParaRPr lang="en-GB" sz="3200" dirty="0"/>
          </a:p>
        </p:txBody>
      </p:sp>
      <p:sp>
        <p:nvSpPr>
          <p:cNvPr id="5" name="Content Placeholder 4"/>
          <p:cNvSpPr>
            <a:spLocks noGrp="1"/>
          </p:cNvSpPr>
          <p:nvPr>
            <p:ph idx="1"/>
          </p:nvPr>
        </p:nvSpPr>
        <p:spPr>
          <a:xfrm>
            <a:off x="540000" y="1143000"/>
            <a:ext cx="8045200" cy="4895850"/>
          </a:xfrm>
        </p:spPr>
        <p:txBody>
          <a:bodyPr/>
          <a:lstStyle/>
          <a:p>
            <a:pPr>
              <a:lnSpc>
                <a:spcPct val="150000"/>
              </a:lnSpc>
              <a:spcBef>
                <a:spcPts val="0"/>
              </a:spcBef>
            </a:pPr>
            <a:r>
              <a:rPr lang="en-GB" dirty="0" smtClean="0"/>
              <a:t>How many of you are new to English Literature B?</a:t>
            </a:r>
          </a:p>
          <a:p>
            <a:pPr>
              <a:lnSpc>
                <a:spcPct val="150000"/>
              </a:lnSpc>
              <a:spcBef>
                <a:spcPts val="0"/>
              </a:spcBef>
            </a:pPr>
            <a:r>
              <a:rPr lang="en-GB" dirty="0" smtClean="0"/>
              <a:t>How many of you are new teachers?</a:t>
            </a:r>
          </a:p>
          <a:p>
            <a:pPr>
              <a:lnSpc>
                <a:spcPct val="150000"/>
              </a:lnSpc>
              <a:spcBef>
                <a:spcPts val="0"/>
              </a:spcBef>
            </a:pPr>
            <a:r>
              <a:rPr lang="en-GB" dirty="0" smtClean="0"/>
              <a:t>How many of you are doing AS?</a:t>
            </a:r>
          </a:p>
          <a:p>
            <a:pPr>
              <a:lnSpc>
                <a:spcPct val="150000"/>
              </a:lnSpc>
              <a:spcBef>
                <a:spcPts val="0"/>
              </a:spcBef>
            </a:pPr>
            <a:r>
              <a:rPr lang="en-GB" dirty="0" smtClean="0"/>
              <a:t>How many of you have already decided to do tragedy for AS? How many are doing comedy?</a:t>
            </a:r>
          </a:p>
          <a:p>
            <a:pPr>
              <a:lnSpc>
                <a:spcPct val="150000"/>
              </a:lnSpc>
              <a:spcBef>
                <a:spcPts val="0"/>
              </a:spcBef>
            </a:pPr>
            <a:r>
              <a:rPr lang="en-GB" dirty="0" smtClean="0"/>
              <a:t>Are any of you going to do both?</a:t>
            </a:r>
            <a:endParaRPr lang="en-GB" dirty="0"/>
          </a:p>
          <a:p>
            <a:pPr>
              <a:lnSpc>
                <a:spcPct val="150000"/>
              </a:lnSpc>
              <a:spcBef>
                <a:spcPts val="0"/>
              </a:spcBef>
            </a:pPr>
            <a:r>
              <a:rPr lang="en-GB" dirty="0" smtClean="0"/>
              <a:t>How confident are you about the specification at this stage (</a:t>
            </a:r>
            <a:r>
              <a:rPr lang="en-GB" dirty="0"/>
              <a:t>d</a:t>
            </a:r>
            <a:r>
              <a:rPr lang="en-GB" dirty="0" smtClean="0"/>
              <a:t>o you understand its philosophy, its broad structure, its detail)?</a:t>
            </a:r>
            <a:endParaRPr lang="en-GB" dirty="0"/>
          </a:p>
          <a:p>
            <a:pPr>
              <a:lnSpc>
                <a:spcPct val="150000"/>
              </a:lnSpc>
              <a:spcBef>
                <a:spcPts val="0"/>
              </a:spcBef>
            </a:pPr>
            <a:r>
              <a:rPr lang="en-GB" dirty="0" smtClean="0"/>
              <a:t>Have you chosen your set texts?</a:t>
            </a:r>
          </a:p>
          <a:p>
            <a:pPr>
              <a:lnSpc>
                <a:spcPct val="150000"/>
              </a:lnSpc>
              <a:spcBef>
                <a:spcPts val="0"/>
              </a:spcBef>
            </a:pPr>
            <a:r>
              <a:rPr lang="en-GB" dirty="0" smtClean="0"/>
              <a:t>Has any planning already taken place in your centre?</a:t>
            </a:r>
            <a:endParaRPr lang="en-GB" dirty="0"/>
          </a:p>
          <a:p>
            <a:pPr>
              <a:lnSpc>
                <a:spcPct val="150000"/>
              </a:lnSpc>
              <a:spcBef>
                <a:spcPts val="0"/>
              </a:spcBef>
            </a:pPr>
            <a:r>
              <a:rPr lang="en-GB" dirty="0" smtClean="0"/>
              <a:t>What size of classes are you likely to be dealing with?</a:t>
            </a:r>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2</a:t>
            </a:r>
            <a:endParaRPr lang="en-US" sz="800" dirty="0">
              <a:solidFill>
                <a:schemeClr val="bg1"/>
              </a:solidFill>
            </a:endParaRPr>
          </a:p>
        </p:txBody>
      </p:sp>
      <p:sp>
        <p:nvSpPr>
          <p:cNvPr id="7" name="Footer Placeholder 3"/>
          <p:cNvSpPr>
            <a:spLocks noGrp="1"/>
          </p:cNvSpPr>
          <p:nvPr>
            <p:ph type="ftr" sz="quarter" idx="11"/>
          </p:nvPr>
        </p:nvSpPr>
        <p:spPr>
          <a:xfrm>
            <a:off x="1976439" y="6458400"/>
            <a:ext cx="2678112" cy="241300"/>
          </a:xfrm>
        </p:spPr>
        <p:txBody>
          <a:bodyPr/>
          <a:lstStyle/>
          <a:p>
            <a:r>
              <a:rPr lang="en-GB" dirty="0" smtClean="0"/>
              <a:t>Copyright © AQA and its licensors. All rights reserved</a:t>
            </a:r>
            <a:endParaRPr lang="en-US" dirty="0"/>
          </a:p>
        </p:txBody>
      </p:sp>
    </p:spTree>
    <p:extLst>
      <p:ext uri="{BB962C8B-B14F-4D97-AF65-F5344CB8AC3E}">
        <p14:creationId xmlns:p14="http://schemas.microsoft.com/office/powerpoint/2010/main" val="1523280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75" y="170378"/>
            <a:ext cx="8229600" cy="473015"/>
          </a:xfrm>
          <a:ln>
            <a:noFill/>
          </a:ln>
        </p:spPr>
        <p:style>
          <a:lnRef idx="2">
            <a:schemeClr val="accent2"/>
          </a:lnRef>
          <a:fillRef idx="1">
            <a:schemeClr val="lt1"/>
          </a:fillRef>
          <a:effectRef idx="0">
            <a:schemeClr val="accent2"/>
          </a:effectRef>
          <a:fontRef idx="minor">
            <a:schemeClr val="dk1"/>
          </a:fontRef>
        </p:style>
        <p:txBody>
          <a:bodyPr>
            <a:noAutofit/>
          </a:bodyPr>
          <a:lstStyle/>
          <a:p>
            <a:r>
              <a:rPr lang="en-GB" sz="3200" dirty="0" smtClean="0">
                <a:solidFill>
                  <a:schemeClr val="tx2"/>
                </a:solidFill>
                <a:latin typeface="AQA Chevin Pro Light" pitchFamily="34" charset="0"/>
              </a:rPr>
              <a:t>Text choices for A-level Paper 1: Aspects of comedy</a:t>
            </a:r>
            <a:endParaRPr lang="en-GB" sz="3200" dirty="0">
              <a:solidFill>
                <a:srgbClr val="FF0000"/>
              </a:solidFill>
              <a:latin typeface="AQA Chevin Pro Light" panose="020F0303030000060003" pitchFamily="34" charset="0"/>
            </a:endParaRPr>
          </a:p>
        </p:txBody>
      </p:sp>
      <p:sp>
        <p:nvSpPr>
          <p:cNvPr id="4" name="Text Placeholder 6"/>
          <p:cNvSpPr txBox="1">
            <a:spLocks/>
          </p:cNvSpPr>
          <p:nvPr/>
        </p:nvSpPr>
        <p:spPr>
          <a:xfrm>
            <a:off x="448575" y="1128128"/>
            <a:ext cx="8238230" cy="5155894"/>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0" indent="0">
              <a:buClr>
                <a:schemeClr val="tx1"/>
              </a:buClr>
              <a:buNone/>
            </a:pPr>
            <a:r>
              <a:rPr lang="en-GB" sz="1800" dirty="0" smtClean="0"/>
              <a:t>Texts for Section A and Section B questions:</a:t>
            </a:r>
          </a:p>
          <a:p>
            <a:pPr marL="0" indent="0">
              <a:buClr>
                <a:schemeClr val="tx1"/>
              </a:buClr>
              <a:buNone/>
            </a:pPr>
            <a:endParaRPr lang="en-GB" sz="1800" dirty="0" smtClean="0"/>
          </a:p>
          <a:p>
            <a:pPr>
              <a:buClr>
                <a:schemeClr val="tx1"/>
              </a:buClr>
            </a:pPr>
            <a:r>
              <a:rPr lang="en-GB" sz="1800" i="1" dirty="0" smtClean="0"/>
              <a:t>The Taming of the Shrew</a:t>
            </a:r>
            <a:r>
              <a:rPr lang="en-GB" sz="1800" dirty="0" smtClean="0"/>
              <a:t> – Shakespeare</a:t>
            </a:r>
          </a:p>
          <a:p>
            <a:pPr>
              <a:buClr>
                <a:schemeClr val="tx1"/>
              </a:buClr>
            </a:pPr>
            <a:r>
              <a:rPr lang="en-GB" sz="1800" i="1" dirty="0" smtClean="0"/>
              <a:t>Twelfth Night</a:t>
            </a:r>
            <a:r>
              <a:rPr lang="en-GB" sz="1800" dirty="0" smtClean="0"/>
              <a:t>– Shakespeare</a:t>
            </a:r>
          </a:p>
          <a:p>
            <a:pPr>
              <a:buClr>
                <a:schemeClr val="tx1"/>
              </a:buClr>
            </a:pPr>
            <a:endParaRPr lang="en-GB" sz="1800" dirty="0" smtClean="0"/>
          </a:p>
          <a:p>
            <a:pPr marL="0" indent="0">
              <a:buClr>
                <a:schemeClr val="tx1"/>
              </a:buClr>
              <a:buNone/>
            </a:pPr>
            <a:endParaRPr lang="en-GB" sz="1800" dirty="0" smtClean="0"/>
          </a:p>
          <a:p>
            <a:pPr marL="0" indent="0">
              <a:buClr>
                <a:schemeClr val="tx1"/>
              </a:buClr>
              <a:buNone/>
            </a:pPr>
            <a:r>
              <a:rPr lang="en-GB" sz="1800" dirty="0" smtClean="0"/>
              <a:t>Texts for Section C questions – 1 drama text plus one other):</a:t>
            </a:r>
          </a:p>
          <a:p>
            <a:pPr marL="0" indent="0">
              <a:buClr>
                <a:schemeClr val="tx1"/>
              </a:buClr>
              <a:buNone/>
            </a:pPr>
            <a:endParaRPr lang="en-GB" sz="1800" dirty="0" smtClean="0"/>
          </a:p>
          <a:p>
            <a:pPr>
              <a:buClr>
                <a:schemeClr val="tx1"/>
              </a:buClr>
            </a:pPr>
            <a:r>
              <a:rPr lang="en-GB" sz="1800" i="1" dirty="0" smtClean="0"/>
              <a:t>She Stoops to Conquer</a:t>
            </a:r>
            <a:r>
              <a:rPr lang="en-GB" sz="1800" dirty="0" smtClean="0"/>
              <a:t>– Goldsmith</a:t>
            </a:r>
          </a:p>
          <a:p>
            <a:pPr>
              <a:buClr>
                <a:schemeClr val="tx1"/>
              </a:buClr>
            </a:pPr>
            <a:r>
              <a:rPr lang="en-GB" sz="1800" i="1" dirty="0" smtClean="0"/>
              <a:t>The Importance of Being Earnest</a:t>
            </a:r>
            <a:r>
              <a:rPr lang="en-GB" sz="1800" dirty="0" smtClean="0"/>
              <a:t>– Wilde</a:t>
            </a:r>
          </a:p>
          <a:p>
            <a:pPr>
              <a:buClr>
                <a:schemeClr val="tx1"/>
              </a:buClr>
            </a:pPr>
            <a:r>
              <a:rPr lang="en-GB" sz="1800" i="1" dirty="0" smtClean="0"/>
              <a:t>Emma</a:t>
            </a:r>
            <a:r>
              <a:rPr lang="en-GB" sz="1800" dirty="0" smtClean="0"/>
              <a:t>– Austen </a:t>
            </a:r>
          </a:p>
          <a:p>
            <a:pPr>
              <a:buClr>
                <a:schemeClr val="tx1"/>
              </a:buClr>
            </a:pPr>
            <a:r>
              <a:rPr lang="en-GB" sz="1800" i="1" dirty="0" smtClean="0"/>
              <a:t>Small Island</a:t>
            </a:r>
            <a:r>
              <a:rPr lang="en-GB" sz="1800" dirty="0" smtClean="0"/>
              <a:t>– Levy</a:t>
            </a:r>
          </a:p>
          <a:p>
            <a:pPr>
              <a:buClr>
                <a:schemeClr val="tx1"/>
              </a:buClr>
            </a:pPr>
            <a:r>
              <a:rPr lang="en-GB" sz="1800" i="1" dirty="0" smtClean="0"/>
              <a:t>The Nun’s Priest’s Tale </a:t>
            </a:r>
            <a:r>
              <a:rPr lang="en-GB" sz="1800" dirty="0" smtClean="0"/>
              <a:t>– Chaucer</a:t>
            </a:r>
          </a:p>
          <a:p>
            <a:pPr>
              <a:buClr>
                <a:schemeClr val="tx1"/>
              </a:buClr>
            </a:pPr>
            <a:r>
              <a:rPr lang="en-GB" sz="1800" dirty="0" smtClean="0"/>
              <a:t>Poetry Anthology: Comedy – ‘</a:t>
            </a:r>
            <a:r>
              <a:rPr lang="en-US" sz="1800" dirty="0" smtClean="0"/>
              <a:t>The Flea’, ‘A Satirical Elegy on the Death of a Late Famous General’, ‘Tam o’ Shanter’, ‘Sunny Prestatyn’, ‘Not my Best Side’ </a:t>
            </a:r>
            <a:endParaRPr lang="en-GB" sz="1800" dirty="0" smtClean="0"/>
          </a:p>
          <a:p>
            <a:pPr>
              <a:buClr>
                <a:schemeClr val="tx1"/>
              </a:buClr>
            </a:pPr>
            <a:r>
              <a:rPr lang="en-US" sz="1800" dirty="0" smtClean="0"/>
              <a:t>‘My Rival’s House’, ‘Mrs Sisyphus’.</a:t>
            </a:r>
            <a:endParaRPr lang="en-GB" sz="1800" dirty="0" smtClean="0"/>
          </a:p>
          <a:p>
            <a:endParaRPr lang="en-GB" sz="1600" dirty="0" smtClean="0">
              <a:solidFill>
                <a:schemeClr val="accent6">
                  <a:lumMod val="75000"/>
                </a:schemeClr>
              </a:solidFill>
            </a:endParaRPr>
          </a:p>
          <a:p>
            <a:pPr>
              <a:buNone/>
            </a:pPr>
            <a:r>
              <a:rPr lang="en-GB" sz="1600" dirty="0" smtClean="0">
                <a:solidFill>
                  <a:schemeClr val="accent6">
                    <a:lumMod val="75000"/>
                  </a:schemeClr>
                </a:solidFill>
              </a:rPr>
              <a:t>	</a:t>
            </a:r>
            <a:endParaRPr lang="en-GB" sz="1800" dirty="0">
              <a:cs typeface="Arial" charset="0"/>
            </a:endParaRPr>
          </a:p>
          <a:p>
            <a:pPr marL="0" indent="0">
              <a:buClr>
                <a:schemeClr val="tx1"/>
              </a:buClr>
              <a:buNone/>
            </a:pPr>
            <a:endParaRPr lang="en-GB" sz="1800" dirty="0">
              <a:cs typeface="Arial" charset="0"/>
            </a:endParaRPr>
          </a:p>
        </p:txBody>
      </p:sp>
      <p:sp>
        <p:nvSpPr>
          <p:cNvPr id="6"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8"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20</a:t>
            </a:r>
            <a:endParaRPr lang="en-US" sz="800" dirty="0"/>
          </a:p>
        </p:txBody>
      </p:sp>
      <p:sp>
        <p:nvSpPr>
          <p:cNvPr id="9"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extLst>
      <p:ext uri="{BB962C8B-B14F-4D97-AF65-F5344CB8AC3E}">
        <p14:creationId xmlns:p14="http://schemas.microsoft.com/office/powerpoint/2010/main" val="39407342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6"/>
            <a:ext cx="8229600" cy="471888"/>
          </a:xfrm>
          <a:ln>
            <a:noFill/>
          </a:ln>
        </p:spPr>
        <p:style>
          <a:lnRef idx="2">
            <a:schemeClr val="accent2"/>
          </a:lnRef>
          <a:fillRef idx="1">
            <a:schemeClr val="lt1"/>
          </a:fillRef>
          <a:effectRef idx="0">
            <a:schemeClr val="accent2"/>
          </a:effectRef>
          <a:fontRef idx="minor">
            <a:schemeClr val="dk1"/>
          </a:fontRef>
        </p:style>
        <p:txBody>
          <a:bodyPr>
            <a:noAutofit/>
          </a:bodyPr>
          <a:lstStyle/>
          <a:p>
            <a:r>
              <a:rPr lang="en-GB" sz="3200" dirty="0" smtClean="0">
                <a:solidFill>
                  <a:schemeClr val="tx2"/>
                </a:solidFill>
                <a:latin typeface="AQA Chevin Pro Light" pitchFamily="34" charset="0"/>
              </a:rPr>
              <a:t>Text choices for AS Paper 1: Aspects of comedy</a:t>
            </a:r>
            <a:endParaRPr lang="en-GB" sz="3200" dirty="0">
              <a:latin typeface="AQA Chevin Pro Light" pitchFamily="34" charset="0"/>
            </a:endParaRPr>
          </a:p>
        </p:txBody>
      </p:sp>
      <p:sp>
        <p:nvSpPr>
          <p:cNvPr id="3" name="Text Placeholder 2"/>
          <p:cNvSpPr>
            <a:spLocks noGrp="1"/>
          </p:cNvSpPr>
          <p:nvPr>
            <p:ph type="body" sz="quarter" idx="10"/>
          </p:nvPr>
        </p:nvSpPr>
        <p:spPr>
          <a:xfrm>
            <a:off x="457200" y="1222872"/>
            <a:ext cx="8229600" cy="4999798"/>
          </a:xfrm>
        </p:spPr>
        <p:txBody>
          <a:bodyPr/>
          <a:lstStyle/>
          <a:p>
            <a:pPr>
              <a:buClr>
                <a:schemeClr val="tx1"/>
              </a:buClr>
            </a:pPr>
            <a:r>
              <a:rPr lang="en-GB" sz="1800" dirty="0" smtClean="0"/>
              <a:t>Texts for Section A questions Paper 1 – Shakespeare for the passage-based task):</a:t>
            </a:r>
          </a:p>
          <a:p>
            <a:pPr>
              <a:buClr>
                <a:schemeClr val="tx1"/>
              </a:buClr>
            </a:pPr>
            <a:endParaRPr lang="en-GB" sz="1800" dirty="0" smtClean="0"/>
          </a:p>
          <a:p>
            <a:pPr>
              <a:buClr>
                <a:schemeClr val="tx1"/>
              </a:buClr>
              <a:buFont typeface="Arial" pitchFamily="34" charset="0"/>
              <a:buChar char="•"/>
            </a:pPr>
            <a:r>
              <a:rPr lang="en-GB" sz="1800" i="1" dirty="0" smtClean="0"/>
              <a:t> The Taming of the Shrew</a:t>
            </a:r>
            <a:r>
              <a:rPr lang="en-GB" sz="1800" dirty="0" smtClean="0"/>
              <a:t> – Shakespeare</a:t>
            </a:r>
          </a:p>
          <a:p>
            <a:pPr>
              <a:buClr>
                <a:schemeClr val="tx1"/>
              </a:buClr>
              <a:buFont typeface="Arial" pitchFamily="34" charset="0"/>
              <a:buChar char="•"/>
            </a:pPr>
            <a:r>
              <a:rPr lang="en-GB" sz="1800" i="1" dirty="0" smtClean="0"/>
              <a:t> Twelfth Night </a:t>
            </a:r>
            <a:r>
              <a:rPr lang="en-GB" sz="1800" dirty="0" smtClean="0"/>
              <a:t>– Shakespeare.</a:t>
            </a:r>
          </a:p>
          <a:p>
            <a:pPr>
              <a:buClr>
                <a:schemeClr val="tx1"/>
              </a:buClr>
              <a:buFont typeface="Arial" pitchFamily="34" charset="0"/>
              <a:buChar char="•"/>
            </a:pPr>
            <a:endParaRPr lang="en-GB" sz="1800" b="1" dirty="0" smtClean="0"/>
          </a:p>
          <a:p>
            <a:pPr>
              <a:buClr>
                <a:schemeClr val="tx1"/>
              </a:buClr>
            </a:pPr>
            <a:endParaRPr lang="en-GB" sz="1800" b="1" dirty="0" smtClean="0"/>
          </a:p>
          <a:p>
            <a:pPr>
              <a:buClr>
                <a:schemeClr val="tx1"/>
              </a:buClr>
            </a:pPr>
            <a:r>
              <a:rPr lang="en-GB" sz="1800" dirty="0" smtClean="0"/>
              <a:t>Texts for Section B questions Paper 1 – drama:</a:t>
            </a:r>
          </a:p>
          <a:p>
            <a:pPr>
              <a:buClr>
                <a:schemeClr val="tx1"/>
              </a:buClr>
            </a:pPr>
            <a:endParaRPr lang="en-GB" sz="1800" dirty="0" smtClean="0"/>
          </a:p>
          <a:p>
            <a:pPr>
              <a:buClr>
                <a:schemeClr val="tx1"/>
              </a:buClr>
              <a:buFont typeface="Arial" pitchFamily="34" charset="0"/>
              <a:buChar char="•"/>
            </a:pPr>
            <a:r>
              <a:rPr lang="en-GB" sz="1800" i="1" dirty="0" smtClean="0"/>
              <a:t> She Stoops to Conquer </a:t>
            </a:r>
            <a:r>
              <a:rPr lang="en-GB" sz="1800" dirty="0" smtClean="0"/>
              <a:t>– Goldsmith</a:t>
            </a:r>
          </a:p>
          <a:p>
            <a:pPr>
              <a:buClr>
                <a:schemeClr val="tx1"/>
              </a:buClr>
              <a:buFont typeface="Arial" pitchFamily="34" charset="0"/>
              <a:buChar char="•"/>
            </a:pPr>
            <a:r>
              <a:rPr lang="en-GB" sz="1800" i="1" dirty="0" smtClean="0"/>
              <a:t> The Importance of Being Earnest </a:t>
            </a:r>
            <a:r>
              <a:rPr lang="en-GB" sz="1800" dirty="0" smtClean="0"/>
              <a:t>– Wilde</a:t>
            </a:r>
            <a:endParaRPr lang="en-GB" sz="1800" b="1" dirty="0" smtClean="0"/>
          </a:p>
          <a:p>
            <a:pPr>
              <a:buClr>
                <a:schemeClr val="tx1"/>
              </a:buClr>
              <a:buFont typeface="Arial" pitchFamily="34" charset="0"/>
              <a:buChar char="•"/>
            </a:pPr>
            <a:r>
              <a:rPr lang="en-GB" sz="1800" i="1" dirty="0" smtClean="0"/>
              <a:t> Educating Rita </a:t>
            </a:r>
            <a:r>
              <a:rPr lang="en-GB" sz="1800" dirty="0" smtClean="0"/>
              <a:t>–</a:t>
            </a:r>
            <a:r>
              <a:rPr lang="en-GB" sz="1800" i="1" dirty="0" smtClean="0"/>
              <a:t> </a:t>
            </a:r>
            <a:r>
              <a:rPr lang="en-GB" sz="1800" dirty="0" smtClean="0"/>
              <a:t>Russell.</a:t>
            </a:r>
          </a:p>
          <a:p>
            <a:pPr>
              <a:buClr>
                <a:schemeClr val="tx1"/>
              </a:buClr>
              <a:buFont typeface="Arial" pitchFamily="34" charset="0"/>
              <a:buChar char="•"/>
            </a:pPr>
            <a:endParaRPr lang="en-GB" sz="1800" dirty="0" smtClean="0">
              <a:solidFill>
                <a:schemeClr val="tx1">
                  <a:lumMod val="75000"/>
                </a:schemeClr>
              </a:solidFill>
            </a:endParaRPr>
          </a:p>
        </p:txBody>
      </p:sp>
      <p:sp>
        <p:nvSpPr>
          <p:cNvPr id="4"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21</a:t>
            </a:r>
            <a:endParaRPr lang="en-US" sz="800" dirty="0"/>
          </a:p>
        </p:txBody>
      </p:sp>
      <p:sp>
        <p:nvSpPr>
          <p:cNvPr id="6"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6"/>
            <a:ext cx="8229600" cy="471888"/>
          </a:xfrm>
          <a:ln>
            <a:noFill/>
          </a:ln>
        </p:spPr>
        <p:style>
          <a:lnRef idx="2">
            <a:schemeClr val="accent2"/>
          </a:lnRef>
          <a:fillRef idx="1">
            <a:schemeClr val="lt1"/>
          </a:fillRef>
          <a:effectRef idx="0">
            <a:schemeClr val="accent2"/>
          </a:effectRef>
          <a:fontRef idx="minor">
            <a:schemeClr val="dk1"/>
          </a:fontRef>
        </p:style>
        <p:txBody>
          <a:bodyPr>
            <a:noAutofit/>
          </a:bodyPr>
          <a:lstStyle/>
          <a:p>
            <a:r>
              <a:rPr lang="en-GB" sz="3200" dirty="0" smtClean="0">
                <a:solidFill>
                  <a:schemeClr val="tx2"/>
                </a:solidFill>
                <a:latin typeface="AQA Chevin Pro Light" pitchFamily="34" charset="0"/>
              </a:rPr>
              <a:t>Text choices for AS Paper 2: Aspects of comedy</a:t>
            </a:r>
            <a:endParaRPr lang="en-GB" sz="3200" dirty="0">
              <a:latin typeface="AQA Chevin Pro Light" pitchFamily="34" charset="0"/>
            </a:endParaRPr>
          </a:p>
        </p:txBody>
      </p:sp>
      <p:sp>
        <p:nvSpPr>
          <p:cNvPr id="3" name="Text Placeholder 2"/>
          <p:cNvSpPr>
            <a:spLocks noGrp="1"/>
          </p:cNvSpPr>
          <p:nvPr>
            <p:ph type="body" sz="quarter" idx="10"/>
          </p:nvPr>
        </p:nvSpPr>
        <p:spPr>
          <a:xfrm>
            <a:off x="457200" y="1222872"/>
            <a:ext cx="8229600" cy="4999798"/>
          </a:xfrm>
        </p:spPr>
        <p:txBody>
          <a:bodyPr/>
          <a:lstStyle/>
          <a:p>
            <a:pPr>
              <a:buClr>
                <a:schemeClr val="tx1"/>
              </a:buClr>
            </a:pPr>
            <a:r>
              <a:rPr lang="en-GB" sz="1800" dirty="0" smtClean="0">
                <a:solidFill>
                  <a:schemeClr val="tx1">
                    <a:lumMod val="75000"/>
                  </a:schemeClr>
                </a:solidFill>
              </a:rPr>
              <a:t>Texts for Section A questions Paper 2 </a:t>
            </a:r>
            <a:r>
              <a:rPr lang="en-GB" sz="1800" dirty="0" smtClean="0"/>
              <a:t>– </a:t>
            </a:r>
            <a:r>
              <a:rPr lang="en-GB" sz="1800" dirty="0" smtClean="0">
                <a:solidFill>
                  <a:schemeClr val="tx1">
                    <a:lumMod val="75000"/>
                  </a:schemeClr>
                </a:solidFill>
              </a:rPr>
              <a:t>poetry:</a:t>
            </a:r>
          </a:p>
          <a:p>
            <a:pPr>
              <a:buClr>
                <a:schemeClr val="tx1"/>
              </a:buClr>
            </a:pPr>
            <a:endParaRPr lang="en-GB" sz="1800" dirty="0" smtClean="0">
              <a:solidFill>
                <a:schemeClr val="tx1">
                  <a:lumMod val="75000"/>
                </a:schemeClr>
              </a:solidFill>
            </a:endParaRPr>
          </a:p>
          <a:p>
            <a:pPr>
              <a:buClr>
                <a:schemeClr val="tx1"/>
              </a:buClr>
              <a:buFont typeface="Arial" pitchFamily="34" charset="0"/>
              <a:buChar char="•"/>
            </a:pPr>
            <a:r>
              <a:rPr lang="en-GB" sz="1800" i="1" dirty="0" smtClean="0">
                <a:solidFill>
                  <a:schemeClr val="tx1">
                    <a:lumMod val="75000"/>
                  </a:schemeClr>
                </a:solidFill>
              </a:rPr>
              <a:t> The Nun’s Priest’s Tale </a:t>
            </a:r>
            <a:r>
              <a:rPr lang="en-GB" sz="1800" dirty="0" smtClean="0">
                <a:solidFill>
                  <a:schemeClr val="tx1">
                    <a:lumMod val="75000"/>
                  </a:schemeClr>
                </a:solidFill>
              </a:rPr>
              <a:t>– Chaucer</a:t>
            </a:r>
          </a:p>
          <a:p>
            <a:pPr>
              <a:buClr>
                <a:schemeClr val="tx1"/>
              </a:buClr>
              <a:buFont typeface="Arial" pitchFamily="34" charset="0"/>
              <a:buChar char="•"/>
            </a:pPr>
            <a:r>
              <a:rPr lang="en-GB" sz="1800" dirty="0" smtClean="0">
                <a:solidFill>
                  <a:schemeClr val="tx1">
                    <a:lumMod val="75000"/>
                  </a:schemeClr>
                </a:solidFill>
              </a:rPr>
              <a:t> Poetry Anthology:Comedy – ‘</a:t>
            </a:r>
            <a:r>
              <a:rPr lang="en-US" sz="1800" dirty="0" smtClean="0">
                <a:solidFill>
                  <a:schemeClr val="tx1">
                    <a:lumMod val="75000"/>
                  </a:schemeClr>
                </a:solidFill>
              </a:rPr>
              <a:t>The Flea’, ‘A Satirical Elegy on the Death of a   Late Famous General’, ‘Tam o’ Shanter’, ‘Sunny Prestatyn’, ‘Not my Best Side’, </a:t>
            </a:r>
            <a:endParaRPr lang="en-GB" sz="1800" dirty="0" smtClean="0">
              <a:solidFill>
                <a:schemeClr val="tx1">
                  <a:lumMod val="75000"/>
                </a:schemeClr>
              </a:solidFill>
            </a:endParaRPr>
          </a:p>
          <a:p>
            <a:pPr>
              <a:buClr>
                <a:schemeClr val="tx1"/>
              </a:buClr>
            </a:pPr>
            <a:r>
              <a:rPr lang="en-US" sz="1800" dirty="0" smtClean="0">
                <a:solidFill>
                  <a:schemeClr val="tx1">
                    <a:lumMod val="75000"/>
                  </a:schemeClr>
                </a:solidFill>
              </a:rPr>
              <a:t>‘My Rival’s House’, ‘Mrs Sisyphus’</a:t>
            </a:r>
          </a:p>
          <a:p>
            <a:pPr>
              <a:buClr>
                <a:schemeClr val="tx1"/>
              </a:buClr>
              <a:buFont typeface="Arial" pitchFamily="34" charset="0"/>
              <a:buChar char="•"/>
            </a:pPr>
            <a:r>
              <a:rPr lang="en-US" sz="1800" dirty="0" smtClean="0">
                <a:solidFill>
                  <a:schemeClr val="tx1">
                    <a:lumMod val="75000"/>
                  </a:schemeClr>
                </a:solidFill>
              </a:rPr>
              <a:t> Betjeman Selection (18 poems).</a:t>
            </a:r>
          </a:p>
          <a:p>
            <a:pPr>
              <a:buClr>
                <a:schemeClr val="tx1"/>
              </a:buClr>
              <a:buFont typeface="Arial" pitchFamily="34" charset="0"/>
              <a:buChar char="•"/>
            </a:pPr>
            <a:endParaRPr lang="en-GB" sz="1800" dirty="0" smtClean="0">
              <a:solidFill>
                <a:schemeClr val="tx1">
                  <a:lumMod val="75000"/>
                </a:schemeClr>
              </a:solidFill>
            </a:endParaRPr>
          </a:p>
          <a:p>
            <a:pPr>
              <a:buClr>
                <a:schemeClr val="tx1"/>
              </a:buClr>
            </a:pPr>
            <a:r>
              <a:rPr lang="en-GB" sz="1800" dirty="0" smtClean="0">
                <a:solidFill>
                  <a:schemeClr val="tx1">
                    <a:lumMod val="75000"/>
                  </a:schemeClr>
                </a:solidFill>
              </a:rPr>
              <a:t>Texts for Section B questions Paper 2 </a:t>
            </a:r>
            <a:r>
              <a:rPr lang="en-GB" sz="1800" dirty="0" smtClean="0"/>
              <a:t>– </a:t>
            </a:r>
            <a:r>
              <a:rPr lang="en-GB" sz="1800" dirty="0" smtClean="0">
                <a:solidFill>
                  <a:schemeClr val="tx1">
                    <a:lumMod val="75000"/>
                  </a:schemeClr>
                </a:solidFill>
              </a:rPr>
              <a:t>prose:</a:t>
            </a:r>
          </a:p>
          <a:p>
            <a:pPr>
              <a:buClr>
                <a:schemeClr val="tx1"/>
              </a:buClr>
            </a:pPr>
            <a:endParaRPr lang="en-GB" sz="1800" dirty="0" smtClean="0">
              <a:solidFill>
                <a:schemeClr val="tx1">
                  <a:lumMod val="75000"/>
                </a:schemeClr>
              </a:solidFill>
            </a:endParaRPr>
          </a:p>
          <a:p>
            <a:pPr>
              <a:buClr>
                <a:schemeClr val="tx1"/>
              </a:buClr>
              <a:buFont typeface="Arial" pitchFamily="34" charset="0"/>
              <a:buChar char="•"/>
            </a:pPr>
            <a:r>
              <a:rPr lang="en-GB" sz="1800" i="1" dirty="0" smtClean="0">
                <a:solidFill>
                  <a:schemeClr val="tx1">
                    <a:lumMod val="75000"/>
                  </a:schemeClr>
                </a:solidFill>
              </a:rPr>
              <a:t> Emma </a:t>
            </a:r>
            <a:r>
              <a:rPr lang="en-GB" sz="1800" dirty="0" smtClean="0">
                <a:solidFill>
                  <a:schemeClr val="tx1">
                    <a:lumMod val="75000"/>
                  </a:schemeClr>
                </a:solidFill>
              </a:rPr>
              <a:t>– Austen</a:t>
            </a:r>
          </a:p>
          <a:p>
            <a:pPr>
              <a:buClr>
                <a:schemeClr val="tx1"/>
              </a:buClr>
              <a:buFont typeface="Arial" pitchFamily="34" charset="0"/>
              <a:buChar char="•"/>
            </a:pPr>
            <a:r>
              <a:rPr lang="en-GB" sz="1800" i="1" dirty="0" smtClean="0">
                <a:solidFill>
                  <a:schemeClr val="tx1">
                    <a:lumMod val="75000"/>
                  </a:schemeClr>
                </a:solidFill>
              </a:rPr>
              <a:t> Small Island </a:t>
            </a:r>
            <a:r>
              <a:rPr lang="en-GB" sz="1800" dirty="0" smtClean="0">
                <a:solidFill>
                  <a:schemeClr val="tx1">
                    <a:lumMod val="75000"/>
                  </a:schemeClr>
                </a:solidFill>
              </a:rPr>
              <a:t>– Levy</a:t>
            </a:r>
          </a:p>
          <a:p>
            <a:pPr>
              <a:buClr>
                <a:schemeClr val="tx1"/>
              </a:buClr>
              <a:buFont typeface="Arial" pitchFamily="34" charset="0"/>
              <a:buChar char="•"/>
            </a:pPr>
            <a:r>
              <a:rPr lang="en-GB" sz="1800" i="1" dirty="0" smtClean="0">
                <a:solidFill>
                  <a:schemeClr val="tx1">
                    <a:lumMod val="75000"/>
                  </a:schemeClr>
                </a:solidFill>
              </a:rPr>
              <a:t> Wise Children </a:t>
            </a:r>
            <a:r>
              <a:rPr lang="en-GB" sz="1800" dirty="0"/>
              <a:t>–</a:t>
            </a:r>
            <a:r>
              <a:rPr lang="en-GB" sz="1800" i="1" dirty="0" smtClean="0">
                <a:solidFill>
                  <a:schemeClr val="tx1">
                    <a:lumMod val="75000"/>
                  </a:schemeClr>
                </a:solidFill>
              </a:rPr>
              <a:t> Carter.</a:t>
            </a:r>
            <a:endParaRPr lang="en-GB" sz="1800" dirty="0" smtClean="0">
              <a:solidFill>
                <a:schemeClr val="tx1">
                  <a:lumMod val="75000"/>
                </a:schemeClr>
              </a:solidFill>
            </a:endParaRPr>
          </a:p>
          <a:p>
            <a:endParaRPr lang="en-GB" sz="1600" dirty="0" smtClean="0">
              <a:solidFill>
                <a:schemeClr val="accent6"/>
              </a:solidFill>
            </a:endParaRPr>
          </a:p>
          <a:p>
            <a:pPr>
              <a:buFont typeface="Arial" pitchFamily="34" charset="0"/>
              <a:buChar char="•"/>
            </a:pPr>
            <a:endParaRPr lang="en-GB" sz="1600" dirty="0" smtClean="0">
              <a:solidFill>
                <a:srgbClr val="FF0000"/>
              </a:solidFill>
            </a:endParaRPr>
          </a:p>
        </p:txBody>
      </p:sp>
      <p:sp>
        <p:nvSpPr>
          <p:cNvPr id="4"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22</a:t>
            </a:r>
            <a:endParaRPr lang="en-US" sz="800" dirty="0"/>
          </a:p>
        </p:txBody>
      </p:sp>
      <p:sp>
        <p:nvSpPr>
          <p:cNvPr id="6"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extLst>
      <p:ext uri="{BB962C8B-B14F-4D97-AF65-F5344CB8AC3E}">
        <p14:creationId xmlns:p14="http://schemas.microsoft.com/office/powerpoint/2010/main" val="6450090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73015"/>
          </a:xfrm>
        </p:spPr>
        <p:txBody>
          <a:bodyPr>
            <a:normAutofit/>
          </a:bodyPr>
          <a:lstStyle/>
          <a:p>
            <a:r>
              <a:rPr lang="en-GB" sz="3200" dirty="0" smtClean="0">
                <a:solidFill>
                  <a:schemeClr val="tx2"/>
                </a:solidFill>
                <a:latin typeface="AQA Chevin Pro Light" panose="020F0303030000060003" pitchFamily="34" charset="0"/>
              </a:rPr>
              <a:t>A-level: structure of Paper 1</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342900" y="1234294"/>
            <a:ext cx="8496300"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2 hours 30 minutes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75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40% of total marks.</a:t>
            </a:r>
            <a:endParaRPr lang="en-GB" sz="1800" dirty="0">
              <a:cs typeface="Arial" charset="0"/>
            </a:endParaRPr>
          </a:p>
          <a:p>
            <a:pPr marL="0" indent="0">
              <a:buNone/>
            </a:pPr>
            <a:endParaRPr lang="en-GB" sz="1800" dirty="0">
              <a:cs typeface="Arial" charset="0"/>
            </a:endParaRPr>
          </a:p>
          <a:p>
            <a:pPr marL="0" indent="0">
              <a:buNone/>
            </a:pPr>
            <a:endParaRPr lang="en-GB" sz="1800" dirty="0">
              <a:cs typeface="Arial" charset="0"/>
            </a:endParaRPr>
          </a:p>
          <a:p>
            <a:pPr marL="355600" indent="-355600">
              <a:buClr>
                <a:schemeClr val="tx1"/>
              </a:buClr>
              <a:buFont typeface="Arial" charset="0"/>
              <a:buChar char="•"/>
            </a:pPr>
            <a:r>
              <a:rPr lang="en-GB" sz="1800" dirty="0" smtClean="0">
                <a:cs typeface="Arial" charset="0"/>
              </a:rPr>
              <a:t>3 sections:</a:t>
            </a:r>
          </a:p>
          <a:p>
            <a:pPr marL="355600" indent="-355600">
              <a:buClr>
                <a:schemeClr val="tx1"/>
              </a:buClr>
              <a:buFont typeface="Arial" charset="0"/>
              <a:buChar char="•"/>
            </a:pPr>
            <a:endParaRPr lang="en-GB" sz="1800" dirty="0">
              <a:cs typeface="Arial" charset="0"/>
            </a:endParaRPr>
          </a:p>
          <a:p>
            <a:pPr lvl="1">
              <a:buClr>
                <a:schemeClr val="tx1"/>
              </a:buClr>
            </a:pPr>
            <a:r>
              <a:rPr lang="en-GB" sz="1800" dirty="0">
                <a:cs typeface="Arial" charset="0"/>
              </a:rPr>
              <a:t> </a:t>
            </a:r>
            <a:r>
              <a:rPr lang="en-GB" sz="1800" dirty="0" smtClean="0">
                <a:cs typeface="Arial" charset="0"/>
              </a:rPr>
              <a:t>Section A: One passage-based question on a Shakespeare text (25 marks)</a:t>
            </a:r>
          </a:p>
          <a:p>
            <a:pPr lvl="1">
              <a:buClr>
                <a:schemeClr val="tx1"/>
              </a:buClr>
              <a:buNone/>
            </a:pPr>
            <a:endParaRPr lang="en-GB" sz="1800" dirty="0" smtClean="0">
              <a:cs typeface="Arial" charset="0"/>
            </a:endParaRPr>
          </a:p>
          <a:p>
            <a:pPr lvl="1">
              <a:buClr>
                <a:schemeClr val="tx1"/>
              </a:buClr>
            </a:pPr>
            <a:r>
              <a:rPr lang="en-GB" sz="1800" dirty="0">
                <a:cs typeface="Arial" charset="0"/>
              </a:rPr>
              <a:t> </a:t>
            </a:r>
            <a:r>
              <a:rPr lang="en-GB" sz="1800" dirty="0" smtClean="0">
                <a:cs typeface="Arial" charset="0"/>
              </a:rPr>
              <a:t>Section </a:t>
            </a:r>
            <a:r>
              <a:rPr lang="en-GB" sz="1800" dirty="0">
                <a:cs typeface="Arial" charset="0"/>
              </a:rPr>
              <a:t>B: One essay question on a Shakespeare text (25 marks</a:t>
            </a:r>
            <a:r>
              <a:rPr lang="en-GB" sz="1800" dirty="0" smtClean="0">
                <a:cs typeface="Arial" charset="0"/>
              </a:rPr>
              <a:t>)</a:t>
            </a:r>
          </a:p>
          <a:p>
            <a:pPr lvl="1">
              <a:buClr>
                <a:schemeClr val="tx1"/>
              </a:buClr>
              <a:buNone/>
            </a:pPr>
            <a:endParaRPr lang="en-GB" sz="1800" dirty="0" smtClean="0">
              <a:cs typeface="Arial" charset="0"/>
            </a:endParaRPr>
          </a:p>
          <a:p>
            <a:pPr lvl="1">
              <a:buClr>
                <a:schemeClr val="tx1"/>
              </a:buClr>
            </a:pPr>
            <a:r>
              <a:rPr lang="en-GB" sz="1800" dirty="0">
                <a:cs typeface="Arial" charset="0"/>
              </a:rPr>
              <a:t> </a:t>
            </a:r>
            <a:r>
              <a:rPr lang="en-GB" sz="1800" dirty="0" smtClean="0">
                <a:cs typeface="Arial" charset="0"/>
              </a:rPr>
              <a:t>Section C: One essay question linking two other texts (25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23</a:t>
            </a:r>
            <a:endParaRPr lang="en-US" sz="800" dirty="0"/>
          </a:p>
        </p:txBody>
      </p:sp>
      <p:sp>
        <p:nvSpPr>
          <p:cNvPr id="8"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extLst>
      <p:ext uri="{BB962C8B-B14F-4D97-AF65-F5344CB8AC3E}">
        <p14:creationId xmlns:p14="http://schemas.microsoft.com/office/powerpoint/2010/main" val="31230198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338"/>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A (</a:t>
            </a:r>
            <a:r>
              <a:rPr lang="en-GB" sz="3200" dirty="0" err="1" smtClean="0">
                <a:solidFill>
                  <a:schemeClr val="tx2"/>
                </a:solidFill>
                <a:latin typeface="AQA Chevin Pro Light" panose="020F0303030000060003" pitchFamily="34" charset="0"/>
              </a:rPr>
              <a:t>i</a:t>
            </a:r>
            <a:r>
              <a:rPr lang="en-GB" sz="3200" dirty="0" smtClean="0">
                <a:solidFill>
                  <a:schemeClr val="tx2"/>
                </a:solidFill>
                <a:latin typeface="AQA Chevin Pro Light" panose="020F0303030000060003" pitchFamily="34" charset="0"/>
              </a:rPr>
              <a:t>)</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182881" y="1187355"/>
            <a:ext cx="8575040" cy="5091942"/>
          </a:xfrm>
        </p:spPr>
        <p:txBody>
          <a:bodyPr/>
          <a:lstStyle/>
          <a:p>
            <a:pPr marL="285750" indent="-285750"/>
            <a:r>
              <a:rPr lang="en-GB" sz="1800" dirty="0" smtClean="0"/>
              <a:t>Section A: passage-based question (no choice of passage): </a:t>
            </a:r>
          </a:p>
          <a:p>
            <a:pPr marL="285750" indent="-285750">
              <a:buFont typeface="Arial" panose="020B0604020202020204" pitchFamily="34" charset="0"/>
              <a:buChar char="•"/>
            </a:pPr>
            <a:endParaRPr lang="en-GB" sz="1800" dirty="0" smtClean="0"/>
          </a:p>
          <a:p>
            <a:pPr marL="285750" indent="-285750"/>
            <a:r>
              <a:rPr lang="en-GB" sz="1800" dirty="0" smtClean="0"/>
              <a:t>Extract printed from the beginning of Act 1 scene ii of </a:t>
            </a:r>
            <a:r>
              <a:rPr lang="en-GB" sz="1800" i="1" dirty="0" smtClean="0"/>
              <a:t>Othello</a:t>
            </a:r>
            <a:r>
              <a:rPr lang="en-GB" sz="1800" dirty="0" smtClean="0"/>
              <a:t>.</a:t>
            </a:r>
          </a:p>
          <a:p>
            <a:endParaRPr lang="en-GB" sz="1800" dirty="0" smtClean="0"/>
          </a:p>
          <a:p>
            <a:r>
              <a:rPr lang="en-GB" sz="1800" dirty="0" smtClean="0"/>
              <a:t>Read </a:t>
            </a:r>
            <a:r>
              <a:rPr lang="en-GB" sz="1800" dirty="0"/>
              <a:t>the extract below and then answer the </a:t>
            </a:r>
            <a:r>
              <a:rPr lang="en-GB" sz="1800" dirty="0" smtClean="0"/>
              <a:t>question</a:t>
            </a:r>
            <a:r>
              <a:rPr lang="en-GB" sz="1800" dirty="0"/>
              <a:t>:</a:t>
            </a:r>
          </a:p>
          <a:p>
            <a:r>
              <a:rPr lang="en-GB" sz="1800" dirty="0"/>
              <a:t> </a:t>
            </a:r>
          </a:p>
          <a:p>
            <a:r>
              <a:rPr lang="en-GB" sz="1800" dirty="0"/>
              <a:t>      </a:t>
            </a:r>
            <a:r>
              <a:rPr lang="en-GB" sz="1800" dirty="0" smtClean="0"/>
              <a:t> ‘Explore </a:t>
            </a:r>
            <a:r>
              <a:rPr lang="en-GB" sz="1800" b="1" dirty="0" smtClean="0">
                <a:solidFill>
                  <a:srgbClr val="C8194B"/>
                </a:solidFill>
              </a:rPr>
              <a:t>(a)</a:t>
            </a:r>
            <a:r>
              <a:rPr lang="en-GB" sz="1800" dirty="0" smtClean="0"/>
              <a:t> </a:t>
            </a:r>
            <a:r>
              <a:rPr lang="en-GB" sz="1800" dirty="0"/>
              <a:t>the </a:t>
            </a:r>
            <a:r>
              <a:rPr lang="en-GB" sz="1800" dirty="0" smtClean="0"/>
              <a:t>significance </a:t>
            </a:r>
            <a:r>
              <a:rPr lang="en-GB" sz="1800" b="1" dirty="0" smtClean="0">
                <a:solidFill>
                  <a:srgbClr val="C8194B"/>
                </a:solidFill>
              </a:rPr>
              <a:t>(b) </a:t>
            </a:r>
            <a:r>
              <a:rPr lang="en-GB" sz="1800" dirty="0"/>
              <a:t>of this extract to the </a:t>
            </a:r>
            <a:r>
              <a:rPr lang="en-GB" sz="1800" dirty="0" smtClean="0"/>
              <a:t>tragedy </a:t>
            </a:r>
            <a:r>
              <a:rPr lang="en-GB" sz="1800" b="1" dirty="0" smtClean="0">
                <a:solidFill>
                  <a:srgbClr val="C8194B"/>
                </a:solidFill>
              </a:rPr>
              <a:t>(c)</a:t>
            </a:r>
            <a:r>
              <a:rPr lang="en-GB" sz="1800" dirty="0" smtClean="0"/>
              <a:t> </a:t>
            </a:r>
            <a:r>
              <a:rPr lang="en-GB" sz="1800" dirty="0"/>
              <a:t>of the play as a </a:t>
            </a:r>
            <a:r>
              <a:rPr lang="en-GB" sz="1800" dirty="0" smtClean="0"/>
              <a:t>	whole. Remember </a:t>
            </a:r>
            <a:r>
              <a:rPr lang="en-GB" sz="1800" dirty="0"/>
              <a:t>to include in your answer relevant analysis of </a:t>
            </a:r>
            <a:r>
              <a:rPr lang="en-GB" sz="1800" dirty="0" smtClean="0"/>
              <a:t>	Shakespeare’s dramatic methods </a:t>
            </a:r>
            <a:r>
              <a:rPr lang="en-GB" sz="1800" b="1" dirty="0" smtClean="0">
                <a:solidFill>
                  <a:srgbClr val="C8194B"/>
                </a:solidFill>
              </a:rPr>
              <a:t>(d)</a:t>
            </a:r>
            <a:r>
              <a:rPr lang="en-GB" sz="1800" dirty="0" smtClean="0"/>
              <a:t>.’ </a:t>
            </a:r>
            <a:endParaRPr lang="en-GB" sz="1800" dirty="0"/>
          </a:p>
        </p:txBody>
      </p:sp>
      <p:sp>
        <p:nvSpPr>
          <p:cNvPr id="4" name="Footer Placeholder 3"/>
          <p:cNvSpPr txBox="1">
            <a:spLocks/>
          </p:cNvSpPr>
          <p:nvPr/>
        </p:nvSpPr>
        <p:spPr>
          <a:xfrm>
            <a:off x="2090739" y="6410775"/>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24</a:t>
            </a:r>
            <a:endParaRPr lang="en-US" sz="800" dirty="0"/>
          </a:p>
        </p:txBody>
      </p:sp>
      <p:sp>
        <p:nvSpPr>
          <p:cNvPr id="15" name="TextBox 14"/>
          <p:cNvSpPr txBox="1"/>
          <p:nvPr/>
        </p:nvSpPr>
        <p:spPr>
          <a:xfrm>
            <a:off x="121921" y="3997390"/>
            <a:ext cx="8244675" cy="1754326"/>
          </a:xfrm>
          <a:prstGeom prst="rect">
            <a:avLst/>
          </a:prstGeom>
          <a:noFill/>
        </p:spPr>
        <p:txBody>
          <a:bodyPr wrap="square" rtlCol="0">
            <a:spAutoFit/>
          </a:bodyPr>
          <a:lstStyle/>
          <a:p>
            <a:pPr>
              <a:buClr>
                <a:srgbClr val="C8194B"/>
              </a:buClr>
            </a:pPr>
            <a:r>
              <a:rPr lang="en-GB" b="1" dirty="0" smtClean="0">
                <a:solidFill>
                  <a:srgbClr val="C8194B"/>
                </a:solidFill>
              </a:rPr>
              <a:t>(a)	</a:t>
            </a:r>
            <a:r>
              <a:rPr lang="en-GB" dirty="0" smtClean="0"/>
              <a:t>AO1 will be hit as the students explore through their writing, using 	appropriate concepts and terminology</a:t>
            </a:r>
          </a:p>
          <a:p>
            <a:pPr>
              <a:buClr>
                <a:srgbClr val="C8194B"/>
              </a:buClr>
            </a:pPr>
            <a:r>
              <a:rPr lang="en-GB" b="1" dirty="0" smtClean="0">
                <a:solidFill>
                  <a:srgbClr val="C8194B"/>
                </a:solidFill>
              </a:rPr>
              <a:t>(b)	</a:t>
            </a:r>
            <a:r>
              <a:rPr lang="en-GB" dirty="0" smtClean="0"/>
              <a:t>Significance </a:t>
            </a:r>
            <a:r>
              <a:rPr lang="en-GB" dirty="0"/>
              <a:t>takes students into an exploration of meanings and a </a:t>
            </a:r>
            <a:r>
              <a:rPr lang="en-GB" dirty="0" smtClean="0"/>
              <a:t>	consideration </a:t>
            </a:r>
            <a:r>
              <a:rPr lang="en-GB" dirty="0"/>
              <a:t>of the contextual factors that arise from the passage – AO2, </a:t>
            </a:r>
            <a:r>
              <a:rPr lang="en-GB" dirty="0" smtClean="0"/>
              <a:t>	AO3</a:t>
            </a:r>
            <a:r>
              <a:rPr lang="en-GB" dirty="0"/>
              <a:t>, AO4 and </a:t>
            </a:r>
            <a:r>
              <a:rPr lang="en-GB" dirty="0" smtClean="0"/>
              <a:t>AO5.</a:t>
            </a:r>
          </a:p>
          <a:p>
            <a:pPr marL="342900" indent="-342900">
              <a:buAutoNum type="alphaLcParenR"/>
            </a:pPr>
            <a:endParaRPr lang="en-GB" dirty="0"/>
          </a:p>
        </p:txBody>
      </p:sp>
    </p:spTree>
    <p:extLst>
      <p:ext uri="{BB962C8B-B14F-4D97-AF65-F5344CB8AC3E}">
        <p14:creationId xmlns:p14="http://schemas.microsoft.com/office/powerpoint/2010/main" val="2060086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1" y="385338"/>
            <a:ext cx="8229600" cy="609600"/>
          </a:xfrm>
        </p:spPr>
        <p:txBody>
          <a:bodyPr>
            <a:normAutofit/>
          </a:bodyPr>
          <a:lstStyle/>
          <a:p>
            <a:r>
              <a:rPr lang="en-GB" sz="2600" dirty="0" smtClean="0">
                <a:solidFill>
                  <a:schemeClr val="tx2"/>
                </a:solidFill>
                <a:latin typeface="AQA Chevin Pro Light" panose="020F0303030000060003" pitchFamily="34" charset="0"/>
              </a:rPr>
              <a:t>Example question: Section A (ii)</a:t>
            </a:r>
            <a:endParaRPr lang="en-GB" sz="26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182881" y="1187355"/>
            <a:ext cx="8575040" cy="5091942"/>
          </a:xfrm>
        </p:spPr>
        <p:txBody>
          <a:bodyPr/>
          <a:lstStyle/>
          <a:p>
            <a:pPr marL="285750" indent="-285750"/>
            <a:r>
              <a:rPr lang="en-GB" sz="1800" dirty="0" smtClean="0"/>
              <a:t>Section A: passage-based question (no choice of passage): </a:t>
            </a:r>
          </a:p>
          <a:p>
            <a:pPr marL="285750" indent="-285750">
              <a:buFont typeface="Arial" panose="020B0604020202020204" pitchFamily="34" charset="0"/>
              <a:buChar char="•"/>
            </a:pPr>
            <a:endParaRPr lang="en-GB" sz="1800" dirty="0" smtClean="0"/>
          </a:p>
          <a:p>
            <a:pPr marL="285750" indent="-285750"/>
            <a:r>
              <a:rPr lang="en-GB" sz="1800" dirty="0" smtClean="0"/>
              <a:t>Extract printed from the beginning of Act 1 Scene (ii) of </a:t>
            </a:r>
            <a:r>
              <a:rPr lang="en-GB" sz="1800" i="1" dirty="0" smtClean="0"/>
              <a:t>Othello</a:t>
            </a:r>
            <a:r>
              <a:rPr lang="en-GB" sz="1800" dirty="0" smtClean="0"/>
              <a:t>.</a:t>
            </a:r>
          </a:p>
          <a:p>
            <a:endParaRPr lang="en-GB" sz="1800" dirty="0" smtClean="0"/>
          </a:p>
          <a:p>
            <a:r>
              <a:rPr lang="en-GB" sz="1800" dirty="0" smtClean="0"/>
              <a:t>Read </a:t>
            </a:r>
            <a:r>
              <a:rPr lang="en-GB" sz="1800" dirty="0"/>
              <a:t>the extract below and then answer the </a:t>
            </a:r>
            <a:r>
              <a:rPr lang="en-GB" sz="1800" dirty="0" smtClean="0"/>
              <a:t>question: </a:t>
            </a:r>
            <a:endParaRPr lang="en-GB" sz="1800" dirty="0"/>
          </a:p>
          <a:p>
            <a:r>
              <a:rPr lang="en-GB" sz="1800" dirty="0"/>
              <a:t> </a:t>
            </a:r>
          </a:p>
          <a:p>
            <a:r>
              <a:rPr lang="en-GB" sz="1800" dirty="0"/>
              <a:t>       </a:t>
            </a:r>
            <a:r>
              <a:rPr lang="en-GB" sz="1800" dirty="0" smtClean="0"/>
              <a:t>Explore </a:t>
            </a:r>
            <a:r>
              <a:rPr lang="en-GB" sz="1800" b="1" dirty="0" smtClean="0">
                <a:solidFill>
                  <a:srgbClr val="C8194B"/>
                </a:solidFill>
              </a:rPr>
              <a:t>(a</a:t>
            </a:r>
            <a:r>
              <a:rPr lang="en-GB" sz="1800" b="1" dirty="0">
                <a:solidFill>
                  <a:srgbClr val="C8194B"/>
                </a:solidFill>
              </a:rPr>
              <a:t>)</a:t>
            </a:r>
            <a:r>
              <a:rPr lang="en-GB" sz="1800" dirty="0"/>
              <a:t> the </a:t>
            </a:r>
            <a:r>
              <a:rPr lang="en-GB" sz="1800" dirty="0" smtClean="0"/>
              <a:t>significance </a:t>
            </a:r>
            <a:r>
              <a:rPr lang="en-GB" sz="1800" b="1" dirty="0" smtClean="0">
                <a:solidFill>
                  <a:srgbClr val="C8194B"/>
                </a:solidFill>
              </a:rPr>
              <a:t>(</a:t>
            </a:r>
            <a:r>
              <a:rPr lang="en-GB" sz="1800" b="1" dirty="0">
                <a:solidFill>
                  <a:srgbClr val="C8194B"/>
                </a:solidFill>
              </a:rPr>
              <a:t>b) </a:t>
            </a:r>
            <a:r>
              <a:rPr lang="en-GB" sz="1800" dirty="0"/>
              <a:t>of this extract to the </a:t>
            </a:r>
            <a:r>
              <a:rPr lang="en-GB" sz="1800" dirty="0" smtClean="0"/>
              <a:t>tragedy </a:t>
            </a:r>
            <a:r>
              <a:rPr lang="en-GB" sz="1800" b="1" dirty="0" smtClean="0">
                <a:solidFill>
                  <a:srgbClr val="C8194B"/>
                </a:solidFill>
              </a:rPr>
              <a:t>(</a:t>
            </a:r>
            <a:r>
              <a:rPr lang="en-GB" sz="1800" b="1" dirty="0">
                <a:solidFill>
                  <a:srgbClr val="C8194B"/>
                </a:solidFill>
              </a:rPr>
              <a:t>c)</a:t>
            </a:r>
            <a:r>
              <a:rPr lang="en-GB" sz="1800" dirty="0"/>
              <a:t> of the play as a 	whole. Remember to include in your answer relevant analysis of 	Shakespeare’s dramatic </a:t>
            </a:r>
            <a:r>
              <a:rPr lang="en-GB" sz="1800" dirty="0" smtClean="0"/>
              <a:t>methods </a:t>
            </a:r>
            <a:r>
              <a:rPr lang="en-GB" sz="1800" b="1" dirty="0" smtClean="0">
                <a:solidFill>
                  <a:srgbClr val="C8194B"/>
                </a:solidFill>
              </a:rPr>
              <a:t>(</a:t>
            </a:r>
            <a:r>
              <a:rPr lang="en-GB" sz="1800" b="1" dirty="0">
                <a:solidFill>
                  <a:srgbClr val="C8194B"/>
                </a:solidFill>
              </a:rPr>
              <a:t>d)</a:t>
            </a:r>
            <a:r>
              <a:rPr lang="en-GB" sz="1800" dirty="0"/>
              <a:t>. </a:t>
            </a:r>
          </a:p>
        </p:txBody>
      </p:sp>
      <p:sp>
        <p:nvSpPr>
          <p:cNvPr id="4" name="Footer Placeholder 3"/>
          <p:cNvSpPr txBox="1">
            <a:spLocks/>
          </p:cNvSpPr>
          <p:nvPr/>
        </p:nvSpPr>
        <p:spPr>
          <a:xfrm>
            <a:off x="2090739" y="6410775"/>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25</a:t>
            </a:r>
            <a:endParaRPr lang="en-US" sz="800" dirty="0"/>
          </a:p>
        </p:txBody>
      </p:sp>
      <p:sp>
        <p:nvSpPr>
          <p:cNvPr id="15" name="TextBox 14"/>
          <p:cNvSpPr txBox="1"/>
          <p:nvPr/>
        </p:nvSpPr>
        <p:spPr>
          <a:xfrm>
            <a:off x="167804" y="3997390"/>
            <a:ext cx="8244675" cy="1477328"/>
          </a:xfrm>
          <a:prstGeom prst="rect">
            <a:avLst/>
          </a:prstGeom>
          <a:noFill/>
        </p:spPr>
        <p:txBody>
          <a:bodyPr wrap="square" rtlCol="0">
            <a:spAutoFit/>
          </a:bodyPr>
          <a:lstStyle/>
          <a:p>
            <a:r>
              <a:rPr lang="en-GB" b="1" dirty="0" smtClean="0">
                <a:solidFill>
                  <a:srgbClr val="C8194B"/>
                </a:solidFill>
              </a:rPr>
              <a:t>(c)	</a:t>
            </a:r>
            <a:r>
              <a:rPr lang="en-GB" dirty="0" smtClean="0"/>
              <a:t>In </a:t>
            </a:r>
            <a:r>
              <a:rPr lang="en-GB" dirty="0"/>
              <a:t>writing about aspects of tragedy in the extract and the wider play, </a:t>
            </a:r>
            <a:r>
              <a:rPr lang="en-GB" dirty="0" smtClean="0"/>
              <a:t>	students </a:t>
            </a:r>
            <a:r>
              <a:rPr lang="en-GB" dirty="0"/>
              <a:t>will be connecting with the tragic genre which comes from their </a:t>
            </a:r>
            <a:r>
              <a:rPr lang="en-GB" dirty="0" smtClean="0"/>
              <a:t>	study </a:t>
            </a:r>
            <a:r>
              <a:rPr lang="en-GB" dirty="0"/>
              <a:t>of this genre – </a:t>
            </a:r>
            <a:r>
              <a:rPr lang="en-GB" dirty="0" smtClean="0"/>
              <a:t>AO4</a:t>
            </a:r>
          </a:p>
          <a:p>
            <a:r>
              <a:rPr lang="en-GB" b="1" dirty="0" smtClean="0">
                <a:solidFill>
                  <a:srgbClr val="C8194B"/>
                </a:solidFill>
              </a:rPr>
              <a:t>(d)	</a:t>
            </a:r>
            <a:r>
              <a:rPr lang="en-GB" dirty="0" smtClean="0"/>
              <a:t>The </a:t>
            </a:r>
            <a:r>
              <a:rPr lang="en-GB" dirty="0"/>
              <a:t>invitation to address AO2 and understand that the play’s construction </a:t>
            </a:r>
            <a:r>
              <a:rPr lang="en-GB" dirty="0" smtClean="0"/>
              <a:t>	leads </a:t>
            </a:r>
            <a:r>
              <a:rPr lang="en-GB" dirty="0"/>
              <a:t>to meanings being made</a:t>
            </a:r>
            <a:r>
              <a:rPr lang="en-GB" dirty="0" smtClean="0"/>
              <a:t>.</a:t>
            </a:r>
            <a:endParaRPr lang="en-GB" dirty="0"/>
          </a:p>
        </p:txBody>
      </p:sp>
    </p:spTree>
    <p:extLst>
      <p:ext uri="{BB962C8B-B14F-4D97-AF65-F5344CB8AC3E}">
        <p14:creationId xmlns:p14="http://schemas.microsoft.com/office/powerpoint/2010/main" val="3163127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378" y="377861"/>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B</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116281"/>
            <a:ext cx="8229600" cy="5141315"/>
          </a:xfrm>
        </p:spPr>
        <p:txBody>
          <a:bodyPr/>
          <a:lstStyle/>
          <a:p>
            <a:r>
              <a:rPr lang="en-GB" sz="1800" dirty="0" smtClean="0"/>
              <a:t>Section B: conventional essay question (choice of two on each text):</a:t>
            </a:r>
            <a:endParaRPr lang="en-GB" sz="1800" dirty="0" smtClean="0">
              <a:solidFill>
                <a:srgbClr val="FF0000"/>
              </a:solidFill>
            </a:endParaRPr>
          </a:p>
          <a:p>
            <a:endParaRPr lang="en-GB" sz="1800" dirty="0" smtClean="0"/>
          </a:p>
          <a:p>
            <a:r>
              <a:rPr lang="en-GB" sz="1800" i="1" dirty="0" smtClean="0"/>
              <a:t>King Lear </a:t>
            </a:r>
            <a:r>
              <a:rPr lang="en-GB" sz="1800" dirty="0" smtClean="0"/>
              <a:t>(tragedy):</a:t>
            </a:r>
          </a:p>
          <a:p>
            <a:endParaRPr lang="en-GB" sz="1800" dirty="0" smtClean="0"/>
          </a:p>
          <a:p>
            <a:r>
              <a:rPr lang="en-GB" sz="1800" dirty="0" smtClean="0"/>
              <a:t>‘Cordelia’s </a:t>
            </a:r>
            <a:r>
              <a:rPr lang="en-GB" sz="1800" dirty="0" smtClean="0">
                <a:solidFill>
                  <a:srgbClr val="C8194B"/>
                </a:solidFill>
              </a:rPr>
              <a:t>death</a:t>
            </a:r>
            <a:r>
              <a:rPr lang="en-GB" sz="1800" dirty="0" smtClean="0"/>
              <a:t> is the </a:t>
            </a:r>
            <a:r>
              <a:rPr lang="en-GB" sz="1800" dirty="0" smtClean="0">
                <a:solidFill>
                  <a:srgbClr val="C8194B"/>
                </a:solidFill>
              </a:rPr>
              <a:t>shocking climax </a:t>
            </a:r>
            <a:r>
              <a:rPr lang="en-GB" sz="1800" dirty="0" smtClean="0"/>
              <a:t>of </a:t>
            </a:r>
            <a:r>
              <a:rPr lang="en-GB" sz="1800" dirty="0" smtClean="0">
                <a:solidFill>
                  <a:srgbClr val="C8194B"/>
                </a:solidFill>
              </a:rPr>
              <a:t>cruelty</a:t>
            </a:r>
            <a:r>
              <a:rPr lang="en-GB" sz="1800" dirty="0" smtClean="0"/>
              <a:t> in Shakespeare’s exploration of</a:t>
            </a:r>
            <a:r>
              <a:rPr lang="en-GB" sz="1800" dirty="0" smtClean="0">
                <a:solidFill>
                  <a:srgbClr val="FF0000"/>
                </a:solidFill>
              </a:rPr>
              <a:t> </a:t>
            </a:r>
            <a:r>
              <a:rPr lang="en-GB" sz="1800" dirty="0" smtClean="0">
                <a:solidFill>
                  <a:srgbClr val="C8194B"/>
                </a:solidFill>
              </a:rPr>
              <a:t>evil</a:t>
            </a:r>
            <a:r>
              <a:rPr lang="en-GB" sz="1800" b="1" dirty="0" smtClean="0">
                <a:solidFill>
                  <a:srgbClr val="C8194B"/>
                </a:solidFill>
              </a:rPr>
              <a:t>*</a:t>
            </a:r>
            <a:r>
              <a:rPr lang="en-GB" sz="1800" dirty="0" smtClean="0"/>
              <a:t>.’</a:t>
            </a:r>
            <a:endParaRPr lang="en-GB" sz="1800" b="1" dirty="0" smtClean="0">
              <a:solidFill>
                <a:srgbClr val="C8194B"/>
              </a:solidFill>
            </a:endParaRPr>
          </a:p>
          <a:p>
            <a:endParaRPr lang="en-GB" sz="900" dirty="0" smtClean="0"/>
          </a:p>
          <a:p>
            <a:r>
              <a:rPr lang="en-GB" sz="1800" dirty="0" smtClean="0"/>
              <a:t>To what extent do you agree with this view? Remember to include in your answer relevant comment on Shakespeare’s dramatic methods.</a:t>
            </a:r>
          </a:p>
          <a:p>
            <a:endParaRPr lang="en-GB" sz="2400" dirty="0" smtClean="0"/>
          </a:p>
          <a:p>
            <a:r>
              <a:rPr lang="en-GB" sz="1800" dirty="0" smtClean="0"/>
              <a:t> </a:t>
            </a:r>
            <a:r>
              <a:rPr lang="en-GB" sz="1800" i="1" dirty="0" smtClean="0"/>
              <a:t>Twelfth Night </a:t>
            </a:r>
            <a:r>
              <a:rPr lang="en-GB" sz="1800" dirty="0" smtClean="0"/>
              <a:t>(comedy):</a:t>
            </a:r>
          </a:p>
          <a:p>
            <a:endParaRPr lang="en-GB" sz="1800" dirty="0" smtClean="0"/>
          </a:p>
          <a:p>
            <a:r>
              <a:rPr lang="en-GB" sz="1800" dirty="0" smtClean="0"/>
              <a:t>‘</a:t>
            </a:r>
            <a:r>
              <a:rPr lang="en-GB" sz="1800" i="1" dirty="0" smtClean="0"/>
              <a:t>Twelfth Night </a:t>
            </a:r>
            <a:r>
              <a:rPr lang="en-GB" sz="1800" dirty="0" smtClean="0">
                <a:solidFill>
                  <a:srgbClr val="C8194B"/>
                </a:solidFill>
              </a:rPr>
              <a:t>delights</a:t>
            </a:r>
            <a:r>
              <a:rPr lang="en-GB" sz="1800" dirty="0" smtClean="0"/>
              <a:t> in the </a:t>
            </a:r>
            <a:r>
              <a:rPr lang="en-GB" sz="1800" dirty="0" smtClean="0">
                <a:solidFill>
                  <a:srgbClr val="C8194B"/>
                </a:solidFill>
              </a:rPr>
              <a:t>folly of misrule</a:t>
            </a:r>
            <a:r>
              <a:rPr lang="en-GB" sz="1800" b="1" dirty="0" smtClean="0">
                <a:solidFill>
                  <a:srgbClr val="C8194B"/>
                </a:solidFill>
              </a:rPr>
              <a:t>*</a:t>
            </a:r>
            <a:r>
              <a:rPr lang="en-GB" sz="1800" dirty="0" smtClean="0"/>
              <a:t>.’</a:t>
            </a:r>
          </a:p>
          <a:p>
            <a:endParaRPr lang="en-GB" sz="900" dirty="0" smtClean="0"/>
          </a:p>
          <a:p>
            <a:r>
              <a:rPr lang="en-GB" sz="1800" dirty="0" smtClean="0"/>
              <a:t>To what extent do you agree with this view? Remember to include in your answer relevant comment on Shakespeare’s dramatic methods</a:t>
            </a:r>
            <a:r>
              <a:rPr lang="en-GB" dirty="0" smtClean="0"/>
              <a:t>.</a:t>
            </a:r>
          </a:p>
          <a:p>
            <a:endParaRPr lang="en-GB" dirty="0" smtClean="0"/>
          </a:p>
          <a:p>
            <a:r>
              <a:rPr lang="en-GB" sz="1800" b="1" dirty="0">
                <a:solidFill>
                  <a:srgbClr val="C8194B"/>
                </a:solidFill>
              </a:rPr>
              <a:t>*</a:t>
            </a:r>
            <a:r>
              <a:rPr lang="en-GB" sz="1800" dirty="0"/>
              <a:t>Given quotation to debate containing </a:t>
            </a:r>
            <a:r>
              <a:rPr lang="en-GB" sz="1800" dirty="0" smtClean="0"/>
              <a:t>key </a:t>
            </a:r>
            <a:r>
              <a:rPr lang="en-GB" sz="1800" dirty="0"/>
              <a:t>aspects of comedy or tragedy</a:t>
            </a:r>
          </a:p>
          <a:p>
            <a:endParaRPr lang="en-GB" dirty="0" smtClean="0"/>
          </a:p>
          <a:p>
            <a:r>
              <a:rPr lang="en-GB" dirty="0" smtClean="0"/>
              <a:t>	</a:t>
            </a:r>
          </a:p>
          <a:p>
            <a:pPr algn="ctr"/>
            <a:r>
              <a:rPr lang="en-GB" dirty="0" smtClean="0"/>
              <a:t>	</a:t>
            </a:r>
            <a:endParaRPr lang="en-GB"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26</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749"/>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C + TASK 1</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313180"/>
            <a:ext cx="8229600" cy="4052664"/>
          </a:xfrm>
        </p:spPr>
        <p:txBody>
          <a:bodyPr/>
          <a:lstStyle/>
          <a:p>
            <a:r>
              <a:rPr lang="en-GB" sz="1800" dirty="0" smtClean="0"/>
              <a:t>Section C: conventional essay question on two texts (choice of two questions):	</a:t>
            </a:r>
          </a:p>
          <a:p>
            <a:r>
              <a:rPr lang="en-GB" sz="1800" dirty="0" smtClean="0"/>
              <a:t>‘In comedic  literature, humour is primarily provided by the uncultivated behaviour and speech of the lower social classes.’</a:t>
            </a:r>
          </a:p>
          <a:p>
            <a:endParaRPr lang="en-GB" sz="1800" dirty="0" smtClean="0"/>
          </a:p>
          <a:p>
            <a:r>
              <a:rPr lang="en-GB" sz="1800" dirty="0" smtClean="0"/>
              <a:t>To what extent do you agree with this view in relation to </a:t>
            </a:r>
            <a:r>
              <a:rPr lang="en-GB" sz="1800" b="1" dirty="0" smtClean="0"/>
              <a:t>two</a:t>
            </a:r>
            <a:r>
              <a:rPr lang="en-GB" sz="1800" dirty="0" smtClean="0"/>
              <a:t> texts you have studied? Remember to include in your answer relevant comment on the ways the writers have shaped meanings. </a:t>
            </a:r>
          </a:p>
          <a:p>
            <a:endParaRPr lang="en-GB" sz="1800" dirty="0" smtClean="0"/>
          </a:p>
          <a:p>
            <a:endParaRPr lang="en-GB" sz="1800" dirty="0" smtClean="0"/>
          </a:p>
          <a:p>
            <a:endParaRPr lang="en-GB" sz="1800" dirty="0" smtClean="0"/>
          </a:p>
          <a:p>
            <a:r>
              <a:rPr lang="en-GB" sz="1800" dirty="0" smtClean="0"/>
              <a:t>Task: where does this hit the </a:t>
            </a:r>
            <a:r>
              <a:rPr lang="en-GB" sz="1800" dirty="0"/>
              <a:t>a</a:t>
            </a:r>
            <a:r>
              <a:rPr lang="en-GB" sz="1800" dirty="0" smtClean="0"/>
              <a:t>ssessment objectives?</a:t>
            </a:r>
          </a:p>
          <a:p>
            <a:r>
              <a:rPr lang="en-GB" sz="1800" dirty="0" smtClean="0"/>
              <a:t> </a:t>
            </a:r>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27</a:t>
            </a:r>
            <a:endParaRPr lang="en-US" sz="800" dirty="0" smtClean="0"/>
          </a:p>
          <a:p>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486"/>
            <a:ext cx="8229600" cy="473015"/>
          </a:xfrm>
        </p:spPr>
        <p:txBody>
          <a:bodyPr>
            <a:normAutofit/>
          </a:bodyPr>
          <a:lstStyle/>
          <a:p>
            <a:r>
              <a:rPr lang="en-GB" sz="3200" dirty="0" smtClean="0">
                <a:solidFill>
                  <a:schemeClr val="tx2"/>
                </a:solidFill>
                <a:latin typeface="AQA Chevin Pro Light" panose="020F0303030000060003" pitchFamily="34" charset="0"/>
              </a:rPr>
              <a:t>AS: structure of Paper 1</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203814"/>
            <a:ext cx="8238227"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1 hour 30 minutes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50 marks</a:t>
            </a:r>
            <a:endParaRPr lang="en-GB" sz="1800" dirty="0">
              <a:cs typeface="Arial" charset="0"/>
            </a:endParaRPr>
          </a:p>
          <a:p>
            <a:pPr marL="0" indent="0">
              <a:buNone/>
            </a:pPr>
            <a:endParaRPr lang="en-GB" sz="1800" dirty="0">
              <a:cs typeface="Arial" charset="0"/>
            </a:endParaRPr>
          </a:p>
          <a:p>
            <a:pPr marL="355600" indent="-355600">
              <a:buClr>
                <a:schemeClr val="tx1"/>
              </a:buClr>
              <a:buFont typeface="Arial" charset="0"/>
              <a:buChar char="•"/>
            </a:pPr>
            <a:r>
              <a:rPr lang="en-GB" sz="1800" dirty="0" smtClean="0">
                <a:cs typeface="Arial" charset="0"/>
              </a:rPr>
              <a:t>50% of total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Two sections: </a:t>
            </a:r>
          </a:p>
          <a:p>
            <a:pPr marL="355600" indent="-355600">
              <a:buClr>
                <a:schemeClr val="tx1"/>
              </a:buClr>
              <a:buFont typeface="Arial" charset="0"/>
              <a:buChar char="•"/>
            </a:pPr>
            <a:endParaRPr lang="en-GB" sz="1800" dirty="0" smtClean="0">
              <a:cs typeface="Arial" charset="0"/>
            </a:endParaRPr>
          </a:p>
          <a:p>
            <a:pPr marL="565150" lvl="1" indent="-285750">
              <a:buClr>
                <a:schemeClr val="tx1"/>
              </a:buClr>
            </a:pPr>
            <a:r>
              <a:rPr lang="en-GB" sz="1800" dirty="0" smtClean="0">
                <a:cs typeface="Arial" charset="0"/>
              </a:rPr>
              <a:t>Section A: one passage-based question on a Shakespeare text from the Section A list (25 marks)</a:t>
            </a:r>
          </a:p>
          <a:p>
            <a:pPr marL="279400" lvl="1">
              <a:buClr>
                <a:schemeClr val="tx1"/>
              </a:buClr>
              <a:buNone/>
            </a:pPr>
            <a:endParaRPr lang="en-GB" sz="1800" dirty="0" smtClean="0">
              <a:cs typeface="Arial" charset="0"/>
            </a:endParaRPr>
          </a:p>
          <a:p>
            <a:pPr marL="565150" lvl="1" indent="-285750">
              <a:buClr>
                <a:schemeClr val="tx1"/>
              </a:buClr>
            </a:pPr>
            <a:r>
              <a:rPr lang="en-GB" sz="1800" dirty="0" smtClean="0">
                <a:cs typeface="Arial" charset="0"/>
              </a:rPr>
              <a:t>Section B: one essay question on a different drama set text from the Section B list (25 marks).</a:t>
            </a:r>
          </a:p>
          <a:p>
            <a:pPr marL="279400" lvl="1">
              <a:buClr>
                <a:schemeClr val="tx1"/>
              </a:buClr>
              <a:buNone/>
            </a:pPr>
            <a:endParaRPr lang="en-GB" sz="1800" dirty="0">
              <a:cs typeface="Arial" charset="0"/>
            </a:endParaRPr>
          </a:p>
          <a:p>
            <a:pPr marL="0" indent="0">
              <a:buNone/>
            </a:pPr>
            <a:r>
              <a:rPr lang="en-GB" sz="1800" dirty="0" smtClean="0">
                <a:cs typeface="Arial" charset="0"/>
              </a:rPr>
              <a:t>    </a:t>
            </a: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28</a:t>
            </a:r>
            <a:endParaRPr lang="en-US" sz="800" dirty="0"/>
          </a:p>
        </p:txBody>
      </p:sp>
    </p:spTree>
    <p:extLst>
      <p:ext uri="{BB962C8B-B14F-4D97-AF65-F5344CB8AC3E}">
        <p14:creationId xmlns:p14="http://schemas.microsoft.com/office/powerpoint/2010/main" val="19352755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 y="375178"/>
            <a:ext cx="8229600" cy="609600"/>
          </a:xfrm>
        </p:spPr>
        <p:txBody>
          <a:bodyPr>
            <a:normAutofit/>
          </a:bodyPr>
          <a:lstStyle/>
          <a:p>
            <a:r>
              <a:rPr lang="en-GB" sz="3200" dirty="0" smtClean="0">
                <a:solidFill>
                  <a:schemeClr val="tx2"/>
                </a:solidFill>
                <a:latin typeface="AQA Chevin Pro Light" panose="020F0303030000060003" pitchFamily="34" charset="0"/>
              </a:rPr>
              <a:t>Example question AS Paper 1: Section A</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162560" y="994196"/>
            <a:ext cx="8229600" cy="3207212"/>
          </a:xfrm>
        </p:spPr>
        <p:txBody>
          <a:bodyPr/>
          <a:lstStyle/>
          <a:p>
            <a:pPr>
              <a:spcBef>
                <a:spcPts val="600"/>
              </a:spcBef>
            </a:pPr>
            <a:r>
              <a:rPr lang="en-GB" sz="1800" dirty="0" smtClean="0"/>
              <a:t>Section A: passage-based question (no choice of passage):</a:t>
            </a:r>
            <a:endParaRPr lang="en-GB" sz="1800" dirty="0" smtClean="0">
              <a:solidFill>
                <a:srgbClr val="FF0000"/>
              </a:solidFill>
            </a:endParaRPr>
          </a:p>
          <a:p>
            <a:pPr>
              <a:spcBef>
                <a:spcPts val="1200"/>
              </a:spcBef>
            </a:pPr>
            <a:r>
              <a:rPr lang="en-GB" sz="1800" dirty="0" smtClean="0"/>
              <a:t>Extract printed from the beginning of Act 2 scene (</a:t>
            </a:r>
            <a:r>
              <a:rPr lang="en-GB" sz="1800" dirty="0" err="1" smtClean="0"/>
              <a:t>i</a:t>
            </a:r>
            <a:r>
              <a:rPr lang="en-GB" sz="1800" dirty="0" smtClean="0"/>
              <a:t>) of </a:t>
            </a:r>
            <a:r>
              <a:rPr lang="en-GB" sz="1800" i="1" dirty="0" smtClean="0"/>
              <a:t>The Taming of the Shrew</a:t>
            </a:r>
            <a:r>
              <a:rPr lang="en-GB" sz="1800" dirty="0" smtClean="0"/>
              <a:t>.</a:t>
            </a:r>
          </a:p>
          <a:p>
            <a:pPr>
              <a:spcBef>
                <a:spcPts val="1200"/>
              </a:spcBef>
            </a:pPr>
            <a:r>
              <a:rPr lang="en-GB" sz="1800" dirty="0" smtClean="0"/>
              <a:t>Explore </a:t>
            </a:r>
            <a:r>
              <a:rPr lang="en-GB" sz="1800" b="1" dirty="0" smtClean="0">
                <a:solidFill>
                  <a:srgbClr val="C8194B"/>
                </a:solidFill>
              </a:rPr>
              <a:t>(a) </a:t>
            </a:r>
            <a:r>
              <a:rPr lang="en-GB" sz="1800" dirty="0" smtClean="0"/>
              <a:t>the significance </a:t>
            </a:r>
            <a:r>
              <a:rPr lang="en-GB" sz="1800" b="1" dirty="0" smtClean="0">
                <a:solidFill>
                  <a:srgbClr val="C8194B"/>
                </a:solidFill>
              </a:rPr>
              <a:t>(b) </a:t>
            </a:r>
            <a:r>
              <a:rPr lang="en-GB" sz="1800" dirty="0" smtClean="0"/>
              <a:t>of the aspects of dramatic comedy </a:t>
            </a:r>
            <a:r>
              <a:rPr lang="en-GB" sz="1800" b="1" dirty="0" smtClean="0">
                <a:solidFill>
                  <a:srgbClr val="C8194B"/>
                </a:solidFill>
              </a:rPr>
              <a:t>(c)</a:t>
            </a:r>
            <a:r>
              <a:rPr lang="en-GB" sz="1800" dirty="0" smtClean="0"/>
              <a:t> in the following passage to the play as a whole. </a:t>
            </a:r>
          </a:p>
          <a:p>
            <a:pPr>
              <a:spcBef>
                <a:spcPts val="1200"/>
              </a:spcBef>
            </a:pPr>
            <a:r>
              <a:rPr lang="en-GB" sz="1800" dirty="0" smtClean="0"/>
              <a:t>You should consider the following in your answer: </a:t>
            </a:r>
          </a:p>
          <a:p>
            <a:pPr marL="355600" indent="-355600">
              <a:spcBef>
                <a:spcPts val="1200"/>
              </a:spcBef>
              <a:buFont typeface="Arial"/>
              <a:buChar char="•"/>
            </a:pPr>
            <a:r>
              <a:rPr lang="en-GB" sz="1800" dirty="0" smtClean="0"/>
              <a:t>the contrast between Katherine and Bianca </a:t>
            </a:r>
          </a:p>
          <a:p>
            <a:pPr marL="355600" indent="-355600">
              <a:spcBef>
                <a:spcPts val="1200"/>
              </a:spcBef>
              <a:buFont typeface="Arial"/>
              <a:buChar char="•"/>
            </a:pPr>
            <a:r>
              <a:rPr lang="en-GB" sz="1800" dirty="0" smtClean="0"/>
              <a:t>stage action </a:t>
            </a:r>
          </a:p>
          <a:p>
            <a:pPr marL="355600" indent="-355600">
              <a:spcBef>
                <a:spcPts val="1200"/>
              </a:spcBef>
              <a:buFont typeface="Arial"/>
              <a:buChar char="•"/>
            </a:pPr>
            <a:r>
              <a:rPr lang="en-GB" sz="1800" dirty="0" smtClean="0"/>
              <a:t>other relevant aspects of dramatic comedy </a:t>
            </a:r>
            <a:r>
              <a:rPr lang="en-GB" sz="1800" b="1" dirty="0" smtClean="0">
                <a:solidFill>
                  <a:srgbClr val="C8194B"/>
                </a:solidFill>
              </a:rPr>
              <a:t>(b)</a:t>
            </a:r>
            <a:r>
              <a:rPr lang="en-GB" sz="1800" dirty="0" smtClean="0"/>
              <a:t>. </a:t>
            </a:r>
          </a:p>
          <a:p>
            <a:endParaRPr lang="en-GB"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29</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19" name="TextBox 18"/>
          <p:cNvSpPr txBox="1"/>
          <p:nvPr/>
        </p:nvSpPr>
        <p:spPr>
          <a:xfrm>
            <a:off x="293981" y="4298072"/>
            <a:ext cx="8556039" cy="2031325"/>
          </a:xfrm>
          <a:prstGeom prst="rect">
            <a:avLst/>
          </a:prstGeom>
          <a:noFill/>
        </p:spPr>
        <p:txBody>
          <a:bodyPr wrap="square" rtlCol="0">
            <a:spAutoFit/>
          </a:bodyPr>
          <a:lstStyle/>
          <a:p>
            <a:r>
              <a:rPr lang="en-GB" b="1" dirty="0" smtClean="0">
                <a:solidFill>
                  <a:srgbClr val="C8194B"/>
                </a:solidFill>
              </a:rPr>
              <a:t>(a)	</a:t>
            </a:r>
            <a:r>
              <a:rPr lang="en-GB" dirty="0" smtClean="0"/>
              <a:t>Explore is the way students will reveal the quality of their writing and their 	arguments. In exploring they should use appropriate critical terminology (AO1)</a:t>
            </a:r>
          </a:p>
          <a:p>
            <a:r>
              <a:rPr lang="en-GB" b="1" dirty="0" smtClean="0">
                <a:solidFill>
                  <a:srgbClr val="C8194B"/>
                </a:solidFill>
              </a:rPr>
              <a:t>(b)	</a:t>
            </a:r>
            <a:r>
              <a:rPr lang="en-GB" dirty="0" smtClean="0"/>
              <a:t>Bullet </a:t>
            </a:r>
            <a:r>
              <a:rPr lang="en-GB" dirty="0"/>
              <a:t>points for AS students to help them to scaffold their answers and focus </a:t>
            </a:r>
            <a:r>
              <a:rPr lang="en-GB" dirty="0" smtClean="0"/>
              <a:t>	on </a:t>
            </a:r>
            <a:r>
              <a:rPr lang="en-GB" dirty="0"/>
              <a:t>‘significance’, thereby hitting AO2, 3, 4, and </a:t>
            </a:r>
            <a:r>
              <a:rPr lang="en-GB" dirty="0" smtClean="0"/>
              <a:t>5</a:t>
            </a:r>
          </a:p>
          <a:p>
            <a:r>
              <a:rPr lang="en-GB" b="1" dirty="0" smtClean="0">
                <a:solidFill>
                  <a:srgbClr val="C8194B"/>
                </a:solidFill>
              </a:rPr>
              <a:t>(c)	</a:t>
            </a:r>
            <a:r>
              <a:rPr lang="en-GB" dirty="0" smtClean="0"/>
              <a:t>Reference </a:t>
            </a:r>
            <a:r>
              <a:rPr lang="en-GB" dirty="0"/>
              <a:t>to dramatic comedy signalling the need to focus on the play as </a:t>
            </a:r>
            <a:r>
              <a:rPr lang="en-GB" dirty="0" smtClean="0"/>
              <a:t>	drama </a:t>
            </a:r>
            <a:r>
              <a:rPr lang="en-GB" dirty="0"/>
              <a:t>and inviting students to access AO4 as they connect with the wider  </a:t>
            </a:r>
            <a:r>
              <a:rPr lang="en-GB" dirty="0" smtClean="0"/>
              <a:t>	comedic genre</a:t>
            </a:r>
            <a:r>
              <a:rPr lang="en-GB" dirty="0" smtClean="0"/>
              <a:t>.</a:t>
            </a:r>
            <a:endParaRPr lang="en-GB" sz="1050" dirty="0"/>
          </a:p>
        </p:txBody>
      </p:sp>
    </p:spTree>
    <p:extLst>
      <p:ext uri="{BB962C8B-B14F-4D97-AF65-F5344CB8AC3E}">
        <p14:creationId xmlns:p14="http://schemas.microsoft.com/office/powerpoint/2010/main" val="355834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sz="3200" dirty="0"/>
          </a:p>
        </p:txBody>
      </p:sp>
      <p:sp>
        <p:nvSpPr>
          <p:cNvPr id="5" name="Content Placeholder 4"/>
          <p:cNvSpPr>
            <a:spLocks noGrp="1"/>
          </p:cNvSpPr>
          <p:nvPr>
            <p:ph idx="1"/>
          </p:nvPr>
        </p:nvSpPr>
        <p:spPr>
          <a:xfrm>
            <a:off x="540000" y="1150688"/>
            <a:ext cx="8432550" cy="4406804"/>
          </a:xfrm>
        </p:spPr>
        <p:txBody>
          <a:bodyPr/>
          <a:lstStyle/>
          <a:p>
            <a:pPr>
              <a:buNone/>
            </a:pPr>
            <a:endParaRPr lang="en-GB" dirty="0">
              <a:ea typeface="Times New Roman"/>
              <a:cs typeface="Times New Roman"/>
            </a:endParaRPr>
          </a:p>
          <a:p>
            <a:pPr marL="0" indent="0">
              <a:lnSpc>
                <a:spcPct val="150000"/>
              </a:lnSpc>
              <a:spcAft>
                <a:spcPts val="0"/>
              </a:spcAft>
              <a:buAutoNum type="arabicPeriod"/>
            </a:pPr>
            <a:r>
              <a:rPr lang="en-GB" dirty="0">
                <a:ea typeface="Times New Roman"/>
                <a:cs typeface="Times New Roman"/>
              </a:rPr>
              <a:t> An overview of </a:t>
            </a:r>
            <a:r>
              <a:rPr lang="en-GB" dirty="0" smtClean="0">
                <a:ea typeface="Times New Roman"/>
                <a:cs typeface="Times New Roman"/>
              </a:rPr>
              <a:t>English Literature </a:t>
            </a:r>
            <a:r>
              <a:rPr lang="en-GB" dirty="0">
                <a:ea typeface="Times New Roman"/>
                <a:cs typeface="Times New Roman"/>
              </a:rPr>
              <a:t>B and what it means for </a:t>
            </a:r>
            <a:r>
              <a:rPr lang="en-GB" dirty="0" smtClean="0">
                <a:ea typeface="Times New Roman"/>
                <a:cs typeface="Times New Roman"/>
              </a:rPr>
              <a:t>teaching</a:t>
            </a:r>
          </a:p>
          <a:p>
            <a:pPr marL="0" indent="0">
              <a:lnSpc>
                <a:spcPct val="150000"/>
              </a:lnSpc>
              <a:spcAft>
                <a:spcPts val="0"/>
              </a:spcAft>
              <a:buNone/>
            </a:pPr>
            <a:r>
              <a:rPr lang="en-GB" dirty="0">
                <a:ea typeface="Times New Roman"/>
                <a:cs typeface="Times New Roman"/>
              </a:rPr>
              <a:t>2. Co-teachability and Paper 1 for A-level and Papers 1 and 2 for </a:t>
            </a:r>
            <a:r>
              <a:rPr lang="en-GB" dirty="0" smtClean="0">
                <a:ea typeface="Times New Roman"/>
                <a:cs typeface="Times New Roman"/>
              </a:rPr>
              <a:t>AS: </a:t>
            </a:r>
          </a:p>
          <a:p>
            <a:pPr marL="0" indent="0">
              <a:lnSpc>
                <a:spcPct val="150000"/>
              </a:lnSpc>
              <a:spcAft>
                <a:spcPts val="0"/>
              </a:spcAft>
              <a:buNone/>
            </a:pPr>
            <a:r>
              <a:rPr lang="en-GB" dirty="0">
                <a:ea typeface="Times New Roman"/>
                <a:cs typeface="Times New Roman"/>
              </a:rPr>
              <a:t> </a:t>
            </a:r>
            <a:r>
              <a:rPr lang="en-GB" dirty="0" smtClean="0">
                <a:ea typeface="Times New Roman"/>
                <a:cs typeface="Times New Roman"/>
              </a:rPr>
              <a:t>    Aspects </a:t>
            </a:r>
            <a:r>
              <a:rPr lang="en-GB" dirty="0">
                <a:ea typeface="Times New Roman"/>
                <a:cs typeface="Times New Roman"/>
              </a:rPr>
              <a:t>of tragedy and Aspects of </a:t>
            </a:r>
            <a:r>
              <a:rPr lang="en-GB" dirty="0" smtClean="0">
                <a:ea typeface="Times New Roman"/>
                <a:cs typeface="Times New Roman"/>
              </a:rPr>
              <a:t>comedy</a:t>
            </a:r>
          </a:p>
          <a:p>
            <a:pPr marL="0" indent="0">
              <a:lnSpc>
                <a:spcPct val="150000"/>
              </a:lnSpc>
              <a:buNone/>
            </a:pPr>
            <a:r>
              <a:rPr lang="en-GB" dirty="0" smtClean="0">
                <a:ea typeface="Times New Roman"/>
                <a:cs typeface="Times New Roman"/>
              </a:rPr>
              <a:t>3. A-level Paper 2: </a:t>
            </a:r>
          </a:p>
          <a:p>
            <a:pPr marL="0" indent="0">
              <a:lnSpc>
                <a:spcPct val="150000"/>
              </a:lnSpc>
              <a:buNone/>
            </a:pPr>
            <a:r>
              <a:rPr lang="en-GB" dirty="0">
                <a:ea typeface="Times New Roman"/>
                <a:cs typeface="Times New Roman"/>
              </a:rPr>
              <a:t> </a:t>
            </a:r>
            <a:r>
              <a:rPr lang="en-GB" dirty="0" smtClean="0">
                <a:ea typeface="Times New Roman"/>
                <a:cs typeface="Times New Roman"/>
              </a:rPr>
              <a:t>    Elements of crime writing and Elements of political and social protest writing  </a:t>
            </a:r>
          </a:p>
          <a:p>
            <a:pPr marL="0" indent="0">
              <a:lnSpc>
                <a:spcPct val="150000"/>
              </a:lnSpc>
              <a:buNone/>
            </a:pPr>
            <a:r>
              <a:rPr lang="en-GB" dirty="0" smtClean="0">
                <a:ea typeface="Times New Roman"/>
                <a:cs typeface="Times New Roman"/>
              </a:rPr>
              <a:t>4</a:t>
            </a:r>
            <a:r>
              <a:rPr lang="en-GB" dirty="0">
                <a:ea typeface="Times New Roman"/>
                <a:cs typeface="Times New Roman"/>
              </a:rPr>
              <a:t>. </a:t>
            </a:r>
            <a:r>
              <a:rPr lang="en-GB" dirty="0" smtClean="0">
                <a:ea typeface="Times New Roman"/>
                <a:cs typeface="Times New Roman"/>
              </a:rPr>
              <a:t>Non-exam assessment (NEA) </a:t>
            </a:r>
            <a:r>
              <a:rPr lang="en-GB" dirty="0">
                <a:ea typeface="Times New Roman"/>
                <a:cs typeface="Times New Roman"/>
              </a:rPr>
              <a:t>and other </a:t>
            </a:r>
            <a:r>
              <a:rPr lang="en-GB" dirty="0" smtClean="0">
                <a:ea typeface="Times New Roman"/>
                <a:cs typeface="Times New Roman"/>
              </a:rPr>
              <a:t>issues.</a:t>
            </a:r>
            <a:endParaRPr lang="en-GB" dirty="0">
              <a:ea typeface="Times New Roman"/>
              <a:cs typeface="Times New Roman"/>
            </a:endParaRPr>
          </a:p>
          <a:p>
            <a:pPr marL="0" indent="0">
              <a:spcAft>
                <a:spcPts val="0"/>
              </a:spcAft>
              <a:buNone/>
            </a:pPr>
            <a:endParaRPr lang="en-GB" dirty="0">
              <a:ea typeface="Times New Roman"/>
              <a:cs typeface="Times New Roman"/>
            </a:endParaRPr>
          </a:p>
          <a:p>
            <a:pPr marL="0" indent="0">
              <a:spcAft>
                <a:spcPts val="0"/>
              </a:spcAft>
              <a:buAutoNum type="arabicPeriod"/>
            </a:pPr>
            <a:endParaRPr lang="en-GB" dirty="0">
              <a:ea typeface="Times New Roman"/>
              <a:cs typeface="Times New Roman"/>
            </a:endParaRPr>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3</a:t>
            </a:r>
            <a:endParaRPr lang="en-US" sz="800" dirty="0">
              <a:solidFill>
                <a:schemeClr val="bg1"/>
              </a:solidFill>
            </a:endParaRPr>
          </a:p>
        </p:txBody>
      </p:sp>
      <p:sp>
        <p:nvSpPr>
          <p:cNvPr id="7" name="Footer Placeholder 3"/>
          <p:cNvSpPr>
            <a:spLocks noGrp="1"/>
          </p:cNvSpPr>
          <p:nvPr>
            <p:ph type="ftr" sz="quarter" idx="11"/>
          </p:nvPr>
        </p:nvSpPr>
        <p:spPr>
          <a:xfrm>
            <a:off x="1976439" y="6458400"/>
            <a:ext cx="2678112" cy="241300"/>
          </a:xfrm>
        </p:spPr>
        <p:txBody>
          <a:bodyPr/>
          <a:lstStyle/>
          <a:p>
            <a:r>
              <a:rPr lang="en-GB" dirty="0" smtClean="0"/>
              <a:t>Copyright © AQA and its licensors. All rights reserved</a:t>
            </a:r>
            <a:endParaRPr lang="en-US" dirty="0"/>
          </a:p>
        </p:txBody>
      </p:sp>
    </p:spTree>
    <p:extLst>
      <p:ext uri="{BB962C8B-B14F-4D97-AF65-F5344CB8AC3E}">
        <p14:creationId xmlns:p14="http://schemas.microsoft.com/office/powerpoint/2010/main" val="1023503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333" y="375406"/>
            <a:ext cx="8229600" cy="609600"/>
          </a:xfrm>
        </p:spPr>
        <p:txBody>
          <a:bodyPr>
            <a:normAutofit/>
          </a:bodyPr>
          <a:lstStyle/>
          <a:p>
            <a:r>
              <a:rPr lang="en-GB" sz="3200" dirty="0" smtClean="0">
                <a:solidFill>
                  <a:schemeClr val="tx2"/>
                </a:solidFill>
                <a:latin typeface="AQA Chevin Pro Light" panose="020F0303030000060003" pitchFamily="34" charset="0"/>
              </a:rPr>
              <a:t>Example question AS Paper 1: Section B</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0329" y="1061720"/>
            <a:ext cx="8247751" cy="4965700"/>
          </a:xfrm>
        </p:spPr>
        <p:txBody>
          <a:bodyPr/>
          <a:lstStyle/>
          <a:p>
            <a:r>
              <a:rPr lang="en-GB" sz="1800" dirty="0" smtClean="0"/>
              <a:t>Section B: </a:t>
            </a:r>
            <a:r>
              <a:rPr lang="en-GB" sz="1800" dirty="0"/>
              <a:t>c</a:t>
            </a:r>
            <a:r>
              <a:rPr lang="en-GB" sz="1800" dirty="0" smtClean="0"/>
              <a:t>onventional question (one question provided on each of the three plays):</a:t>
            </a:r>
            <a:endParaRPr lang="en-GB" sz="1800" dirty="0" smtClean="0">
              <a:solidFill>
                <a:srgbClr val="FF0000"/>
              </a:solidFill>
            </a:endParaRPr>
          </a:p>
          <a:p>
            <a:endParaRPr lang="en-GB" sz="1800" dirty="0" smtClean="0"/>
          </a:p>
          <a:p>
            <a:r>
              <a:rPr lang="en-GB" sz="1800" i="1" dirty="0" smtClean="0"/>
              <a:t>Educating Rita – Willy Russell (</a:t>
            </a:r>
            <a:r>
              <a:rPr lang="en-GB" sz="1800" dirty="0" smtClean="0"/>
              <a:t>Comedy</a:t>
            </a:r>
            <a:r>
              <a:rPr lang="en-GB" sz="1800" i="1" dirty="0" smtClean="0"/>
              <a:t>):</a:t>
            </a:r>
          </a:p>
          <a:p>
            <a:endParaRPr lang="en-GB" sz="1800" b="1" i="1" dirty="0" smtClean="0"/>
          </a:p>
          <a:p>
            <a:r>
              <a:rPr lang="en-GB" sz="1800" dirty="0" smtClean="0"/>
              <a:t>Explore the view that</a:t>
            </a:r>
            <a:r>
              <a:rPr lang="en-GB" sz="1800" b="1" dirty="0" smtClean="0"/>
              <a:t> </a:t>
            </a:r>
            <a:r>
              <a:rPr lang="en-GB" sz="1800" dirty="0"/>
              <a:t>t</a:t>
            </a:r>
            <a:r>
              <a:rPr lang="en-GB" sz="1800" dirty="0" smtClean="0"/>
              <a:t>he play is more about educating Frank than educating Rita.</a:t>
            </a:r>
          </a:p>
          <a:p>
            <a:r>
              <a:rPr lang="en-GB" sz="1800" dirty="0" smtClean="0"/>
              <a:t>	</a:t>
            </a:r>
          </a:p>
          <a:p>
            <a:r>
              <a:rPr lang="en-GB" sz="1800" dirty="0" smtClean="0"/>
              <a:t>Remember to include in your answer relevant comment on Russell’s dramatic methods.</a:t>
            </a:r>
          </a:p>
          <a:p>
            <a:r>
              <a:rPr lang="en-GB" sz="1800" dirty="0" smtClean="0"/>
              <a:t> </a:t>
            </a:r>
          </a:p>
          <a:p>
            <a:r>
              <a:rPr lang="en-GB" sz="1800" i="1" dirty="0" smtClean="0"/>
              <a:t>Death of a Salesman – Arthur Miller (</a:t>
            </a:r>
            <a:r>
              <a:rPr lang="en-GB" sz="1800" dirty="0" smtClean="0"/>
              <a:t>Tragedy</a:t>
            </a:r>
            <a:r>
              <a:rPr lang="en-GB" sz="1800" i="1" dirty="0" smtClean="0"/>
              <a:t>):</a:t>
            </a:r>
          </a:p>
          <a:p>
            <a:endParaRPr lang="en-GB" sz="1800" b="1" i="1" dirty="0" smtClean="0"/>
          </a:p>
          <a:p>
            <a:r>
              <a:rPr lang="en-GB" sz="1800" dirty="0" smtClean="0"/>
              <a:t>Explore the view that Willy’s tragic isolation is </a:t>
            </a:r>
            <a:r>
              <a:rPr lang="en-GB" sz="1800" dirty="0"/>
              <a:t>caused largely by </a:t>
            </a:r>
            <a:r>
              <a:rPr lang="en-GB" sz="1800" dirty="0" smtClean="0"/>
              <a:t>Linda’s 	failure to understand him. </a:t>
            </a:r>
          </a:p>
          <a:p>
            <a:endParaRPr lang="en-GB" sz="1800" dirty="0" smtClean="0"/>
          </a:p>
          <a:p>
            <a:r>
              <a:rPr lang="en-GB" sz="1800" dirty="0" smtClean="0"/>
              <a:t>Remember to include in your answer relevant comment on Miller’s 	dramatic methods. </a:t>
            </a:r>
          </a:p>
          <a:p>
            <a:endParaRPr lang="en-GB" b="1" i="1" dirty="0" smtClean="0"/>
          </a:p>
          <a:p>
            <a:endParaRPr lang="en-GB"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30</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73015"/>
          </a:xfrm>
        </p:spPr>
        <p:txBody>
          <a:bodyPr>
            <a:normAutofit/>
          </a:bodyPr>
          <a:lstStyle/>
          <a:p>
            <a:r>
              <a:rPr lang="en-GB" sz="3200" dirty="0" smtClean="0">
                <a:solidFill>
                  <a:schemeClr val="tx2"/>
                </a:solidFill>
                <a:latin typeface="AQA Chevin Pro Light" panose="020F0303030000060003" pitchFamily="34" charset="0"/>
              </a:rPr>
              <a:t>AS: structure of Paper 2</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39049" y="1310494"/>
            <a:ext cx="8238227"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1 hour 30 minutes</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50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50% of total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2 sections:</a:t>
            </a:r>
          </a:p>
          <a:p>
            <a:pPr marL="355600" indent="-355600">
              <a:buClr>
                <a:schemeClr val="tx1"/>
              </a:buClr>
              <a:buNone/>
            </a:pPr>
            <a:endParaRPr lang="en-GB" sz="1800" dirty="0" smtClean="0">
              <a:cs typeface="Arial" charset="0"/>
            </a:endParaRPr>
          </a:p>
          <a:p>
            <a:pPr lvl="1">
              <a:buClr>
                <a:schemeClr val="tx1"/>
              </a:buClr>
            </a:pPr>
            <a:r>
              <a:rPr lang="en-GB" sz="1800" dirty="0">
                <a:cs typeface="Arial" charset="0"/>
              </a:rPr>
              <a:t> </a:t>
            </a:r>
            <a:r>
              <a:rPr lang="en-GB" sz="1800" dirty="0" smtClean="0">
                <a:cs typeface="Arial" charset="0"/>
              </a:rPr>
              <a:t>   Section A: one essay question on poetry set text (25 marks)</a:t>
            </a:r>
          </a:p>
          <a:p>
            <a:pPr lvl="1">
              <a:buClr>
                <a:schemeClr val="tx1"/>
              </a:buClr>
              <a:buNone/>
            </a:pPr>
            <a:endParaRPr lang="en-GB" sz="1800" dirty="0" smtClean="0">
              <a:cs typeface="Arial" charset="0"/>
            </a:endParaRPr>
          </a:p>
          <a:p>
            <a:pPr lvl="1">
              <a:buClr>
                <a:schemeClr val="tx1"/>
              </a:buClr>
            </a:pPr>
            <a:r>
              <a:rPr lang="en-GB" sz="1800" dirty="0" smtClean="0">
                <a:cs typeface="Arial" charset="0"/>
              </a:rPr>
              <a:t>    Section B: one essay question on prose set text (25 marks).</a:t>
            </a:r>
          </a:p>
          <a:p>
            <a:pPr marL="0" indent="0">
              <a:buClr>
                <a:schemeClr val="tx1"/>
              </a:buClr>
              <a:buNone/>
            </a:pPr>
            <a:endParaRPr lang="en-GB" sz="1800" dirty="0">
              <a:cs typeface="Arial" charset="0"/>
            </a:endParaRPr>
          </a:p>
          <a:p>
            <a:pPr marL="0" indent="0">
              <a:buNone/>
            </a:pPr>
            <a:r>
              <a:rPr lang="en-GB" sz="1800" dirty="0" smtClean="0">
                <a:cs typeface="Arial" charset="0"/>
              </a:rPr>
              <a:t>	</a:t>
            </a: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31</a:t>
            </a:r>
            <a:endParaRPr lang="en-US" sz="800" dirty="0"/>
          </a:p>
        </p:txBody>
      </p:sp>
    </p:spTree>
    <p:extLst>
      <p:ext uri="{BB962C8B-B14F-4D97-AF65-F5344CB8AC3E}">
        <p14:creationId xmlns:p14="http://schemas.microsoft.com/office/powerpoint/2010/main" val="28102144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452"/>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A </a:t>
            </a:r>
            <a:r>
              <a:rPr lang="en-GB" sz="3200" dirty="0">
                <a:solidFill>
                  <a:schemeClr val="tx2"/>
                </a:solidFill>
              </a:rPr>
              <a:t>–</a:t>
            </a:r>
            <a:r>
              <a:rPr lang="en-GB" sz="3200" dirty="0" smtClean="0">
                <a:solidFill>
                  <a:schemeClr val="tx2"/>
                </a:solidFill>
                <a:latin typeface="AQA Chevin Pro Light" panose="020F0303030000060003" pitchFamily="34" charset="0"/>
              </a:rPr>
              <a:t> poetry</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8320" y="1025531"/>
            <a:ext cx="8229600" cy="5479647"/>
          </a:xfrm>
        </p:spPr>
        <p:txBody>
          <a:bodyPr/>
          <a:lstStyle/>
          <a:p>
            <a:r>
              <a:rPr lang="en-GB" sz="1800" dirty="0" smtClean="0"/>
              <a:t>Section A: conventional essay question including an extract (one question available on each text): </a:t>
            </a:r>
          </a:p>
          <a:p>
            <a:r>
              <a:rPr lang="en-GB" sz="1800" dirty="0" smtClean="0"/>
              <a:t>	</a:t>
            </a:r>
          </a:p>
          <a:p>
            <a:r>
              <a:rPr lang="en-GB" sz="1800" dirty="0" smtClean="0"/>
              <a:t>Explore the view that </a:t>
            </a:r>
            <a:r>
              <a:rPr lang="en-GB" sz="1800" dirty="0"/>
              <a:t>p</a:t>
            </a:r>
            <a:r>
              <a:rPr lang="en-GB" sz="1800" dirty="0" smtClean="0"/>
              <a:t>oets writing in the tragic tradition always convey a deep sense of sadness.</a:t>
            </a:r>
          </a:p>
          <a:p>
            <a:r>
              <a:rPr lang="en-GB" sz="1800" dirty="0" smtClean="0"/>
              <a:t>You must refer to ‘The Death of Cuchulain’ and at least </a:t>
            </a:r>
            <a:r>
              <a:rPr lang="en-GB" sz="1800" b="1" dirty="0" smtClean="0"/>
              <a:t>one</a:t>
            </a:r>
            <a:r>
              <a:rPr lang="en-GB" sz="1800" dirty="0" smtClean="0"/>
              <a:t> other poem.</a:t>
            </a:r>
          </a:p>
          <a:p>
            <a:r>
              <a:rPr lang="en-GB" sz="1800" dirty="0" smtClean="0"/>
              <a:t> </a:t>
            </a:r>
          </a:p>
          <a:p>
            <a:r>
              <a:rPr lang="en-GB" sz="1800" dirty="0" smtClean="0"/>
              <a:t>In your answer you need to </a:t>
            </a:r>
            <a:r>
              <a:rPr lang="en-GB" sz="1800" dirty="0"/>
              <a:t>analyse closely </a:t>
            </a:r>
            <a:r>
              <a:rPr lang="en-GB" sz="1800" dirty="0" smtClean="0"/>
              <a:t>the poets’ authorial methods and include comment on the extract below.</a:t>
            </a:r>
          </a:p>
          <a:p>
            <a:endParaRPr lang="en-GB" sz="1800" dirty="0" smtClean="0"/>
          </a:p>
          <a:p>
            <a:r>
              <a:rPr lang="en-GB" sz="1800" b="1" dirty="0" smtClean="0"/>
              <a:t> </a:t>
            </a:r>
          </a:p>
          <a:p>
            <a:endParaRPr lang="en-GB" sz="1800" dirty="0" smtClean="0"/>
          </a:p>
          <a:p>
            <a:pPr algn="ctr"/>
            <a:r>
              <a:rPr lang="en-GB" dirty="0" smtClean="0"/>
              <a:t>	</a:t>
            </a:r>
            <a:endParaRPr lang="en-GB" dirty="0"/>
          </a:p>
        </p:txBody>
      </p:sp>
      <p:sp>
        <p:nvSpPr>
          <p:cNvPr id="5" name="TextBox 4"/>
          <p:cNvSpPr txBox="1"/>
          <p:nvPr/>
        </p:nvSpPr>
        <p:spPr>
          <a:xfrm>
            <a:off x="528320" y="3543300"/>
            <a:ext cx="4530390" cy="2523768"/>
          </a:xfrm>
          <a:prstGeom prst="rect">
            <a:avLst/>
          </a:prstGeom>
          <a:noFill/>
          <a:ln>
            <a:solidFill>
              <a:schemeClr val="tx1"/>
            </a:solidFill>
          </a:ln>
        </p:spPr>
        <p:txBody>
          <a:bodyPr wrap="square" rtlCol="0">
            <a:spAutoFit/>
          </a:bodyPr>
          <a:lstStyle/>
          <a:p>
            <a:r>
              <a:rPr lang="en-GB" sz="1400" dirty="0"/>
              <a:t>	</a:t>
            </a:r>
            <a:r>
              <a:rPr lang="en-GB" sz="1200" dirty="0"/>
              <a:t>From ‘The Death of Cuchulain’ </a:t>
            </a:r>
          </a:p>
          <a:p>
            <a:r>
              <a:rPr lang="en-GB" sz="1200" dirty="0"/>
              <a:t>Again the fighting sped, </a:t>
            </a:r>
          </a:p>
          <a:p>
            <a:r>
              <a:rPr lang="en-GB" sz="1200" dirty="0"/>
              <a:t>But now the war rage in Cuchulain woke, </a:t>
            </a:r>
          </a:p>
          <a:p>
            <a:r>
              <a:rPr lang="en-GB" sz="1200" dirty="0"/>
              <a:t>And through the other’s shield his long blade broke, </a:t>
            </a:r>
          </a:p>
          <a:p>
            <a:r>
              <a:rPr lang="en-GB" sz="1200" dirty="0"/>
              <a:t>And pierced him. </a:t>
            </a:r>
          </a:p>
          <a:p>
            <a:r>
              <a:rPr lang="en-GB" sz="1200" dirty="0"/>
              <a:t>“Speak before your breath is done.” </a:t>
            </a:r>
          </a:p>
          <a:p>
            <a:r>
              <a:rPr lang="en-GB" sz="1200" dirty="0"/>
              <a:t>“I am Finmole, mighty Cuchulain’s son.” </a:t>
            </a:r>
          </a:p>
          <a:p>
            <a:r>
              <a:rPr lang="en-GB" sz="1200" dirty="0"/>
              <a:t>“I put you from your pain. I can no more.” </a:t>
            </a:r>
          </a:p>
          <a:p>
            <a:r>
              <a:rPr lang="en-GB" sz="1200" dirty="0"/>
              <a:t>While day its burden on to evening bore, </a:t>
            </a:r>
          </a:p>
          <a:p>
            <a:r>
              <a:rPr lang="en-GB" sz="1200" dirty="0"/>
              <a:t>With head bowed on his knees Cuchulain stayed; </a:t>
            </a:r>
          </a:p>
          <a:p>
            <a:r>
              <a:rPr lang="en-GB" sz="1200" dirty="0"/>
              <a:t>Then Concobar sent that sweet-throated maid, </a:t>
            </a:r>
          </a:p>
          <a:p>
            <a:r>
              <a:rPr lang="en-GB" sz="1200" dirty="0"/>
              <a:t>And she, to win him, his grey hair caressed: </a:t>
            </a:r>
          </a:p>
          <a:p>
            <a:r>
              <a:rPr lang="en-GB" sz="1200" dirty="0"/>
              <a:t>In vain her arms, in vain her soft white </a:t>
            </a:r>
            <a:r>
              <a:rPr lang="en-GB" sz="1200" dirty="0" smtClean="0"/>
              <a:t>breast.</a:t>
            </a:r>
            <a:endParaRPr lang="en-GB" sz="1200"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32</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84995"/>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B </a:t>
            </a:r>
            <a:r>
              <a:rPr lang="en-GB" sz="3200" dirty="0">
                <a:solidFill>
                  <a:schemeClr val="tx2"/>
                </a:solidFill>
              </a:rPr>
              <a:t>–</a:t>
            </a:r>
            <a:r>
              <a:rPr lang="en-GB" sz="3200" dirty="0" smtClean="0">
                <a:solidFill>
                  <a:schemeClr val="tx2"/>
                </a:solidFill>
                <a:latin typeface="AQA Chevin Pro Light" panose="020F0303030000060003" pitchFamily="34" charset="0"/>
              </a:rPr>
              <a:t> prose (</a:t>
            </a:r>
            <a:r>
              <a:rPr lang="en-GB" sz="3200" dirty="0" err="1" smtClean="0">
                <a:solidFill>
                  <a:schemeClr val="tx2"/>
                </a:solidFill>
                <a:latin typeface="AQA Chevin Pro Light" panose="020F0303030000060003" pitchFamily="34" charset="0"/>
              </a:rPr>
              <a:t>i</a:t>
            </a:r>
            <a:r>
              <a:rPr lang="en-GB" sz="3200" dirty="0" smtClean="0">
                <a:solidFill>
                  <a:schemeClr val="tx2"/>
                </a:solidFill>
                <a:latin typeface="AQA Chevin Pro Light" panose="020F0303030000060003" pitchFamily="34" charset="0"/>
              </a:rPr>
              <a:t>)</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994595"/>
            <a:ext cx="8229600" cy="2912387"/>
          </a:xfrm>
        </p:spPr>
        <p:txBody>
          <a:bodyPr/>
          <a:lstStyle/>
          <a:p>
            <a:r>
              <a:rPr lang="en-GB" sz="1800" dirty="0" smtClean="0"/>
              <a:t>Section B: conventional essay question (one question available on each text):</a:t>
            </a:r>
            <a:endParaRPr lang="en-GB" sz="1800" i="1" dirty="0" smtClean="0"/>
          </a:p>
          <a:p>
            <a:endParaRPr lang="en-GB" sz="1800" i="1" dirty="0" smtClean="0"/>
          </a:p>
          <a:p>
            <a:r>
              <a:rPr lang="en-GB" sz="1800" i="1" dirty="0" smtClean="0"/>
              <a:t>Small Island – </a:t>
            </a:r>
            <a:r>
              <a:rPr lang="en-GB" sz="1800" dirty="0" smtClean="0"/>
              <a:t>Andrea Levy: </a:t>
            </a:r>
          </a:p>
          <a:p>
            <a:endParaRPr lang="en-GB" sz="1800" b="1" i="1" dirty="0" smtClean="0"/>
          </a:p>
          <a:p>
            <a:r>
              <a:rPr lang="en-GB" sz="1800" dirty="0" smtClean="0"/>
              <a:t>Explore </a:t>
            </a:r>
            <a:r>
              <a:rPr lang="en-GB" sz="1800" b="1" dirty="0" smtClean="0">
                <a:solidFill>
                  <a:srgbClr val="C8194B"/>
                </a:solidFill>
              </a:rPr>
              <a:t>(a) </a:t>
            </a:r>
            <a:r>
              <a:rPr lang="en-GB" sz="1800" dirty="0" smtClean="0"/>
              <a:t>the view that Queenie’s </a:t>
            </a:r>
            <a:r>
              <a:rPr lang="en-GB" sz="1800" b="1" dirty="0" smtClean="0">
                <a:solidFill>
                  <a:srgbClr val="C8194B"/>
                </a:solidFill>
              </a:rPr>
              <a:t>(b) </a:t>
            </a:r>
            <a:r>
              <a:rPr lang="en-GB" sz="1800" dirty="0" smtClean="0"/>
              <a:t>narrative voice </a:t>
            </a:r>
            <a:r>
              <a:rPr lang="en-GB" sz="1800" b="1" dirty="0" smtClean="0">
                <a:solidFill>
                  <a:srgbClr val="C8194B"/>
                </a:solidFill>
              </a:rPr>
              <a:t>(c) </a:t>
            </a:r>
            <a:r>
              <a:rPr lang="en-GB" sz="1800" dirty="0" smtClean="0"/>
              <a:t>always </a:t>
            </a:r>
            <a:r>
              <a:rPr lang="en-GB" sz="1800" b="1" dirty="0" smtClean="0">
                <a:solidFill>
                  <a:srgbClr val="C8194B"/>
                </a:solidFill>
              </a:rPr>
              <a:t>(d) </a:t>
            </a:r>
            <a:r>
              <a:rPr lang="en-GB" sz="1800" dirty="0" smtClean="0"/>
              <a:t>amuses the reader </a:t>
            </a:r>
            <a:r>
              <a:rPr lang="en-GB" sz="1800" b="1" dirty="0" smtClean="0">
                <a:solidFill>
                  <a:srgbClr val="C8194B"/>
                </a:solidFill>
              </a:rPr>
              <a:t>(e)</a:t>
            </a:r>
            <a:r>
              <a:rPr lang="en-GB" sz="1800" dirty="0" smtClean="0"/>
              <a:t>.</a:t>
            </a:r>
          </a:p>
          <a:p>
            <a:endParaRPr lang="en-GB" sz="1800" i="1" dirty="0" smtClean="0"/>
          </a:p>
          <a:p>
            <a:r>
              <a:rPr lang="en-GB" sz="1800" dirty="0" smtClean="0"/>
              <a:t>Remember to include in your answer relevant analysis of Levy’s authorial methods </a:t>
            </a:r>
            <a:r>
              <a:rPr lang="en-GB" sz="1800" b="1" dirty="0" smtClean="0">
                <a:solidFill>
                  <a:srgbClr val="C8194B"/>
                </a:solidFill>
              </a:rPr>
              <a:t>(c)</a:t>
            </a:r>
            <a:r>
              <a:rPr lang="en-GB" sz="1800" dirty="0" smtClean="0"/>
              <a:t>.</a:t>
            </a: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33</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TextBox 7"/>
          <p:cNvSpPr txBox="1"/>
          <p:nvPr/>
        </p:nvSpPr>
        <p:spPr>
          <a:xfrm>
            <a:off x="477178" y="3901851"/>
            <a:ext cx="8402266" cy="1754326"/>
          </a:xfrm>
          <a:prstGeom prst="rect">
            <a:avLst/>
          </a:prstGeom>
          <a:noFill/>
        </p:spPr>
        <p:txBody>
          <a:bodyPr wrap="square" rtlCol="0">
            <a:spAutoFit/>
          </a:bodyPr>
          <a:lstStyle/>
          <a:p>
            <a:r>
              <a:rPr lang="en-GB" b="1" dirty="0" smtClean="0">
                <a:solidFill>
                  <a:srgbClr val="C8194B"/>
                </a:solidFill>
              </a:rPr>
              <a:t>(a)	</a:t>
            </a:r>
            <a:r>
              <a:rPr lang="en-GB" dirty="0" smtClean="0"/>
              <a:t>As students explore they will be organising their writing and using 	appropriate terminology AO1</a:t>
            </a:r>
          </a:p>
          <a:p>
            <a:r>
              <a:rPr lang="en-GB" b="1" dirty="0" smtClean="0">
                <a:solidFill>
                  <a:srgbClr val="C8194B"/>
                </a:solidFill>
              </a:rPr>
              <a:t>(b)	</a:t>
            </a:r>
            <a:r>
              <a:rPr lang="en-GB" dirty="0" smtClean="0"/>
              <a:t>In </a:t>
            </a:r>
            <a:r>
              <a:rPr lang="en-GB" dirty="0"/>
              <a:t>writing about Queenie’s narrative voice students will be engaging with </a:t>
            </a:r>
            <a:r>
              <a:rPr lang="en-GB" dirty="0" smtClean="0"/>
              <a:t>	gender, </a:t>
            </a:r>
            <a:r>
              <a:rPr lang="en-GB" dirty="0"/>
              <a:t>narrative and social contexts </a:t>
            </a:r>
            <a:r>
              <a:rPr lang="en-GB" dirty="0" smtClean="0"/>
              <a:t>AO3</a:t>
            </a:r>
          </a:p>
          <a:p>
            <a:r>
              <a:rPr lang="en-GB" b="1" dirty="0" smtClean="0">
                <a:solidFill>
                  <a:srgbClr val="C8194B"/>
                </a:solidFill>
              </a:rPr>
              <a:t>(c)</a:t>
            </a:r>
            <a:r>
              <a:rPr lang="en-GB" dirty="0" smtClean="0"/>
              <a:t>	Students </a:t>
            </a:r>
            <a:r>
              <a:rPr lang="en-GB" dirty="0"/>
              <a:t>will be targeting AO2 when they write about Levy’s authorial </a:t>
            </a:r>
            <a:r>
              <a:rPr lang="en-GB" dirty="0" smtClean="0"/>
              <a:t>	methods </a:t>
            </a:r>
            <a:r>
              <a:rPr lang="en-GB" dirty="0"/>
              <a:t>and narrative </a:t>
            </a:r>
            <a:r>
              <a:rPr lang="en-GB" dirty="0" smtClean="0"/>
              <a:t>voice.</a:t>
            </a:r>
            <a:endParaRPr lang="en-GB" sz="105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78" y="384995"/>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B </a:t>
            </a:r>
            <a:r>
              <a:rPr lang="en-GB" sz="3200" dirty="0">
                <a:solidFill>
                  <a:schemeClr val="tx2"/>
                </a:solidFill>
              </a:rPr>
              <a:t>–</a:t>
            </a:r>
            <a:r>
              <a:rPr lang="en-GB" sz="3200" dirty="0" smtClean="0">
                <a:solidFill>
                  <a:schemeClr val="tx2"/>
                </a:solidFill>
                <a:latin typeface="AQA Chevin Pro Light" panose="020F0303030000060003" pitchFamily="34" charset="0"/>
              </a:rPr>
              <a:t> prose (ii)</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27978" y="994595"/>
            <a:ext cx="8229600" cy="2912387"/>
          </a:xfrm>
        </p:spPr>
        <p:txBody>
          <a:bodyPr/>
          <a:lstStyle/>
          <a:p>
            <a:r>
              <a:rPr lang="en-GB" sz="1800" dirty="0" smtClean="0"/>
              <a:t>Section B: conventional essay question (one question available on each text):</a:t>
            </a:r>
            <a:endParaRPr lang="en-GB" sz="1800" i="1" dirty="0" smtClean="0"/>
          </a:p>
          <a:p>
            <a:endParaRPr lang="en-GB" sz="1800" i="1" dirty="0" smtClean="0">
              <a:solidFill>
                <a:srgbClr val="FF0000"/>
              </a:solidFill>
            </a:endParaRPr>
          </a:p>
          <a:p>
            <a:r>
              <a:rPr lang="en-GB" sz="1800" i="1" dirty="0" smtClean="0"/>
              <a:t>Small Island – </a:t>
            </a:r>
            <a:r>
              <a:rPr lang="en-GB" sz="1800" dirty="0" smtClean="0"/>
              <a:t>Andrea Levy: </a:t>
            </a:r>
          </a:p>
          <a:p>
            <a:endParaRPr lang="en-GB" sz="1800" b="1" i="1" dirty="0" smtClean="0"/>
          </a:p>
          <a:p>
            <a:r>
              <a:rPr lang="en-GB" sz="1800" dirty="0" smtClean="0"/>
              <a:t>Explore </a:t>
            </a:r>
            <a:r>
              <a:rPr lang="en-GB" sz="1800" b="1" dirty="0" smtClean="0">
                <a:solidFill>
                  <a:srgbClr val="C8194B"/>
                </a:solidFill>
              </a:rPr>
              <a:t>(a) </a:t>
            </a:r>
            <a:r>
              <a:rPr lang="en-GB" sz="1800" dirty="0" smtClean="0"/>
              <a:t>the view that Queenie’s </a:t>
            </a:r>
            <a:r>
              <a:rPr lang="en-GB" sz="1800" b="1" dirty="0" smtClean="0">
                <a:solidFill>
                  <a:srgbClr val="C8194B"/>
                </a:solidFill>
              </a:rPr>
              <a:t>(b) </a:t>
            </a:r>
            <a:r>
              <a:rPr lang="en-GB" sz="1800" dirty="0" smtClean="0"/>
              <a:t>narrative voice </a:t>
            </a:r>
            <a:r>
              <a:rPr lang="en-GB" sz="1800" b="1" dirty="0" smtClean="0">
                <a:solidFill>
                  <a:srgbClr val="C8194B"/>
                </a:solidFill>
              </a:rPr>
              <a:t>(c) </a:t>
            </a:r>
            <a:r>
              <a:rPr lang="en-GB" sz="1800" dirty="0" smtClean="0"/>
              <a:t>always </a:t>
            </a:r>
            <a:r>
              <a:rPr lang="en-GB" sz="1800" b="1" dirty="0" smtClean="0">
                <a:solidFill>
                  <a:srgbClr val="C8194B"/>
                </a:solidFill>
              </a:rPr>
              <a:t>(d) </a:t>
            </a:r>
            <a:r>
              <a:rPr lang="en-GB" sz="1800" dirty="0" smtClean="0"/>
              <a:t>amuses the reader </a:t>
            </a:r>
            <a:r>
              <a:rPr lang="en-GB" sz="1800" b="1" dirty="0" smtClean="0">
                <a:solidFill>
                  <a:srgbClr val="C8194B"/>
                </a:solidFill>
              </a:rPr>
              <a:t>(e)</a:t>
            </a:r>
            <a:r>
              <a:rPr lang="en-GB" sz="1800" dirty="0" smtClean="0"/>
              <a:t>.</a:t>
            </a:r>
          </a:p>
          <a:p>
            <a:endParaRPr lang="en-GB" sz="1800" i="1" dirty="0" smtClean="0"/>
          </a:p>
          <a:p>
            <a:r>
              <a:rPr lang="en-GB" sz="1800" dirty="0" smtClean="0"/>
              <a:t>Remember to include in your answer relevant analysis of Levy’s authorial methods </a:t>
            </a:r>
            <a:r>
              <a:rPr lang="en-GB" sz="1800" b="1" dirty="0" smtClean="0">
                <a:solidFill>
                  <a:srgbClr val="C8194B"/>
                </a:solidFill>
              </a:rPr>
              <a:t>(c)</a:t>
            </a:r>
            <a:r>
              <a:rPr lang="en-GB" sz="1800" dirty="0" smtClean="0"/>
              <a:t>.</a:t>
            </a:r>
          </a:p>
          <a:p>
            <a:endParaRPr lang="en-GB" sz="1800" dirty="0" smtClean="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34</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8" name="TextBox 7"/>
          <p:cNvSpPr txBox="1"/>
          <p:nvPr/>
        </p:nvSpPr>
        <p:spPr>
          <a:xfrm>
            <a:off x="477178" y="3901851"/>
            <a:ext cx="8402266" cy="2123658"/>
          </a:xfrm>
          <a:prstGeom prst="rect">
            <a:avLst/>
          </a:prstGeom>
          <a:noFill/>
        </p:spPr>
        <p:txBody>
          <a:bodyPr wrap="square" rtlCol="0">
            <a:spAutoFit/>
          </a:bodyPr>
          <a:lstStyle/>
          <a:p>
            <a:r>
              <a:rPr lang="en-GB" b="1" dirty="0" smtClean="0">
                <a:solidFill>
                  <a:srgbClr val="C8194B"/>
                </a:solidFill>
              </a:rPr>
              <a:t>(d)	</a:t>
            </a:r>
            <a:r>
              <a:rPr lang="en-GB" dirty="0" smtClean="0"/>
              <a:t>In </a:t>
            </a:r>
            <a:r>
              <a:rPr lang="en-GB" dirty="0"/>
              <a:t>engaging in the debate about whether Queenie’s narrative voice ‘always’ </a:t>
            </a:r>
            <a:r>
              <a:rPr lang="en-GB" dirty="0" smtClean="0"/>
              <a:t>	amuses </a:t>
            </a:r>
            <a:r>
              <a:rPr lang="en-GB" dirty="0"/>
              <a:t>the reader, students will be addressing </a:t>
            </a:r>
            <a:r>
              <a:rPr lang="en-GB" dirty="0" smtClean="0"/>
              <a:t>AO5.</a:t>
            </a:r>
          </a:p>
          <a:p>
            <a:r>
              <a:rPr lang="en-GB" b="1" dirty="0">
                <a:solidFill>
                  <a:srgbClr val="C8194B"/>
                </a:solidFill>
              </a:rPr>
              <a:t>(</a:t>
            </a:r>
            <a:r>
              <a:rPr lang="en-GB" b="1" dirty="0" smtClean="0">
                <a:solidFill>
                  <a:srgbClr val="C8194B"/>
                </a:solidFill>
              </a:rPr>
              <a:t>e)	</a:t>
            </a:r>
            <a:r>
              <a:rPr lang="en-GB" dirty="0" smtClean="0"/>
              <a:t>As </a:t>
            </a:r>
            <a:r>
              <a:rPr lang="en-GB" dirty="0"/>
              <a:t>students are discussing the aspect of  readers  potentially always being </a:t>
            </a:r>
            <a:r>
              <a:rPr lang="en-GB" dirty="0" smtClean="0"/>
              <a:t>	amused</a:t>
            </a:r>
            <a:r>
              <a:rPr lang="en-GB" dirty="0"/>
              <a:t>, they will be connecting with the wider comedic aspect of how </a:t>
            </a:r>
            <a:r>
              <a:rPr lang="en-GB" dirty="0" smtClean="0"/>
              <a:t>	comedy </a:t>
            </a:r>
            <a:r>
              <a:rPr lang="en-GB" dirty="0"/>
              <a:t>affects audiences, inviting laughter and joy </a:t>
            </a:r>
            <a:r>
              <a:rPr lang="en-GB" dirty="0" smtClean="0"/>
              <a:t>AO4.</a:t>
            </a:r>
            <a:endParaRPr lang="en-GB" dirty="0"/>
          </a:p>
          <a:p>
            <a:pPr marL="228600" indent="-228600">
              <a:buFontTx/>
              <a:buAutoNum type="alphaLcParenBoth"/>
            </a:pPr>
            <a:endParaRPr lang="en-GB" sz="1050" dirty="0"/>
          </a:p>
          <a:p>
            <a:pPr marL="228600" indent="-228600">
              <a:buFontTx/>
              <a:buAutoNum type="alphaLcParenBoth"/>
            </a:pPr>
            <a:endParaRPr lang="en-GB" sz="1050" dirty="0"/>
          </a:p>
          <a:p>
            <a:pPr marL="228600" indent="-228600">
              <a:buFontTx/>
              <a:buAutoNum type="alphaLcParenBoth"/>
            </a:pPr>
            <a:endParaRPr lang="en-GB" sz="1050" dirty="0"/>
          </a:p>
          <a:p>
            <a:pPr marL="228600" indent="-228600">
              <a:buAutoNum type="alphaLcParenBoth"/>
            </a:pPr>
            <a:endParaRPr lang="en-GB" sz="1050" dirty="0"/>
          </a:p>
        </p:txBody>
      </p:sp>
    </p:spTree>
    <p:extLst>
      <p:ext uri="{BB962C8B-B14F-4D97-AF65-F5344CB8AC3E}">
        <p14:creationId xmlns:p14="http://schemas.microsoft.com/office/powerpoint/2010/main" val="24939916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2</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510733"/>
            <a:ext cx="8045200" cy="4406804"/>
          </a:xfrm>
        </p:spPr>
        <p:txBody>
          <a:bodyPr/>
          <a:lstStyle/>
          <a:p>
            <a:r>
              <a:rPr lang="en-GB" dirty="0" smtClean="0"/>
              <a:t>Look at the question commentary on </a:t>
            </a:r>
            <a:r>
              <a:rPr lang="en-GB" i="1" dirty="0" smtClean="0"/>
              <a:t>King Lear</a:t>
            </a:r>
            <a:r>
              <a:rPr lang="en-GB" dirty="0" smtClean="0"/>
              <a:t> for A-level Paper 1. How could you use this in your teaching?</a:t>
            </a:r>
          </a:p>
          <a:p>
            <a:pPr>
              <a:buNone/>
            </a:pPr>
            <a:endParaRPr lang="en-GB" dirty="0" smtClean="0"/>
          </a:p>
          <a:p>
            <a:endParaRPr lang="en-GB" dirty="0" smtClean="0"/>
          </a:p>
          <a:p>
            <a:r>
              <a:rPr lang="en-GB" dirty="0" smtClean="0"/>
              <a:t>Look at the text </a:t>
            </a:r>
            <a:r>
              <a:rPr lang="en-GB" dirty="0"/>
              <a:t>o</a:t>
            </a:r>
            <a:r>
              <a:rPr lang="en-GB" dirty="0" smtClean="0"/>
              <a:t>verview for </a:t>
            </a:r>
            <a:r>
              <a:rPr lang="en-GB" i="1" dirty="0" smtClean="0"/>
              <a:t>Twelfth Night</a:t>
            </a:r>
            <a:r>
              <a:rPr lang="en-GB" dirty="0" smtClean="0"/>
              <a:t>. How could you use this in your teaching?</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35</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3</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457393"/>
            <a:ext cx="8045200" cy="4406804"/>
          </a:xfrm>
        </p:spPr>
        <p:txBody>
          <a:bodyPr/>
          <a:lstStyle/>
          <a:p>
            <a:pPr marL="0" indent="0">
              <a:buNone/>
            </a:pPr>
            <a:r>
              <a:rPr lang="en-GB" dirty="0" smtClean="0"/>
              <a:t>Look at Student A’s response* to:</a:t>
            </a:r>
          </a:p>
          <a:p>
            <a:endParaRPr lang="en-GB" dirty="0" smtClean="0"/>
          </a:p>
          <a:p>
            <a:pPr>
              <a:buNone/>
            </a:pPr>
            <a:r>
              <a:rPr lang="en-GB" dirty="0" smtClean="0"/>
              <a:t>	 ‘Othello’s virtue and valour ultimately make him admirable.’</a:t>
            </a:r>
          </a:p>
          <a:p>
            <a:pPr>
              <a:buNone/>
            </a:pPr>
            <a:endParaRPr lang="en-GB" dirty="0" smtClean="0"/>
          </a:p>
          <a:p>
            <a:pPr>
              <a:buNone/>
            </a:pPr>
            <a:r>
              <a:rPr lang="en-GB" dirty="0" smtClean="0"/>
              <a:t>	 To what extent do you agree with this view?</a:t>
            </a:r>
          </a:p>
          <a:p>
            <a:pPr>
              <a:buNone/>
            </a:pPr>
            <a:endParaRPr lang="en-GB" dirty="0" smtClean="0"/>
          </a:p>
          <a:p>
            <a:pPr>
              <a:buNone/>
            </a:pPr>
            <a:r>
              <a:rPr lang="en-GB" dirty="0" smtClean="0"/>
              <a:t>		Remember to include in your answer relevant comment on 			       	Shakespeare’s dramatic methods.</a:t>
            </a:r>
          </a:p>
          <a:p>
            <a:pPr>
              <a:buNone/>
            </a:pPr>
            <a:endParaRPr lang="en-GB" dirty="0" smtClean="0"/>
          </a:p>
          <a:p>
            <a:pPr marL="0" indent="0">
              <a:buNone/>
            </a:pPr>
            <a:r>
              <a:rPr lang="en-GB" dirty="0" smtClean="0"/>
              <a:t>Does the student have good understanding of the tragic genre?</a:t>
            </a:r>
          </a:p>
          <a:p>
            <a:endParaRPr lang="en-GB" dirty="0" smtClean="0"/>
          </a:p>
          <a:p>
            <a:endParaRPr lang="en-GB" dirty="0"/>
          </a:p>
          <a:p>
            <a:pPr marL="0" indent="0">
              <a:buNone/>
            </a:pPr>
            <a:r>
              <a:rPr lang="en-GB" dirty="0" smtClean="0"/>
              <a:t>*pages 14-16 of </a:t>
            </a:r>
            <a:r>
              <a:rPr lang="en-GB" dirty="0"/>
              <a:t>s</a:t>
            </a:r>
            <a:r>
              <a:rPr lang="en-GB" dirty="0" smtClean="0"/>
              <a:t>ession </a:t>
            </a:r>
            <a:r>
              <a:rPr lang="en-GB" dirty="0"/>
              <a:t>handout</a:t>
            </a:r>
          </a:p>
          <a:p>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36</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920"/>
            <a:ext cx="8229600" cy="660400"/>
          </a:xfrm>
        </p:spPr>
        <p:txBody>
          <a:bodyPr>
            <a:normAutofit/>
          </a:bodyPr>
          <a:lstStyle/>
          <a:p>
            <a:r>
              <a:rPr lang="en-GB" sz="3200" dirty="0" smtClean="0">
                <a:solidFill>
                  <a:srgbClr val="412878"/>
                </a:solidFill>
                <a:latin typeface="AQA Chevin Pro Light" panose="020F0303030000060003" pitchFamily="34" charset="0"/>
              </a:rPr>
              <a:t>Co-teaching opportunities: key points</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392159"/>
            <a:ext cx="8229600" cy="5067300"/>
          </a:xfrm>
        </p:spPr>
        <p:txBody>
          <a:bodyPr/>
          <a:lstStyle/>
          <a:p>
            <a:r>
              <a:rPr lang="en-GB" sz="1800" dirty="0" smtClean="0"/>
              <a:t>If your centre has made the decision that AS and A-level will both be taught together then there are key points to note:</a:t>
            </a:r>
          </a:p>
          <a:p>
            <a:endParaRPr lang="en-GB" sz="1800" dirty="0" smtClean="0"/>
          </a:p>
          <a:p>
            <a:pPr>
              <a:buFont typeface="Arial" pitchFamily="34" charset="0"/>
              <a:buChar char="•"/>
            </a:pPr>
            <a:endParaRPr lang="en-GB" sz="900" dirty="0" smtClean="0"/>
          </a:p>
          <a:p>
            <a:pPr marL="355600" indent="-355600">
              <a:buFont typeface="Arial"/>
              <a:buChar char="•"/>
            </a:pPr>
            <a:r>
              <a:rPr lang="en-GB" sz="1800" dirty="0" smtClean="0"/>
              <a:t>  AQA has ensured that the two courses </a:t>
            </a:r>
            <a:r>
              <a:rPr lang="en-GB" sz="1800" b="1" dirty="0" smtClean="0"/>
              <a:t>can</a:t>
            </a:r>
            <a:r>
              <a:rPr lang="en-GB" sz="1800" dirty="0" smtClean="0"/>
              <a:t> be taught together.</a:t>
            </a:r>
          </a:p>
          <a:p>
            <a:endParaRPr lang="en-GB" sz="1800" dirty="0" smtClean="0"/>
          </a:p>
          <a:p>
            <a:pPr>
              <a:buFont typeface="Arial" pitchFamily="34" charset="0"/>
              <a:buChar char="•"/>
            </a:pPr>
            <a:r>
              <a:rPr lang="en-GB" sz="1800" dirty="0" smtClean="0"/>
              <a:t>	If students are taught together there will inevitably be some restrictions on 	choices because of the different rules for AS and A-level.</a:t>
            </a:r>
          </a:p>
          <a:p>
            <a:endParaRPr lang="en-GB" sz="1800" dirty="0" smtClean="0"/>
          </a:p>
          <a:p>
            <a:pPr>
              <a:buFont typeface="Arial" pitchFamily="34" charset="0"/>
              <a:buChar char="•"/>
            </a:pPr>
            <a:r>
              <a:rPr lang="en-GB" sz="1800" dirty="0" smtClean="0"/>
              <a:t>	Teachers will need to make sure that in selecting texts, both the A-level 	dates are covered and the major genre requirements for AS (there are no 	dates for AS).</a:t>
            </a:r>
          </a:p>
          <a:p>
            <a:endParaRPr lang="en-GB" sz="1800" dirty="0" smtClean="0"/>
          </a:p>
          <a:p>
            <a:pPr>
              <a:buFont typeface="Arial" pitchFamily="34" charset="0"/>
              <a:buChar char="•"/>
            </a:pPr>
            <a:r>
              <a:rPr lang="en-GB" sz="1800" dirty="0" smtClean="0"/>
              <a:t>	With creative teaching and thinking it can work with benefits for both 	groups of students.</a:t>
            </a:r>
          </a:p>
          <a:p>
            <a:pPr>
              <a:buFont typeface="Arial" pitchFamily="34" charset="0"/>
              <a:buChar char="•"/>
            </a:pPr>
            <a:endParaRPr lang="en-GB" sz="1800" dirty="0" smtClean="0"/>
          </a:p>
          <a:p>
            <a:endParaRPr lang="en-GB" sz="1800" dirty="0" smtClean="0"/>
          </a:p>
          <a:p>
            <a:endParaRPr lang="en-GB"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37</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0840"/>
            <a:ext cx="8229600" cy="711200"/>
          </a:xfrm>
        </p:spPr>
        <p:txBody>
          <a:bodyPr>
            <a:normAutofit/>
          </a:bodyPr>
          <a:lstStyle/>
          <a:p>
            <a:r>
              <a:rPr lang="en-GB" sz="3200" dirty="0" smtClean="0">
                <a:solidFill>
                  <a:srgbClr val="412878"/>
                </a:solidFill>
                <a:latin typeface="AQA Chevin Pro Light" panose="020F0303030000060003" pitchFamily="34" charset="0"/>
              </a:rPr>
              <a:t>Some ideas for managing: suggestion one</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58800" y="1437640"/>
            <a:ext cx="8387080" cy="4636864"/>
          </a:xfrm>
        </p:spPr>
        <p:txBody>
          <a:bodyPr/>
          <a:lstStyle/>
          <a:p>
            <a:r>
              <a:rPr lang="en-GB" sz="1800" dirty="0" smtClean="0"/>
              <a:t>All students will study:</a:t>
            </a:r>
          </a:p>
          <a:p>
            <a:endParaRPr lang="en-GB" sz="1800" dirty="0" smtClean="0"/>
          </a:p>
          <a:p>
            <a:pPr>
              <a:buFont typeface="Arial" pitchFamily="34" charset="0"/>
              <a:buChar char="•"/>
            </a:pPr>
            <a:r>
              <a:rPr lang="en-GB" sz="1800" dirty="0" smtClean="0"/>
              <a:t>  one Shakespeare play for the passage-based question</a:t>
            </a:r>
          </a:p>
          <a:p>
            <a:pPr>
              <a:buFont typeface="Arial" pitchFamily="34" charset="0"/>
              <a:buChar char="•"/>
            </a:pPr>
            <a:r>
              <a:rPr lang="en-GB" sz="1800" dirty="0" smtClean="0"/>
              <a:t>  one other drama text common to both set text lists</a:t>
            </a:r>
          </a:p>
          <a:p>
            <a:pPr>
              <a:buFont typeface="Arial" pitchFamily="34" charset="0"/>
              <a:buChar char="•"/>
            </a:pPr>
            <a:r>
              <a:rPr lang="en-GB" sz="1800" dirty="0" smtClean="0"/>
              <a:t>  one prose text</a:t>
            </a:r>
          </a:p>
          <a:p>
            <a:pPr>
              <a:buFont typeface="Arial" pitchFamily="34" charset="0"/>
              <a:buChar char="•"/>
            </a:pPr>
            <a:r>
              <a:rPr lang="en-GB" sz="1800" dirty="0" smtClean="0"/>
              <a:t>  one poetry text.</a:t>
            </a:r>
          </a:p>
          <a:p>
            <a:pPr marL="0" lvl="1">
              <a:lnSpc>
                <a:spcPct val="100000"/>
              </a:lnSpc>
              <a:buNone/>
            </a:pPr>
            <a:endParaRPr lang="en-GB" sz="1800" dirty="0" smtClean="0"/>
          </a:p>
          <a:p>
            <a:pPr marL="0" lvl="1">
              <a:lnSpc>
                <a:spcPct val="100000"/>
              </a:lnSpc>
              <a:spcBef>
                <a:spcPts val="0"/>
              </a:spcBef>
              <a:buNone/>
            </a:pPr>
            <a:r>
              <a:rPr lang="en-GB" sz="1800" dirty="0"/>
              <a:t>O</a:t>
            </a:r>
            <a:r>
              <a:rPr lang="en-GB" sz="1800" dirty="0" smtClean="0"/>
              <a:t>ne of the texts in bullets 2, 3 and 4 must have been written before 1900 to</a:t>
            </a:r>
          </a:p>
          <a:p>
            <a:pPr marL="0" lvl="1">
              <a:lnSpc>
                <a:spcPct val="100000"/>
              </a:lnSpc>
              <a:spcBef>
                <a:spcPts val="0"/>
              </a:spcBef>
              <a:buNone/>
            </a:pPr>
            <a:r>
              <a:rPr lang="en-GB" sz="1800" dirty="0" smtClean="0"/>
              <a:t>satisfy the A-level requirement and at least one of the prose and poetry</a:t>
            </a:r>
          </a:p>
          <a:p>
            <a:pPr marL="0" lvl="1">
              <a:lnSpc>
                <a:spcPct val="100000"/>
              </a:lnSpc>
              <a:spcBef>
                <a:spcPts val="0"/>
              </a:spcBef>
              <a:buNone/>
            </a:pPr>
            <a:r>
              <a:rPr lang="en-GB" sz="1800" dirty="0" smtClean="0"/>
              <a:t>texts must be common to both A-level and AS; if both are pre-1900 then A-level students will have a choice when they do the A-level exam at the end</a:t>
            </a:r>
          </a:p>
          <a:p>
            <a:pPr marL="0" lvl="1">
              <a:lnSpc>
                <a:spcPct val="100000"/>
              </a:lnSpc>
              <a:spcBef>
                <a:spcPts val="0"/>
              </a:spcBef>
              <a:buNone/>
            </a:pPr>
            <a:r>
              <a:rPr lang="en-GB" sz="1800" dirty="0" smtClean="0"/>
              <a:t>of Year 13.</a:t>
            </a:r>
          </a:p>
          <a:p>
            <a:endParaRPr lang="en-GB" sz="1800" dirty="0" smtClean="0"/>
          </a:p>
          <a:p>
            <a:r>
              <a:rPr lang="en-GB" sz="1800" dirty="0" smtClean="0"/>
              <a:t>All students could then follow the AS course, enter the AS exam as a kind of mock and A-level students could fine-tune A-level exam technique while revising during Year 13.</a:t>
            </a:r>
          </a:p>
          <a:p>
            <a:endParaRPr lang="en-GB"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38</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36600"/>
          </a:xfrm>
        </p:spPr>
        <p:txBody>
          <a:bodyPr>
            <a:normAutofit/>
          </a:bodyPr>
          <a:lstStyle/>
          <a:p>
            <a:r>
              <a:rPr lang="en-GB" sz="3200" dirty="0" smtClean="0">
                <a:solidFill>
                  <a:srgbClr val="412878"/>
                </a:solidFill>
                <a:latin typeface="AQA Chevin Pro Light" panose="020F0303030000060003" pitchFamily="34" charset="0"/>
              </a:rPr>
              <a:t>Some ideas for managing: suggestion two</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361440"/>
            <a:ext cx="8229600" cy="4965700"/>
          </a:xfrm>
        </p:spPr>
        <p:txBody>
          <a:bodyPr/>
          <a:lstStyle/>
          <a:p>
            <a:pPr>
              <a:buFont typeface="Arial" pitchFamily="34" charset="0"/>
              <a:buChar char="•"/>
            </a:pPr>
            <a:r>
              <a:rPr lang="en-GB" dirty="0" smtClean="0"/>
              <a:t>	</a:t>
            </a:r>
            <a:r>
              <a:rPr lang="en-GB" sz="1800" dirty="0" smtClean="0"/>
              <a:t>Both groups of students will study 2 plays: one Shakespeare and one other 	drama common to both set text lists.</a:t>
            </a:r>
          </a:p>
          <a:p>
            <a:pPr>
              <a:buFont typeface="Arial" pitchFamily="34" charset="0"/>
              <a:buChar char="•"/>
            </a:pPr>
            <a:endParaRPr lang="en-GB" sz="1800" dirty="0" smtClean="0"/>
          </a:p>
          <a:p>
            <a:pPr>
              <a:buFont typeface="Arial" pitchFamily="34" charset="0"/>
              <a:buChar char="•"/>
            </a:pPr>
            <a:r>
              <a:rPr lang="en-GB" sz="1800" dirty="0" smtClean="0"/>
              <a:t>	Both groups will study one novel common to both set text lists (to satisfy the 	requirement for AS).</a:t>
            </a:r>
          </a:p>
          <a:p>
            <a:pPr>
              <a:buFont typeface="Arial" pitchFamily="34" charset="0"/>
              <a:buChar char="•"/>
            </a:pPr>
            <a:endParaRPr lang="en-GB" sz="1800" dirty="0" smtClean="0"/>
          </a:p>
          <a:p>
            <a:pPr>
              <a:buFont typeface="Arial" pitchFamily="34" charset="0"/>
              <a:buChar char="•"/>
            </a:pPr>
            <a:r>
              <a:rPr lang="en-GB" sz="1800" dirty="0" smtClean="0"/>
              <a:t>	Both groups will study one poetry text common to both set text lists	(to 	satisfy the requirement for AS).</a:t>
            </a:r>
          </a:p>
          <a:p>
            <a:endParaRPr lang="en-GB" sz="1800" dirty="0" smtClean="0"/>
          </a:p>
          <a:p>
            <a:pPr>
              <a:buFont typeface="Arial" pitchFamily="34" charset="0"/>
              <a:buChar char="•"/>
            </a:pPr>
            <a:r>
              <a:rPr lang="en-GB" sz="1800" dirty="0" smtClean="0"/>
              <a:t>	One text (other than Shakespeare) must have been written before 1900 to 	satisfy the A-level date rule.</a:t>
            </a:r>
          </a:p>
          <a:p>
            <a:pPr>
              <a:buFont typeface="Arial" pitchFamily="34" charset="0"/>
              <a:buChar char="•"/>
            </a:pPr>
            <a:endParaRPr lang="en-GB" sz="1800" dirty="0" smtClean="0"/>
          </a:p>
          <a:p>
            <a:pPr>
              <a:buFont typeface="Arial" pitchFamily="34" charset="0"/>
              <a:buChar char="•"/>
            </a:pPr>
            <a:r>
              <a:rPr lang="en-GB" sz="1800" dirty="0" smtClean="0"/>
              <a:t>	The students are taught together, with A-level students aware that they are 	reading an extra text and will have different question types (which can be 	given during Year 12 or fine-tuned in Year 13).</a:t>
            </a:r>
          </a:p>
          <a:p>
            <a:endParaRPr lang="en-GB" sz="1400" dirty="0" smtClean="0"/>
          </a:p>
          <a:p>
            <a:r>
              <a:rPr lang="en-GB" dirty="0" smtClean="0"/>
              <a:t> </a:t>
            </a:r>
            <a:endParaRPr lang="en-GB"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39</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Objectives</a:t>
            </a:r>
            <a:endParaRPr lang="en-GB" sz="3200" dirty="0"/>
          </a:p>
        </p:txBody>
      </p:sp>
      <p:sp>
        <p:nvSpPr>
          <p:cNvPr id="5" name="Content Placeholder 4"/>
          <p:cNvSpPr>
            <a:spLocks noGrp="1"/>
          </p:cNvSpPr>
          <p:nvPr>
            <p:ph idx="1"/>
          </p:nvPr>
        </p:nvSpPr>
        <p:spPr>
          <a:xfrm>
            <a:off x="540000" y="1304993"/>
            <a:ext cx="8045200" cy="4406804"/>
          </a:xfrm>
        </p:spPr>
        <p:txBody>
          <a:bodyPr/>
          <a:lstStyle/>
          <a:p>
            <a:pPr>
              <a:defRPr/>
            </a:pPr>
            <a:r>
              <a:rPr lang="en-GB" dirty="0" smtClean="0"/>
              <a:t>To increase your understanding of English Literature B (AS and A-level) and its philosophy.</a:t>
            </a:r>
          </a:p>
          <a:p>
            <a:pPr marL="0" indent="0">
              <a:buNone/>
              <a:defRPr/>
            </a:pPr>
            <a:endParaRPr lang="en-GB" dirty="0"/>
          </a:p>
          <a:p>
            <a:pPr>
              <a:defRPr/>
            </a:pPr>
            <a:r>
              <a:rPr lang="en-GB" dirty="0" smtClean="0"/>
              <a:t>To discuss strategies for structuring the course.</a:t>
            </a:r>
          </a:p>
          <a:p>
            <a:pPr marL="0" indent="0">
              <a:buNone/>
              <a:defRPr/>
            </a:pPr>
            <a:endParaRPr lang="en-GB" dirty="0"/>
          </a:p>
          <a:p>
            <a:pPr>
              <a:defRPr/>
            </a:pPr>
            <a:r>
              <a:rPr lang="en-GB" dirty="0" smtClean="0"/>
              <a:t>To build your confidence for course preparation.</a:t>
            </a:r>
          </a:p>
          <a:p>
            <a:pPr>
              <a:defRPr/>
            </a:pPr>
            <a:endParaRPr lang="en-GB" dirty="0"/>
          </a:p>
          <a:p>
            <a:pPr>
              <a:buFont typeface="Arial" pitchFamily="34" charset="0"/>
              <a:buChar char="•"/>
            </a:pPr>
            <a:r>
              <a:rPr lang="en-GB" dirty="0" smtClean="0"/>
              <a:t>To provide guidance on meeting the assessment objectives and the demands of the specification: the examined units and the NEA.</a:t>
            </a:r>
          </a:p>
          <a:p>
            <a:pPr>
              <a:buFont typeface="Arial" pitchFamily="34" charset="0"/>
              <a:buChar char="•"/>
            </a:pPr>
            <a:endParaRPr lang="en-GB" dirty="0" smtClean="0"/>
          </a:p>
          <a:p>
            <a:pPr>
              <a:buFont typeface="Arial" pitchFamily="34" charset="0"/>
              <a:buChar char="•"/>
            </a:pPr>
            <a:r>
              <a:rPr lang="en-GB" dirty="0" smtClean="0"/>
              <a:t>To offer you some ideas about co-teaching opportunities.   </a:t>
            </a:r>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4</a:t>
            </a:r>
            <a:endParaRPr lang="en-US" sz="800" dirty="0">
              <a:solidFill>
                <a:schemeClr val="bg1"/>
              </a:solidFill>
            </a:endParaRPr>
          </a:p>
        </p:txBody>
      </p:sp>
      <p:sp>
        <p:nvSpPr>
          <p:cNvPr id="7" name="Footer Placeholder 3"/>
          <p:cNvSpPr>
            <a:spLocks noGrp="1"/>
          </p:cNvSpPr>
          <p:nvPr>
            <p:ph type="ftr" sz="quarter" idx="11"/>
          </p:nvPr>
        </p:nvSpPr>
        <p:spPr>
          <a:xfrm>
            <a:off x="1976439" y="6458400"/>
            <a:ext cx="2678112" cy="241300"/>
          </a:xfrm>
        </p:spPr>
        <p:txBody>
          <a:bodyPr/>
          <a:lstStyle/>
          <a:p>
            <a:r>
              <a:rPr lang="en-GB" dirty="0" smtClean="0"/>
              <a:t>Copyright © AQA and its licensors. All rights reserved</a:t>
            </a:r>
            <a:endParaRPr lang="en-US" dirty="0"/>
          </a:p>
        </p:txBody>
      </p:sp>
    </p:spTree>
    <p:extLst>
      <p:ext uri="{BB962C8B-B14F-4D97-AF65-F5344CB8AC3E}">
        <p14:creationId xmlns:p14="http://schemas.microsoft.com/office/powerpoint/2010/main" val="26587041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793"/>
            <a:ext cx="8229600" cy="762000"/>
          </a:xfrm>
        </p:spPr>
        <p:txBody>
          <a:bodyPr>
            <a:noAutofit/>
          </a:bodyPr>
          <a:lstStyle/>
          <a:p>
            <a:r>
              <a:rPr lang="en-GB" sz="3200" dirty="0" smtClean="0">
                <a:solidFill>
                  <a:srgbClr val="412878"/>
                </a:solidFill>
                <a:latin typeface="AQA Chevin Pro Light" panose="020F0303030000060003" pitchFamily="34" charset="0"/>
              </a:rPr>
              <a:t>Some ideas for managing: suggestion two (continued)</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457200" y="1008993"/>
            <a:ext cx="8229600" cy="5404746"/>
          </a:xfrm>
        </p:spPr>
        <p:txBody>
          <a:bodyPr/>
          <a:lstStyle/>
          <a:p>
            <a:endParaRPr lang="en-GB" dirty="0" smtClean="0"/>
          </a:p>
          <a:p>
            <a:pPr>
              <a:buFont typeface="Arial" pitchFamily="34" charset="0"/>
              <a:buChar char="•"/>
            </a:pPr>
            <a:r>
              <a:rPr lang="en-GB" dirty="0" smtClean="0"/>
              <a:t>	</a:t>
            </a:r>
            <a:r>
              <a:rPr lang="en-GB" sz="1800" dirty="0" smtClean="0"/>
              <a:t>A-level students will be studying an extra text which will widen and deepen 	their knowledge of the genre (there will be time for this given students will 	still only be studying 9 texts whereas they currently study 12).</a:t>
            </a:r>
          </a:p>
          <a:p>
            <a:endParaRPr lang="en-GB" sz="1800" dirty="0" smtClean="0"/>
          </a:p>
          <a:p>
            <a:pPr>
              <a:buFont typeface="Arial" pitchFamily="34" charset="0"/>
              <a:buChar char="•"/>
            </a:pPr>
            <a:r>
              <a:rPr lang="en-GB" sz="1800" dirty="0" smtClean="0"/>
              <a:t>	Studying the extra text will satisfy Ofqual’s requirement for wider 	reading.</a:t>
            </a:r>
          </a:p>
          <a:p>
            <a:endParaRPr lang="en-GB" sz="1800" dirty="0" smtClean="0"/>
          </a:p>
          <a:p>
            <a:pPr>
              <a:buFont typeface="Arial" pitchFamily="34" charset="0"/>
              <a:buChar char="•"/>
            </a:pPr>
            <a:r>
              <a:rPr lang="en-GB" sz="1800" dirty="0" smtClean="0"/>
              <a:t>	Studying the extra text will help to build confidence as A-level students 	prepare for the NEA.</a:t>
            </a:r>
          </a:p>
          <a:p>
            <a:endParaRPr lang="en-GB" sz="1800" dirty="0" smtClean="0"/>
          </a:p>
          <a:p>
            <a:pPr>
              <a:buFont typeface="Arial" pitchFamily="34" charset="0"/>
              <a:buChar char="•"/>
            </a:pPr>
            <a:r>
              <a:rPr lang="en-GB" sz="1800" dirty="0" smtClean="0"/>
              <a:t>	The extra text could well be poetry: teachers could use some of the 	poems 	at the start of Year 12 to introduce students to aspects of the genre and dip 	into them during the year.</a:t>
            </a:r>
          </a:p>
          <a:p>
            <a:endParaRPr lang="en-GB" dirty="0" smtClean="0"/>
          </a:p>
          <a:p>
            <a:pPr>
              <a:buFont typeface="Arial" pitchFamily="34" charset="0"/>
              <a:buChar char="•"/>
            </a:pPr>
            <a:r>
              <a:rPr lang="en-GB" dirty="0" smtClean="0"/>
              <a:t>	</a:t>
            </a:r>
            <a:r>
              <a:rPr lang="en-GB" sz="1800" dirty="0" smtClean="0"/>
              <a:t>The extra text could be taught to AS students at the end of Year 12 	while </a:t>
            </a:r>
          </a:p>
          <a:p>
            <a:r>
              <a:rPr lang="en-GB" sz="1800" dirty="0"/>
              <a:t>	</a:t>
            </a:r>
            <a:r>
              <a:rPr lang="en-GB" sz="1800" dirty="0" smtClean="0"/>
              <a:t>A-level students are reading independently for the NEA.</a:t>
            </a:r>
          </a:p>
          <a:p>
            <a:endParaRPr lang="en-GB"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40</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1700"/>
          </a:xfrm>
        </p:spPr>
        <p:txBody>
          <a:bodyPr>
            <a:normAutofit/>
          </a:bodyPr>
          <a:lstStyle/>
          <a:p>
            <a:r>
              <a:rPr lang="en-GB" sz="2600" dirty="0" smtClean="0">
                <a:solidFill>
                  <a:srgbClr val="412878"/>
                </a:solidFill>
                <a:latin typeface="+mn-lt"/>
              </a:rPr>
              <a:t/>
            </a:r>
            <a:br>
              <a:rPr lang="en-GB" sz="2600" dirty="0" smtClean="0">
                <a:solidFill>
                  <a:srgbClr val="412878"/>
                </a:solidFill>
                <a:latin typeface="+mn-lt"/>
              </a:rPr>
            </a:br>
            <a:r>
              <a:rPr lang="en-GB" sz="3200" dirty="0" smtClean="0">
                <a:solidFill>
                  <a:srgbClr val="412878"/>
                </a:solidFill>
                <a:latin typeface="AQA Chevin Pro Light" panose="020F0303030000060003" pitchFamily="34" charset="0"/>
              </a:rPr>
              <a:t>Some ideas for managing: suggestion three</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18160" y="1361440"/>
            <a:ext cx="8229600" cy="4965700"/>
          </a:xfrm>
        </p:spPr>
        <p:txBody>
          <a:bodyPr/>
          <a:lstStyle/>
          <a:p>
            <a:pPr>
              <a:buFont typeface="Arial" pitchFamily="34" charset="0"/>
              <a:buChar char="•"/>
            </a:pPr>
            <a:r>
              <a:rPr lang="en-GB" dirty="0" smtClean="0"/>
              <a:t>	</a:t>
            </a:r>
            <a:r>
              <a:rPr lang="en-GB" sz="1800" dirty="0" smtClean="0"/>
              <a:t>Both groups of students will study 2 plays: one Shakespeare and one 	other play common to both set text lists.</a:t>
            </a:r>
          </a:p>
          <a:p>
            <a:pPr>
              <a:buFont typeface="Arial" pitchFamily="34" charset="0"/>
              <a:buChar char="•"/>
            </a:pPr>
            <a:endParaRPr lang="en-GB" sz="1800" dirty="0" smtClean="0"/>
          </a:p>
          <a:p>
            <a:pPr>
              <a:buFont typeface="Arial" pitchFamily="34" charset="0"/>
              <a:buChar char="•"/>
            </a:pPr>
            <a:r>
              <a:rPr lang="en-GB" sz="1800" dirty="0" smtClean="0"/>
              <a:t>	Both groups will study one novel (to satisfy the requirement for AS).</a:t>
            </a:r>
          </a:p>
          <a:p>
            <a:pPr>
              <a:buFont typeface="Arial" pitchFamily="34" charset="0"/>
              <a:buChar char="•"/>
            </a:pPr>
            <a:endParaRPr lang="en-GB" sz="1800" dirty="0" smtClean="0"/>
          </a:p>
          <a:p>
            <a:pPr>
              <a:buFont typeface="Arial" pitchFamily="34" charset="0"/>
              <a:buChar char="•"/>
            </a:pPr>
            <a:r>
              <a:rPr lang="en-GB" sz="1800" dirty="0" smtClean="0"/>
              <a:t>	Both groups will study one poetry text (to satisfy the requirement for 	AS).</a:t>
            </a:r>
          </a:p>
          <a:p>
            <a:endParaRPr lang="en-GB" sz="1800" dirty="0" smtClean="0"/>
          </a:p>
          <a:p>
            <a:pPr>
              <a:buFont typeface="Arial" pitchFamily="34" charset="0"/>
              <a:buChar char="•"/>
            </a:pPr>
            <a:r>
              <a:rPr lang="en-GB" sz="1800" dirty="0" smtClean="0"/>
              <a:t>	Either poetry or prose could be from the wider AS text list.</a:t>
            </a:r>
          </a:p>
          <a:p>
            <a:endParaRPr lang="en-GB" sz="1800" dirty="0" smtClean="0"/>
          </a:p>
          <a:p>
            <a:pPr>
              <a:buFont typeface="Arial" pitchFamily="34" charset="0"/>
              <a:buChar char="•"/>
            </a:pPr>
            <a:r>
              <a:rPr lang="en-GB" sz="1800" dirty="0" smtClean="0"/>
              <a:t>	One text (other than Shakespeare) must have been written before 1900 to 	satisfy the A-level date rule.</a:t>
            </a:r>
          </a:p>
          <a:p>
            <a:endParaRPr lang="en-GB" sz="1800" dirty="0" smtClean="0"/>
          </a:p>
          <a:p>
            <a:pPr>
              <a:buFont typeface="Arial" pitchFamily="34" charset="0"/>
              <a:buChar char="•"/>
            </a:pPr>
            <a:r>
              <a:rPr lang="en-GB" sz="1800" dirty="0" smtClean="0"/>
              <a:t>	A-level students will be able to use the additional poetry </a:t>
            </a:r>
            <a:r>
              <a:rPr lang="en-GB" sz="1800" b="1" dirty="0" smtClean="0"/>
              <a:t>or</a:t>
            </a:r>
            <a:r>
              <a:rPr lang="en-GB" sz="1800" dirty="0" smtClean="0"/>
              <a:t> prose text from 	the AS set text list for NEA.</a:t>
            </a:r>
          </a:p>
          <a:p>
            <a:endParaRPr lang="en-GB" dirty="0" smtClean="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41</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480"/>
            <a:ext cx="8229600" cy="927100"/>
          </a:xfrm>
        </p:spPr>
        <p:txBody>
          <a:bodyPr>
            <a:normAutofit/>
          </a:bodyPr>
          <a:lstStyle/>
          <a:p>
            <a:r>
              <a:rPr lang="en-GB" sz="3200" dirty="0" smtClean="0">
                <a:solidFill>
                  <a:srgbClr val="412878"/>
                </a:solidFill>
                <a:latin typeface="AQA Chevin Pro Light" panose="020F0303030000060003" pitchFamily="34" charset="0"/>
              </a:rPr>
              <a:t>How it could work for </a:t>
            </a:r>
            <a:r>
              <a:rPr lang="en-GB" sz="3200" dirty="0">
                <a:solidFill>
                  <a:srgbClr val="412878"/>
                </a:solidFill>
                <a:latin typeface="AQA Chevin Pro Light" panose="020F0303030000060003" pitchFamily="34" charset="0"/>
              </a:rPr>
              <a:t>t</a:t>
            </a:r>
            <a:r>
              <a:rPr lang="en-GB" sz="3200" dirty="0" smtClean="0">
                <a:solidFill>
                  <a:srgbClr val="412878"/>
                </a:solidFill>
                <a:latin typeface="AQA Chevin Pro Light" panose="020F0303030000060003" pitchFamily="34" charset="0"/>
              </a:rPr>
              <a:t>ragedy if the 4</a:t>
            </a:r>
            <a:r>
              <a:rPr lang="en-GB" sz="3200" baseline="30000" dirty="0" smtClean="0">
                <a:solidFill>
                  <a:srgbClr val="412878"/>
                </a:solidFill>
                <a:latin typeface="AQA Chevin Pro Light" panose="020F0303030000060003" pitchFamily="34" charset="0"/>
              </a:rPr>
              <a:t>th</a:t>
            </a:r>
            <a:r>
              <a:rPr lang="en-GB" sz="3200" dirty="0" smtClean="0">
                <a:solidFill>
                  <a:srgbClr val="412878"/>
                </a:solidFill>
                <a:latin typeface="AQA Chevin Pro Light" panose="020F0303030000060003" pitchFamily="34" charset="0"/>
              </a:rPr>
              <a:t> text is used for NEA by A-level students</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28320" y="1259840"/>
            <a:ext cx="8229600" cy="5219700"/>
          </a:xfrm>
        </p:spPr>
        <p:txBody>
          <a:bodyPr/>
          <a:lstStyle/>
          <a:p>
            <a:r>
              <a:rPr lang="en-GB" sz="1800" dirty="0" smtClean="0"/>
              <a:t>Students study either </a:t>
            </a:r>
            <a:r>
              <a:rPr lang="en-GB" sz="1800" i="1" dirty="0" smtClean="0"/>
              <a:t>King Lear </a:t>
            </a:r>
            <a:r>
              <a:rPr lang="en-GB" sz="1800" dirty="0" smtClean="0"/>
              <a:t>or </a:t>
            </a:r>
            <a:r>
              <a:rPr lang="en-GB" sz="1800" i="1" dirty="0" smtClean="0"/>
              <a:t>Othello </a:t>
            </a:r>
            <a:r>
              <a:rPr lang="en-GB" sz="1800" b="1" dirty="0" smtClean="0"/>
              <a:t>and</a:t>
            </a:r>
            <a:r>
              <a:rPr lang="en-GB" sz="1800" dirty="0" smtClean="0"/>
              <a:t> any of these combinations of texts:</a:t>
            </a:r>
          </a:p>
          <a:p>
            <a:endParaRPr lang="en-GB" sz="1800" dirty="0" smtClean="0"/>
          </a:p>
          <a:p>
            <a:r>
              <a:rPr lang="en-GB" sz="1800" dirty="0" smtClean="0"/>
              <a:t>1. 	</a:t>
            </a:r>
            <a:r>
              <a:rPr lang="en-GB" sz="1800" i="1" dirty="0" smtClean="0"/>
              <a:t>Richard II </a:t>
            </a:r>
            <a:r>
              <a:rPr lang="en-GB" sz="1800" b="1" dirty="0" smtClean="0"/>
              <a:t>and</a:t>
            </a:r>
            <a:r>
              <a:rPr lang="en-GB" sz="1800" dirty="0" smtClean="0"/>
              <a:t> </a:t>
            </a:r>
            <a:r>
              <a:rPr lang="en-GB" sz="1800" i="1" dirty="0" smtClean="0">
                <a:solidFill>
                  <a:srgbClr val="C8194B"/>
                </a:solidFill>
              </a:rPr>
              <a:t>The Remains of the Day </a:t>
            </a:r>
            <a:r>
              <a:rPr lang="en-GB" sz="1800" b="1" dirty="0" smtClean="0"/>
              <a:t>and</a:t>
            </a:r>
            <a:r>
              <a:rPr lang="en-GB" sz="1800" dirty="0" smtClean="0"/>
              <a:t> either The Poetry Selection or 	Keats.</a:t>
            </a:r>
          </a:p>
          <a:p>
            <a:r>
              <a:rPr lang="en-GB" sz="1800" dirty="0" smtClean="0"/>
              <a:t>OR</a:t>
            </a:r>
          </a:p>
          <a:p>
            <a:r>
              <a:rPr lang="en-GB" sz="1800" dirty="0" smtClean="0"/>
              <a:t>2. 	</a:t>
            </a:r>
            <a:r>
              <a:rPr lang="en-GB" sz="1800" i="1" dirty="0" smtClean="0"/>
              <a:t>Richard II </a:t>
            </a:r>
            <a:r>
              <a:rPr lang="en-GB" sz="1800" b="1" dirty="0" smtClean="0"/>
              <a:t>and</a:t>
            </a:r>
            <a:r>
              <a:rPr lang="en-GB" sz="1800" dirty="0" smtClean="0"/>
              <a:t> either </a:t>
            </a:r>
            <a:r>
              <a:rPr lang="en-GB" sz="1800" i="1" dirty="0" smtClean="0"/>
              <a:t>The Great Gatsby </a:t>
            </a:r>
            <a:r>
              <a:rPr lang="en-GB" sz="1800" dirty="0" smtClean="0"/>
              <a:t>or </a:t>
            </a:r>
            <a:r>
              <a:rPr lang="en-GB" sz="1800" i="1" dirty="0" smtClean="0"/>
              <a:t>Tess of the D’Urbervilles</a:t>
            </a:r>
            <a:r>
              <a:rPr lang="en-GB" sz="1800" dirty="0" smtClean="0"/>
              <a:t> 	and the 	</a:t>
            </a:r>
            <a:r>
              <a:rPr lang="en-GB" sz="1800" dirty="0" smtClean="0">
                <a:solidFill>
                  <a:srgbClr val="C8194B"/>
                </a:solidFill>
              </a:rPr>
              <a:t>Hardy Selection.</a:t>
            </a:r>
          </a:p>
          <a:p>
            <a:r>
              <a:rPr lang="en-GB" sz="1800" dirty="0" smtClean="0"/>
              <a:t>OR</a:t>
            </a:r>
          </a:p>
          <a:p>
            <a:r>
              <a:rPr lang="en-GB" sz="1800" dirty="0" smtClean="0"/>
              <a:t>3. 	</a:t>
            </a:r>
            <a:r>
              <a:rPr lang="en-GB" sz="1800" i="1" dirty="0" smtClean="0"/>
              <a:t>Death of a Salesman </a:t>
            </a:r>
            <a:r>
              <a:rPr lang="en-GB" sz="1800" dirty="0" smtClean="0"/>
              <a:t>and </a:t>
            </a:r>
            <a:r>
              <a:rPr lang="en-GB" sz="1800" i="1" dirty="0" smtClean="0">
                <a:solidFill>
                  <a:srgbClr val="C8194B"/>
                </a:solidFill>
              </a:rPr>
              <a:t>The Remains of the Day </a:t>
            </a:r>
            <a:r>
              <a:rPr lang="en-GB" sz="1800" dirty="0" smtClean="0"/>
              <a:t>and the Keats 	Selection.</a:t>
            </a:r>
          </a:p>
          <a:p>
            <a:r>
              <a:rPr lang="en-GB" sz="1800" dirty="0" smtClean="0"/>
              <a:t>OR</a:t>
            </a:r>
          </a:p>
          <a:p>
            <a:r>
              <a:rPr lang="en-GB" sz="1800" dirty="0" smtClean="0"/>
              <a:t>4. 	</a:t>
            </a:r>
            <a:r>
              <a:rPr lang="en-GB" sz="1800" i="1" dirty="0" smtClean="0"/>
              <a:t>Death of a Salesman </a:t>
            </a:r>
            <a:r>
              <a:rPr lang="en-GB" sz="1800" dirty="0" smtClean="0"/>
              <a:t>and </a:t>
            </a:r>
            <a:r>
              <a:rPr lang="en-GB" sz="1800" i="1" dirty="0" smtClean="0"/>
              <a:t>Tess of the D’Urbervilles </a:t>
            </a:r>
            <a:r>
              <a:rPr lang="en-GB" sz="1800" dirty="0" smtClean="0"/>
              <a:t>and the </a:t>
            </a:r>
            <a:r>
              <a:rPr lang="en-GB" sz="1800" dirty="0" smtClean="0">
                <a:solidFill>
                  <a:srgbClr val="C8194B"/>
                </a:solidFill>
              </a:rPr>
              <a:t>Hardy Selection.</a:t>
            </a:r>
          </a:p>
          <a:p>
            <a:endParaRPr lang="en-GB" sz="1800" dirty="0" smtClean="0"/>
          </a:p>
          <a:p>
            <a:r>
              <a:rPr lang="en-GB" sz="1800" dirty="0" smtClean="0"/>
              <a:t>NB the text in</a:t>
            </a:r>
            <a:r>
              <a:rPr lang="en-GB" sz="1800" dirty="0" smtClean="0">
                <a:solidFill>
                  <a:srgbClr val="C8194B"/>
                </a:solidFill>
              </a:rPr>
              <a:t> red </a:t>
            </a:r>
            <a:r>
              <a:rPr lang="en-GB" sz="1800" dirty="0" smtClean="0"/>
              <a:t>can be studied for the NEA by A-level students.</a:t>
            </a:r>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42</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
            <a:ext cx="8229600" cy="850900"/>
          </a:xfrm>
        </p:spPr>
        <p:txBody>
          <a:bodyPr>
            <a:normAutofit/>
          </a:bodyPr>
          <a:lstStyle/>
          <a:p>
            <a:r>
              <a:rPr lang="en-GB" sz="3200" dirty="0" smtClean="0">
                <a:solidFill>
                  <a:srgbClr val="412878"/>
                </a:solidFill>
                <a:latin typeface="AQA Chevin Pro Light" panose="020F0303030000060003" pitchFamily="34" charset="0"/>
              </a:rPr>
              <a:t>How it could work for comedy if the 4</a:t>
            </a:r>
            <a:r>
              <a:rPr lang="en-GB" sz="3200" baseline="30000" dirty="0" smtClean="0">
                <a:solidFill>
                  <a:srgbClr val="412878"/>
                </a:solidFill>
                <a:latin typeface="AQA Chevin Pro Light" panose="020F0303030000060003" pitchFamily="34" charset="0"/>
              </a:rPr>
              <a:t>th</a:t>
            </a:r>
            <a:r>
              <a:rPr lang="en-GB" sz="3200" dirty="0" smtClean="0">
                <a:solidFill>
                  <a:srgbClr val="412878"/>
                </a:solidFill>
                <a:latin typeface="AQA Chevin Pro Light" panose="020F0303030000060003" pitchFamily="34" charset="0"/>
              </a:rPr>
              <a:t> text is used for NEA by A-level students</a:t>
            </a:r>
            <a:endParaRPr lang="en-GB" sz="3200" dirty="0">
              <a:solidFill>
                <a:srgbClr val="412878"/>
              </a:solidFill>
              <a:latin typeface="AQA Chevin Pro Light" panose="020F0303030000060003" pitchFamily="34" charset="0"/>
            </a:endParaRPr>
          </a:p>
        </p:txBody>
      </p:sp>
      <p:sp>
        <p:nvSpPr>
          <p:cNvPr id="3" name="Text Placeholder 2"/>
          <p:cNvSpPr>
            <a:spLocks noGrp="1"/>
          </p:cNvSpPr>
          <p:nvPr>
            <p:ph type="body" sz="quarter" idx="10"/>
          </p:nvPr>
        </p:nvSpPr>
        <p:spPr>
          <a:xfrm>
            <a:off x="528320" y="1252220"/>
            <a:ext cx="8432800" cy="5041900"/>
          </a:xfrm>
        </p:spPr>
        <p:txBody>
          <a:bodyPr/>
          <a:lstStyle/>
          <a:p>
            <a:r>
              <a:rPr lang="en-GB" sz="1800" dirty="0" smtClean="0"/>
              <a:t>Students study either </a:t>
            </a:r>
            <a:r>
              <a:rPr lang="en-GB" sz="1800" i="1" dirty="0" smtClean="0"/>
              <a:t>The Taming of the Shrew </a:t>
            </a:r>
            <a:r>
              <a:rPr lang="en-GB" sz="1800" dirty="0" smtClean="0"/>
              <a:t>or </a:t>
            </a:r>
            <a:r>
              <a:rPr lang="en-GB" sz="1800" i="1" dirty="0" smtClean="0"/>
              <a:t>Twelfth Night </a:t>
            </a:r>
            <a:r>
              <a:rPr lang="en-GB" sz="1800" b="1" dirty="0" smtClean="0"/>
              <a:t>and</a:t>
            </a:r>
            <a:r>
              <a:rPr lang="en-GB" sz="1800" dirty="0" smtClean="0"/>
              <a:t> any of  these combinations of texts:</a:t>
            </a:r>
          </a:p>
          <a:p>
            <a:endParaRPr lang="en-GB" sz="1800" dirty="0" smtClean="0"/>
          </a:p>
          <a:p>
            <a:r>
              <a:rPr lang="en-GB" sz="1800" dirty="0" smtClean="0"/>
              <a:t>1. 	</a:t>
            </a:r>
            <a:r>
              <a:rPr lang="en-GB" sz="1800" i="1" dirty="0" smtClean="0"/>
              <a:t>She Stoops to Conquer </a:t>
            </a:r>
            <a:r>
              <a:rPr lang="en-GB" sz="1800" b="1" dirty="0" smtClean="0"/>
              <a:t>and</a:t>
            </a:r>
            <a:r>
              <a:rPr lang="en-GB" sz="1800" dirty="0" smtClean="0"/>
              <a:t> </a:t>
            </a:r>
            <a:r>
              <a:rPr lang="en-GB" sz="1800" i="1" dirty="0" smtClean="0">
                <a:solidFill>
                  <a:srgbClr val="C8194B"/>
                </a:solidFill>
              </a:rPr>
              <a:t>Wise Children </a:t>
            </a:r>
            <a:r>
              <a:rPr lang="en-GB" sz="1800" b="1" dirty="0" smtClean="0"/>
              <a:t>and</a:t>
            </a:r>
            <a:r>
              <a:rPr lang="en-GB" sz="1800" dirty="0" smtClean="0"/>
              <a:t> either The Poetry Selection 	or </a:t>
            </a:r>
            <a:r>
              <a:rPr lang="en-GB" sz="1800" i="1" dirty="0" smtClean="0"/>
              <a:t>The Nun’s Priest’s Tale.</a:t>
            </a:r>
          </a:p>
          <a:p>
            <a:r>
              <a:rPr lang="en-GB" sz="1800" dirty="0" smtClean="0"/>
              <a:t>OR</a:t>
            </a:r>
          </a:p>
          <a:p>
            <a:r>
              <a:rPr lang="en-GB" sz="1800" dirty="0" smtClean="0"/>
              <a:t>2. </a:t>
            </a:r>
            <a:r>
              <a:rPr lang="en-GB" sz="1800" i="1" dirty="0" smtClean="0"/>
              <a:t>	She Stoops to Conquer </a:t>
            </a:r>
            <a:r>
              <a:rPr lang="en-GB" sz="1800" dirty="0" smtClean="0"/>
              <a:t>and either </a:t>
            </a:r>
            <a:r>
              <a:rPr lang="en-GB" sz="1800" i="1" dirty="0" smtClean="0"/>
              <a:t>Emma</a:t>
            </a:r>
            <a:r>
              <a:rPr lang="en-GB" sz="1800" dirty="0" smtClean="0"/>
              <a:t> or </a:t>
            </a:r>
            <a:r>
              <a:rPr lang="en-GB" sz="1800" i="1" dirty="0" smtClean="0"/>
              <a:t>Small Island </a:t>
            </a:r>
            <a:r>
              <a:rPr lang="en-GB" sz="1800" dirty="0" smtClean="0"/>
              <a:t>and the </a:t>
            </a:r>
            <a:r>
              <a:rPr lang="en-GB" sz="1800" dirty="0" smtClean="0">
                <a:solidFill>
                  <a:srgbClr val="C8194B"/>
                </a:solidFill>
              </a:rPr>
              <a:t>Betjeman</a:t>
            </a:r>
            <a:r>
              <a:rPr lang="en-GB" sz="1800" dirty="0" smtClean="0">
                <a:solidFill>
                  <a:srgbClr val="FF0000"/>
                </a:solidFill>
              </a:rPr>
              <a:t> 	</a:t>
            </a:r>
            <a:r>
              <a:rPr lang="en-GB" sz="1800" dirty="0" smtClean="0">
                <a:solidFill>
                  <a:srgbClr val="C8194B"/>
                </a:solidFill>
              </a:rPr>
              <a:t>Selection.</a:t>
            </a:r>
          </a:p>
          <a:p>
            <a:r>
              <a:rPr lang="en-GB" sz="1800" dirty="0" smtClean="0"/>
              <a:t>OR</a:t>
            </a:r>
          </a:p>
          <a:p>
            <a:r>
              <a:rPr lang="en-GB" sz="1800" dirty="0" smtClean="0"/>
              <a:t>3.	</a:t>
            </a:r>
            <a:r>
              <a:rPr lang="en-GB" sz="1800" i="1" dirty="0" smtClean="0"/>
              <a:t>The Importance of Being Earnest </a:t>
            </a:r>
            <a:r>
              <a:rPr lang="en-GB" sz="1800" dirty="0" smtClean="0"/>
              <a:t>and </a:t>
            </a:r>
            <a:r>
              <a:rPr lang="en-GB" sz="1800" i="1" dirty="0" smtClean="0">
                <a:solidFill>
                  <a:srgbClr val="C8194B"/>
                </a:solidFill>
              </a:rPr>
              <a:t>Wise Children </a:t>
            </a:r>
            <a:r>
              <a:rPr lang="en-GB" sz="1800" dirty="0" smtClean="0"/>
              <a:t>and either The 	Poetry Selection or </a:t>
            </a:r>
            <a:r>
              <a:rPr lang="en-GB" sz="1800" i="1" dirty="0" smtClean="0"/>
              <a:t>The Nun’s Priest’s Tale.</a:t>
            </a:r>
          </a:p>
          <a:p>
            <a:r>
              <a:rPr lang="en-GB" sz="1800" dirty="0" smtClean="0"/>
              <a:t>OR</a:t>
            </a:r>
          </a:p>
          <a:p>
            <a:r>
              <a:rPr lang="en-GB" sz="1800" dirty="0" smtClean="0"/>
              <a:t>4.	</a:t>
            </a:r>
            <a:r>
              <a:rPr lang="en-GB" sz="1800" i="1" dirty="0" smtClean="0"/>
              <a:t>The Importance of Being Earnest </a:t>
            </a:r>
            <a:r>
              <a:rPr lang="en-GB" sz="1800" dirty="0" smtClean="0"/>
              <a:t>and either </a:t>
            </a:r>
            <a:r>
              <a:rPr lang="en-GB" sz="1800" i="1" dirty="0" smtClean="0"/>
              <a:t>Emma</a:t>
            </a:r>
            <a:r>
              <a:rPr lang="en-GB" sz="1800" dirty="0" smtClean="0"/>
              <a:t> or </a:t>
            </a:r>
            <a:r>
              <a:rPr lang="en-GB" sz="1800" i="1" dirty="0" smtClean="0"/>
              <a:t>Small Island 	</a:t>
            </a:r>
            <a:r>
              <a:rPr lang="en-GB" sz="1800" dirty="0" smtClean="0"/>
              <a:t>and the 	</a:t>
            </a:r>
            <a:r>
              <a:rPr lang="en-GB" sz="1800" dirty="0" smtClean="0">
                <a:solidFill>
                  <a:srgbClr val="C8194B"/>
                </a:solidFill>
              </a:rPr>
              <a:t>Betjeman Selection.</a:t>
            </a:r>
          </a:p>
          <a:p>
            <a:endParaRPr lang="en-GB" sz="1800" dirty="0" smtClean="0">
              <a:solidFill>
                <a:srgbClr val="FF0000"/>
              </a:solidFill>
            </a:endParaRPr>
          </a:p>
          <a:p>
            <a:r>
              <a:rPr lang="en-GB" sz="1800" dirty="0" smtClean="0"/>
              <a:t>NB the text in </a:t>
            </a:r>
            <a:r>
              <a:rPr lang="en-GB" sz="1800" dirty="0" smtClean="0">
                <a:solidFill>
                  <a:srgbClr val="C8194B"/>
                </a:solidFill>
              </a:rPr>
              <a:t>red </a:t>
            </a:r>
            <a:r>
              <a:rPr lang="en-GB" sz="1800" dirty="0" smtClean="0"/>
              <a:t>can be studied for the NEA by A-level students. </a:t>
            </a:r>
          </a:p>
          <a:p>
            <a:endParaRPr lang="en-GB" dirty="0" smtClean="0">
              <a:solidFill>
                <a:srgbClr val="FF0000"/>
              </a:solidFill>
            </a:endParaRPr>
          </a:p>
          <a:p>
            <a:endParaRPr lang="en-GB"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43</a:t>
            </a:r>
            <a:endParaRPr lang="en-US" sz="800" dirty="0"/>
          </a:p>
        </p:txBody>
      </p:sp>
      <p:sp>
        <p:nvSpPr>
          <p:cNvPr id="5"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8048"/>
          </a:xfrm>
        </p:spPr>
        <p:txBody>
          <a:bodyPr/>
          <a:lstStyle/>
          <a:p>
            <a:r>
              <a:rPr lang="en-GB" dirty="0" smtClean="0"/>
              <a:t/>
            </a:r>
            <a:br>
              <a:rPr lang="en-GB" dirty="0" smtClean="0"/>
            </a:br>
            <a:r>
              <a:rPr lang="en-GB" sz="3200" dirty="0" smtClean="0">
                <a:solidFill>
                  <a:srgbClr val="412878"/>
                </a:solidFill>
              </a:rPr>
              <a:t>Task 4</a:t>
            </a:r>
            <a:endParaRPr lang="en-GB" sz="3200" dirty="0">
              <a:solidFill>
                <a:srgbClr val="412878"/>
              </a:solidFill>
            </a:endParaRPr>
          </a:p>
        </p:txBody>
      </p:sp>
      <p:sp>
        <p:nvSpPr>
          <p:cNvPr id="3" name="Text Placeholder 2"/>
          <p:cNvSpPr>
            <a:spLocks noGrp="1"/>
          </p:cNvSpPr>
          <p:nvPr>
            <p:ph type="body" sz="quarter" idx="10"/>
          </p:nvPr>
        </p:nvSpPr>
        <p:spPr>
          <a:xfrm>
            <a:off x="457200" y="1371600"/>
            <a:ext cx="8229600" cy="4052664"/>
          </a:xfrm>
        </p:spPr>
        <p:txBody>
          <a:bodyPr/>
          <a:lstStyle/>
          <a:p>
            <a:r>
              <a:rPr lang="en-GB" sz="1800" dirty="0" smtClean="0">
                <a:latin typeface="+mn-lt"/>
              </a:rPr>
              <a:t>Select one of the suggestions for co-teaching the course and suggest how you could begin in September.</a:t>
            </a:r>
          </a:p>
          <a:p>
            <a:endParaRPr lang="en-GB" sz="1800" dirty="0" smtClean="0">
              <a:latin typeface="+mn-lt"/>
            </a:endParaRPr>
          </a:p>
          <a:p>
            <a:endParaRPr lang="en-GB" sz="1800" dirty="0" smtClean="0">
              <a:latin typeface="+mn-lt"/>
            </a:endParaRPr>
          </a:p>
          <a:p>
            <a:r>
              <a:rPr lang="en-GB" sz="1800" dirty="0" smtClean="0">
                <a:latin typeface="+mn-lt"/>
              </a:rPr>
              <a:t>You will need to identify:</a:t>
            </a:r>
          </a:p>
          <a:p>
            <a:endParaRPr lang="en-GB" sz="1800" dirty="0" smtClean="0">
              <a:latin typeface="+mn-lt"/>
            </a:endParaRPr>
          </a:p>
          <a:p>
            <a:pPr>
              <a:buFont typeface="Arial" pitchFamily="34" charset="0"/>
              <a:buChar char="•"/>
            </a:pPr>
            <a:r>
              <a:rPr lang="en-GB" sz="1800" dirty="0" smtClean="0"/>
              <a:t>   the texts you will be using</a:t>
            </a:r>
          </a:p>
          <a:p>
            <a:pPr>
              <a:buFont typeface="Arial" pitchFamily="34" charset="0"/>
              <a:buChar char="•"/>
            </a:pPr>
            <a:endParaRPr lang="en-GB" sz="1800" dirty="0" smtClean="0"/>
          </a:p>
          <a:p>
            <a:pPr>
              <a:buFont typeface="Arial" pitchFamily="34" charset="0"/>
              <a:buChar char="•"/>
            </a:pPr>
            <a:r>
              <a:rPr lang="en-GB" sz="1800" dirty="0" smtClean="0"/>
              <a:t>   what you will do in your first lessons</a:t>
            </a:r>
          </a:p>
          <a:p>
            <a:endParaRPr lang="en-GB" sz="1800" dirty="0" smtClean="0"/>
          </a:p>
          <a:p>
            <a:pPr>
              <a:buFont typeface="Arial" pitchFamily="34" charset="0"/>
              <a:buChar char="•"/>
            </a:pPr>
            <a:r>
              <a:rPr lang="en-GB" sz="1800" dirty="0" smtClean="0"/>
              <a:t>   the kinds of task you could ask your students to do in the first few weeks.</a:t>
            </a:r>
            <a:endParaRPr lang="en-GB" sz="1800"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44</a:t>
            </a:r>
            <a:endParaRPr lang="en-US" sz="800" dirty="0"/>
          </a:p>
        </p:txBody>
      </p:sp>
      <p:sp>
        <p:nvSpPr>
          <p:cNvPr id="5"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03"/>
            <a:ext cx="8229600" cy="614149"/>
          </a:xfrm>
        </p:spPr>
        <p:txBody>
          <a:bodyPr>
            <a:normAutofit/>
          </a:bodyPr>
          <a:lstStyle/>
          <a:p>
            <a:r>
              <a:rPr lang="en-GB" sz="3200" dirty="0" smtClean="0">
                <a:solidFill>
                  <a:srgbClr val="412878"/>
                </a:solidFill>
              </a:rPr>
              <a:t>A few ideas</a:t>
            </a:r>
            <a:endParaRPr lang="en-GB" sz="3200" dirty="0">
              <a:solidFill>
                <a:srgbClr val="412878"/>
              </a:solidFill>
            </a:endParaRPr>
          </a:p>
        </p:txBody>
      </p:sp>
      <p:sp>
        <p:nvSpPr>
          <p:cNvPr id="3" name="Text Placeholder 2"/>
          <p:cNvSpPr>
            <a:spLocks noGrp="1"/>
          </p:cNvSpPr>
          <p:nvPr>
            <p:ph type="body" sz="quarter" idx="10"/>
          </p:nvPr>
        </p:nvSpPr>
        <p:spPr>
          <a:xfrm>
            <a:off x="457200" y="1341120"/>
            <a:ext cx="8229600" cy="4052664"/>
          </a:xfrm>
        </p:spPr>
        <p:txBody>
          <a:bodyPr/>
          <a:lstStyle/>
          <a:p>
            <a:pPr>
              <a:buFont typeface="Arial" pitchFamily="34" charset="0"/>
              <a:buChar char="•"/>
            </a:pPr>
            <a:r>
              <a:rPr lang="en-GB" sz="1800" dirty="0" smtClean="0"/>
              <a:t> Think about the value of using examples from current affairs to introduce students to Aspects of tragedy and Aspects of comedy (for example, wars, disasters, accidents, the misfortunes, misbehaviour or the fall of celebrity figures or politicians/ funny news stories, marriages, births, reunions, etc).</a:t>
            </a:r>
          </a:p>
          <a:p>
            <a:pPr>
              <a:buFont typeface="Arial" pitchFamily="34" charset="0"/>
              <a:buChar char="•"/>
            </a:pPr>
            <a:endParaRPr lang="en-GB" sz="1800" dirty="0" smtClean="0"/>
          </a:p>
          <a:p>
            <a:pPr>
              <a:buFont typeface="Arial" pitchFamily="34" charset="0"/>
              <a:buChar char="•"/>
            </a:pPr>
            <a:r>
              <a:rPr lang="en-GB" sz="1800" dirty="0" smtClean="0"/>
              <a:t> Think about how contemporary television drama can lead students into the genre, for example </a:t>
            </a:r>
            <a:r>
              <a:rPr lang="en-GB" sz="1800" i="1" dirty="0" smtClean="0"/>
              <a:t>The Missing </a:t>
            </a:r>
            <a:r>
              <a:rPr lang="en-GB" sz="1800" dirty="0" smtClean="0"/>
              <a:t>and </a:t>
            </a:r>
            <a:r>
              <a:rPr lang="en-GB" sz="1800" i="1" dirty="0" smtClean="0"/>
              <a:t>Last Tango in Halifax.</a:t>
            </a:r>
          </a:p>
          <a:p>
            <a:pPr>
              <a:buFont typeface="Arial" pitchFamily="34" charset="0"/>
              <a:buChar char="•"/>
            </a:pPr>
            <a:endParaRPr lang="en-GB" sz="1800" i="1" dirty="0" smtClean="0">
              <a:solidFill>
                <a:srgbClr val="0070C0"/>
              </a:solidFill>
            </a:endParaRPr>
          </a:p>
          <a:p>
            <a:pPr>
              <a:buClr>
                <a:schemeClr val="tx1"/>
              </a:buClr>
              <a:buFont typeface="Arial" pitchFamily="34" charset="0"/>
              <a:buChar char="•"/>
            </a:pPr>
            <a:r>
              <a:rPr lang="en-GB" sz="1800" dirty="0" smtClean="0">
                <a:solidFill>
                  <a:srgbClr val="0070C0"/>
                </a:solidFill>
              </a:rPr>
              <a:t> </a:t>
            </a:r>
            <a:r>
              <a:rPr lang="en-GB" sz="1800" dirty="0" smtClean="0">
                <a:solidFill>
                  <a:srgbClr val="0070C0"/>
                </a:solidFill>
                <a:hlinkClick r:id="rId2" tooltip="https://www.youtube.com/watch?v=OhGgkJkdDGo"/>
              </a:rPr>
              <a:t>youtube.com/</a:t>
            </a:r>
            <a:r>
              <a:rPr lang="en-GB" sz="1800" dirty="0" err="1" smtClean="0">
                <a:solidFill>
                  <a:srgbClr val="0070C0"/>
                </a:solidFill>
                <a:hlinkClick r:id="rId2" tooltip="https://www.youtube.com/watch?v=OhGgkJkdDGo"/>
              </a:rPr>
              <a:t>watch?v</a:t>
            </a:r>
            <a:r>
              <a:rPr lang="en-GB" sz="1800" dirty="0" smtClean="0">
                <a:solidFill>
                  <a:srgbClr val="0070C0"/>
                </a:solidFill>
                <a:hlinkClick r:id="rId2" tooltip="https://www.youtube.com/watch?v=OhGgkJkdDGo"/>
              </a:rPr>
              <a:t>=</a:t>
            </a:r>
            <a:r>
              <a:rPr lang="en-GB" sz="1800" dirty="0" err="1" smtClean="0">
                <a:solidFill>
                  <a:srgbClr val="0070C0"/>
                </a:solidFill>
                <a:hlinkClick r:id="rId2" tooltip="https://www.youtube.com/watch?v=OhGgkJkdDGo"/>
              </a:rPr>
              <a:t>OhGgkJkdDGo</a:t>
            </a:r>
            <a:endParaRPr lang="en-GB" sz="1800" dirty="0" smtClean="0">
              <a:solidFill>
                <a:srgbClr val="0070C0"/>
              </a:solidFill>
            </a:endParaRPr>
          </a:p>
          <a:p>
            <a:pPr>
              <a:buClr>
                <a:schemeClr val="tx1"/>
              </a:buClr>
              <a:buFont typeface="Arial" pitchFamily="34" charset="0"/>
              <a:buChar char="•"/>
            </a:pPr>
            <a:r>
              <a:rPr lang="en-GB" sz="1800" dirty="0" smtClean="0">
                <a:solidFill>
                  <a:srgbClr val="0070C0"/>
                </a:solidFill>
              </a:rPr>
              <a:t> </a:t>
            </a:r>
            <a:r>
              <a:rPr lang="en-GB" sz="1800" dirty="0" smtClean="0">
                <a:solidFill>
                  <a:srgbClr val="0070C0"/>
                </a:solidFill>
                <a:hlinkClick r:id="rId3"/>
              </a:rPr>
              <a:t>youtube.com/</a:t>
            </a:r>
            <a:r>
              <a:rPr lang="en-GB" sz="1800" dirty="0" err="1" smtClean="0">
                <a:solidFill>
                  <a:srgbClr val="0070C0"/>
                </a:solidFill>
                <a:hlinkClick r:id="rId3"/>
              </a:rPr>
              <a:t>watch?v</a:t>
            </a:r>
            <a:r>
              <a:rPr lang="en-GB" sz="1800" dirty="0" smtClean="0">
                <a:solidFill>
                  <a:srgbClr val="0070C0"/>
                </a:solidFill>
                <a:hlinkClick r:id="rId3"/>
              </a:rPr>
              <a:t>=r8gNcN0_HBE</a:t>
            </a:r>
            <a:endParaRPr lang="en-GB" sz="1800" dirty="0" smtClean="0">
              <a:solidFill>
                <a:srgbClr val="0070C0"/>
              </a:solidFill>
            </a:endParaRPr>
          </a:p>
          <a:p>
            <a:pPr>
              <a:buClr>
                <a:schemeClr val="tx1"/>
              </a:buClr>
              <a:buFont typeface="Arial" pitchFamily="34" charset="0"/>
              <a:buChar char="•"/>
            </a:pPr>
            <a:r>
              <a:rPr lang="en-GB" sz="1800" dirty="0" smtClean="0">
                <a:solidFill>
                  <a:srgbClr val="0070C0"/>
                </a:solidFill>
              </a:rPr>
              <a:t> </a:t>
            </a:r>
            <a:r>
              <a:rPr lang="en-GB" sz="1800" dirty="0" smtClean="0">
                <a:solidFill>
                  <a:srgbClr val="0070C0"/>
                </a:solidFill>
                <a:hlinkClick r:id="rId4"/>
              </a:rPr>
              <a:t>youtube.com/</a:t>
            </a:r>
            <a:r>
              <a:rPr lang="en-GB" sz="1800" dirty="0" err="1" smtClean="0">
                <a:solidFill>
                  <a:srgbClr val="0070C0"/>
                </a:solidFill>
                <a:hlinkClick r:id="rId4"/>
              </a:rPr>
              <a:t>watch?v</a:t>
            </a:r>
            <a:r>
              <a:rPr lang="en-GB" sz="1800" dirty="0" smtClean="0">
                <a:solidFill>
                  <a:srgbClr val="0070C0"/>
                </a:solidFill>
                <a:hlinkClick r:id="rId4"/>
              </a:rPr>
              <a:t>=M05K7Ib4VV8</a:t>
            </a:r>
            <a:endParaRPr lang="en-GB" dirty="0" smtClean="0">
              <a:solidFill>
                <a:srgbClr val="0070C0"/>
              </a:solidFill>
            </a:endParaRPr>
          </a:p>
          <a:p>
            <a:pPr lvl="1">
              <a:buNone/>
            </a:pPr>
            <a:endParaRPr lang="en-GB" i="1"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45</a:t>
            </a:r>
            <a:endParaRPr lang="en-US" sz="800" dirty="0"/>
          </a:p>
        </p:txBody>
      </p:sp>
      <p:sp>
        <p:nvSpPr>
          <p:cNvPr id="5"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623" y="225541"/>
            <a:ext cx="8045200" cy="848879"/>
          </a:xfrm>
        </p:spPr>
        <p:txBody>
          <a:bodyPr/>
          <a:lstStyle/>
          <a:p>
            <a:r>
              <a:rPr lang="en-GB" dirty="0" smtClean="0"/>
              <a:t>Cultural genres: </a:t>
            </a:r>
            <a:r>
              <a:rPr lang="en-GB" dirty="0"/>
              <a:t>C</a:t>
            </a:r>
            <a:r>
              <a:rPr lang="en-GB" dirty="0" smtClean="0"/>
              <a:t>rime writing and Political and social protest writing</a:t>
            </a:r>
            <a:endParaRPr lang="en-GB"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7"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46</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73015"/>
          </a:xfrm>
        </p:spPr>
        <p:txBody>
          <a:bodyPr>
            <a:normAutofit/>
          </a:bodyPr>
          <a:lstStyle/>
          <a:p>
            <a:r>
              <a:rPr lang="en-GB" sz="3200" dirty="0" smtClean="0">
                <a:solidFill>
                  <a:schemeClr val="tx2"/>
                </a:solidFill>
                <a:latin typeface="AQA Chevin Pro Light" panose="020F0303030000060003" pitchFamily="34" charset="0"/>
              </a:rPr>
              <a:t>A-level: content and skills for Paper 2</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2126" y="1135781"/>
            <a:ext cx="8244676" cy="4822423"/>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Students read and explore texts which contain elements of more modern cultural genres.</a:t>
            </a:r>
          </a:p>
          <a:p>
            <a:pPr marL="0" indent="0">
              <a:buClr>
                <a:schemeClr val="tx1"/>
              </a:buClr>
              <a:buNone/>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There are two study options: Elements of crime writing OR Elements of political and social protest writing.</a:t>
            </a:r>
          </a:p>
          <a:p>
            <a:pPr marL="355600" indent="-355600">
              <a:buClr>
                <a:schemeClr val="tx1"/>
              </a:buClr>
              <a:buFont typeface="Arial" charset="0"/>
              <a:buChar char="•"/>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The central focus is on genres which are influenced by culture and look backwards as well as forwards.</a:t>
            </a:r>
          </a:p>
          <a:p>
            <a:pPr marL="0" indent="0">
              <a:buClr>
                <a:schemeClr val="tx1"/>
              </a:buClr>
              <a:buNone/>
            </a:pPr>
            <a:r>
              <a:rPr lang="en-GB" sz="1800" dirty="0" smtClean="0">
                <a:cs typeface="Arial" charset="0"/>
              </a:rPr>
              <a:t> </a:t>
            </a:r>
            <a:endParaRPr lang="en-GB" sz="1800" b="1" dirty="0" smtClean="0">
              <a:cs typeface="Arial" charset="0"/>
            </a:endParaRPr>
          </a:p>
          <a:p>
            <a:pPr marL="355600" indent="-355600">
              <a:buClr>
                <a:schemeClr val="tx1"/>
              </a:buClr>
              <a:buFont typeface="Arial" charset="0"/>
              <a:buChar char="•"/>
            </a:pPr>
            <a:r>
              <a:rPr lang="en-GB" sz="1800" dirty="0" smtClean="0">
                <a:cs typeface="Arial" charset="0"/>
              </a:rPr>
              <a:t>Students study </a:t>
            </a:r>
            <a:r>
              <a:rPr lang="en-GB" sz="1800" b="1" dirty="0" smtClean="0">
                <a:cs typeface="Arial" charset="0"/>
              </a:rPr>
              <a:t>three</a:t>
            </a:r>
            <a:r>
              <a:rPr lang="en-GB" sz="1800" dirty="0" smtClean="0">
                <a:cs typeface="Arial" charset="0"/>
              </a:rPr>
              <a:t> texts: </a:t>
            </a:r>
            <a:r>
              <a:rPr lang="en-GB" sz="1800" b="1" dirty="0" smtClean="0">
                <a:cs typeface="Arial" charset="0"/>
              </a:rPr>
              <a:t>one</a:t>
            </a:r>
            <a:r>
              <a:rPr lang="en-GB" sz="1800" dirty="0" smtClean="0">
                <a:cs typeface="Arial" charset="0"/>
              </a:rPr>
              <a:t> post-2000 prose text, </a:t>
            </a:r>
            <a:r>
              <a:rPr lang="en-GB" sz="1800" b="1" dirty="0" smtClean="0">
                <a:cs typeface="Arial" charset="0"/>
              </a:rPr>
              <a:t>one</a:t>
            </a:r>
            <a:r>
              <a:rPr lang="en-GB" sz="1800" dirty="0" smtClean="0">
                <a:cs typeface="Arial" charset="0"/>
              </a:rPr>
              <a:t> poetry text and </a:t>
            </a:r>
            <a:r>
              <a:rPr lang="en-GB" sz="1800" b="1" dirty="0" smtClean="0">
                <a:cs typeface="Arial" charset="0"/>
              </a:rPr>
              <a:t>one</a:t>
            </a:r>
            <a:r>
              <a:rPr lang="en-GB" sz="1800" dirty="0" smtClean="0">
                <a:cs typeface="Arial" charset="0"/>
              </a:rPr>
              <a:t> further text. At least </a:t>
            </a:r>
            <a:r>
              <a:rPr lang="en-GB" sz="1800" b="1" dirty="0" smtClean="0">
                <a:cs typeface="Arial" charset="0"/>
              </a:rPr>
              <a:t>one </a:t>
            </a:r>
            <a:r>
              <a:rPr lang="en-GB" sz="1800" dirty="0" smtClean="0">
                <a:cs typeface="Arial" charset="0"/>
              </a:rPr>
              <a:t>of the texts must have been written pre-1900. Students are also examined on an unseen text.</a:t>
            </a:r>
          </a:p>
          <a:p>
            <a:pPr marL="355600" indent="-355600">
              <a:buNone/>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Key to the paper is that students understand and study ‘elements’.</a:t>
            </a:r>
          </a:p>
          <a:p>
            <a:pPr marL="355600" indent="-355600">
              <a:buClr>
                <a:schemeClr val="tx1"/>
              </a:buClr>
              <a:buNone/>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Students learn how to read and write for open book exams.</a:t>
            </a:r>
          </a:p>
          <a:p>
            <a:pPr marL="355600" indent="-355600">
              <a:buClr>
                <a:schemeClr val="tx1"/>
              </a:buClr>
              <a:buFont typeface="Arial" charset="0"/>
              <a:buChar char="•"/>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There is a choice of interesting texts, including a digital poetry anthology.</a:t>
            </a:r>
          </a:p>
          <a:p>
            <a:pPr marL="355600" indent="-355600">
              <a:buNone/>
            </a:pPr>
            <a:endParaRPr lang="en-GB" sz="1800" dirty="0">
              <a:cs typeface="Arial" charset="0"/>
            </a:endParaRPr>
          </a:p>
          <a:p>
            <a:pPr marL="0" indent="0">
              <a:buClr>
                <a:schemeClr val="tx1"/>
              </a:buClr>
              <a:buNone/>
            </a:pPr>
            <a:endParaRPr lang="en-GB" sz="1800" dirty="0">
              <a:cs typeface="Arial" charset="0"/>
            </a:endParaRPr>
          </a:p>
          <a:p>
            <a:pPr marL="355600" indent="-355600">
              <a:buClr>
                <a:schemeClr val="tx1"/>
              </a:buClr>
              <a:buFont typeface="Arial" charset="0"/>
              <a:buChar char="•"/>
            </a:pPr>
            <a:endParaRPr lang="en-GB" sz="1800" dirty="0">
              <a:cs typeface="Arial" charset="0"/>
            </a:endParaRPr>
          </a:p>
          <a:p>
            <a:pPr marL="355600" indent="-355600">
              <a:buClr>
                <a:schemeClr val="tx1"/>
              </a:buClr>
              <a:buNone/>
            </a:pPr>
            <a:endParaRPr lang="en-GB" sz="1800" dirty="0">
              <a:cs typeface="Arial" charset="0"/>
            </a:endParaRPr>
          </a:p>
          <a:p>
            <a:pPr marL="355600" indent="-355600">
              <a:buClr>
                <a:schemeClr val="tx1"/>
              </a:buClr>
              <a:buNone/>
            </a:pPr>
            <a:endParaRPr lang="en-GB" sz="1800" dirty="0">
              <a:cs typeface="Arial" charset="0"/>
            </a:endParaRP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endParaRPr lang="en-GB" sz="1800" dirty="0">
              <a:cs typeface="Arial" charset="0"/>
            </a:endParaRPr>
          </a:p>
          <a:p>
            <a:pPr marL="355600" indent="-355600">
              <a:buFont typeface="Arial" charset="0"/>
              <a:buChar char="•"/>
            </a:pPr>
            <a:endParaRPr lang="en-GB" sz="1800" dirty="0">
              <a:cs typeface="Arial" charset="0"/>
            </a:endParaRPr>
          </a:p>
          <a:p>
            <a:pPr marL="355600" indent="-355600">
              <a:buFont typeface="Arial" charset="0"/>
              <a:buChar char="•"/>
            </a:pPr>
            <a:endParaRPr lang="en-GB" sz="1800" dirty="0">
              <a:cs typeface="Arial" charset="0"/>
            </a:endParaRPr>
          </a:p>
          <a:p>
            <a:pPr marL="355600" indent="-355600"/>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47</a:t>
            </a:r>
            <a:endParaRPr lang="en-US" sz="800" dirty="0"/>
          </a:p>
        </p:txBody>
      </p:sp>
    </p:spTree>
    <p:extLst>
      <p:ext uri="{BB962C8B-B14F-4D97-AF65-F5344CB8AC3E}">
        <p14:creationId xmlns:p14="http://schemas.microsoft.com/office/powerpoint/2010/main" val="31230198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5681"/>
            <a:ext cx="8229600" cy="609600"/>
          </a:xfrm>
        </p:spPr>
        <p:txBody>
          <a:bodyPr>
            <a:normAutofit/>
          </a:bodyPr>
          <a:lstStyle/>
          <a:p>
            <a:r>
              <a:rPr lang="en-GB" sz="3200" dirty="0" smtClean="0">
                <a:solidFill>
                  <a:schemeClr val="tx2"/>
                </a:solidFill>
                <a:latin typeface="AQA Chevin Pro Light" panose="020F0303030000060003" pitchFamily="34" charset="0"/>
              </a:rPr>
              <a:t>Set texts for Elements of crime </a:t>
            </a:r>
            <a:r>
              <a:rPr lang="en-GB" sz="3200" dirty="0">
                <a:solidFill>
                  <a:schemeClr val="tx2"/>
                </a:solidFill>
                <a:latin typeface="AQA Chevin Pro Light" panose="020F0303030000060003" pitchFamily="34" charset="0"/>
              </a:rPr>
              <a:t>w</a:t>
            </a:r>
            <a:r>
              <a:rPr lang="en-GB" sz="3200" dirty="0" smtClean="0">
                <a:solidFill>
                  <a:schemeClr val="tx2"/>
                </a:solidFill>
                <a:latin typeface="AQA Chevin Pro Light" panose="020F0303030000060003" pitchFamily="34" charset="0"/>
              </a:rPr>
              <a:t>riting</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234440"/>
            <a:ext cx="8229600" cy="4479384"/>
          </a:xfrm>
        </p:spPr>
        <p:txBody>
          <a:bodyPr/>
          <a:lstStyle/>
          <a:p>
            <a:pPr>
              <a:buClr>
                <a:schemeClr val="tx1"/>
              </a:buClr>
            </a:pPr>
            <a:r>
              <a:rPr lang="en-GB" sz="1800" dirty="0" smtClean="0"/>
              <a:t>Post-2000 novel:</a:t>
            </a:r>
          </a:p>
          <a:p>
            <a:pPr>
              <a:buClr>
                <a:schemeClr val="tx1"/>
              </a:buClr>
            </a:pPr>
            <a:endParaRPr lang="en-GB" sz="1800" dirty="0" smtClean="0"/>
          </a:p>
          <a:p>
            <a:pPr>
              <a:buClr>
                <a:schemeClr val="tx1"/>
              </a:buClr>
            </a:pPr>
            <a:r>
              <a:rPr lang="en-GB" sz="1800" i="1" dirty="0" smtClean="0"/>
              <a:t>Atonement</a:t>
            </a:r>
            <a:r>
              <a:rPr lang="en-GB" sz="1800" dirty="0" smtClean="0"/>
              <a:t> – McEwan</a:t>
            </a:r>
          </a:p>
          <a:p>
            <a:pPr>
              <a:buClr>
                <a:schemeClr val="tx1"/>
              </a:buClr>
            </a:pPr>
            <a:r>
              <a:rPr lang="en-GB" sz="1800" i="1" dirty="0" smtClean="0"/>
              <a:t>When Will There Be Good News </a:t>
            </a:r>
            <a:r>
              <a:rPr lang="en-GB" sz="1800" dirty="0" smtClean="0"/>
              <a:t>– Atkinson</a:t>
            </a:r>
          </a:p>
          <a:p>
            <a:pPr>
              <a:buClr>
                <a:schemeClr val="tx1"/>
              </a:buClr>
            </a:pPr>
            <a:endParaRPr lang="en-GB" sz="1800" dirty="0" smtClean="0"/>
          </a:p>
          <a:p>
            <a:pPr>
              <a:buClr>
                <a:schemeClr val="tx1"/>
              </a:buClr>
            </a:pPr>
            <a:r>
              <a:rPr lang="en-GB" sz="1800" dirty="0" smtClean="0"/>
              <a:t>Poetry text (+ pre-1900):</a:t>
            </a:r>
          </a:p>
          <a:p>
            <a:pPr>
              <a:buClr>
                <a:schemeClr val="tx1"/>
              </a:buClr>
            </a:pPr>
            <a:endParaRPr lang="en-GB" sz="1800" dirty="0" smtClean="0"/>
          </a:p>
          <a:p>
            <a:pPr>
              <a:buClr>
                <a:schemeClr val="tx1"/>
              </a:buClr>
            </a:pPr>
            <a:r>
              <a:rPr lang="en-GB" sz="1800" i="1" dirty="0" smtClean="0"/>
              <a:t>The Rime of the Ancient Mariner </a:t>
            </a:r>
            <a:r>
              <a:rPr lang="en-GB" sz="1800" dirty="0" smtClean="0"/>
              <a:t>– Coleridge</a:t>
            </a:r>
          </a:p>
          <a:p>
            <a:pPr>
              <a:buClr>
                <a:schemeClr val="tx1"/>
              </a:buClr>
            </a:pPr>
            <a:r>
              <a:rPr lang="en-GB" sz="1800" i="1" dirty="0" smtClean="0"/>
              <a:t>‘</a:t>
            </a:r>
            <a:r>
              <a:rPr lang="en-GB" sz="1800" dirty="0" smtClean="0"/>
              <a:t>Peter Grimes</a:t>
            </a:r>
            <a:r>
              <a:rPr lang="en-GB" sz="1800" i="1" dirty="0" smtClean="0"/>
              <a:t>’ </a:t>
            </a:r>
            <a:r>
              <a:rPr lang="en-GB" sz="1800" dirty="0" smtClean="0"/>
              <a:t>– Crabbe; ‘My Last Duchess’, ‘Porphyria’s Lover’, </a:t>
            </a:r>
          </a:p>
          <a:p>
            <a:pPr>
              <a:buClr>
                <a:schemeClr val="tx1"/>
              </a:buClr>
              <a:tabLst>
                <a:tab pos="273050" algn="l"/>
              </a:tabLst>
            </a:pPr>
            <a:r>
              <a:rPr lang="en-GB" sz="1800" dirty="0" smtClean="0"/>
              <a:t>‘The Laboratory’ – Browning; ‘The Ballad of Reading Gaol’ – Wilde</a:t>
            </a:r>
          </a:p>
          <a:p>
            <a:pPr>
              <a:buClr>
                <a:schemeClr val="tx1"/>
              </a:buClr>
            </a:pPr>
            <a:endParaRPr lang="en-GB" sz="1800" dirty="0" smtClean="0"/>
          </a:p>
          <a:p>
            <a:pPr>
              <a:buClr>
                <a:schemeClr val="tx1"/>
              </a:buClr>
            </a:pPr>
            <a:r>
              <a:rPr lang="en-GB" sz="1800" i="1" dirty="0" smtClean="0"/>
              <a:t>Hamlet </a:t>
            </a:r>
            <a:r>
              <a:rPr lang="en-GB" sz="1800" dirty="0" smtClean="0"/>
              <a:t>– Shakespeare</a:t>
            </a:r>
          </a:p>
          <a:p>
            <a:pPr>
              <a:buClr>
                <a:schemeClr val="tx1"/>
              </a:buClr>
            </a:pPr>
            <a:r>
              <a:rPr lang="en-GB" sz="1800" i="1" dirty="0" smtClean="0"/>
              <a:t>Oliver Twist </a:t>
            </a:r>
            <a:r>
              <a:rPr lang="en-GB" sz="1800" dirty="0" smtClean="0"/>
              <a:t>– Dickens</a:t>
            </a:r>
          </a:p>
          <a:p>
            <a:pPr>
              <a:buClr>
                <a:schemeClr val="tx1"/>
              </a:buClr>
            </a:pPr>
            <a:r>
              <a:rPr lang="en-GB" sz="1800" i="1" dirty="0" smtClean="0"/>
              <a:t>Brighton Rock </a:t>
            </a:r>
            <a:r>
              <a:rPr lang="en-GB" sz="1800" dirty="0" smtClean="0"/>
              <a:t>– Greene</a:t>
            </a:r>
          </a:p>
          <a:p>
            <a:pPr>
              <a:buClr>
                <a:schemeClr val="tx1"/>
              </a:buClr>
            </a:pPr>
            <a:r>
              <a:rPr lang="en-GB" sz="1800" i="1" dirty="0" smtClean="0"/>
              <a:t>The Murder of Roger Ackroyd </a:t>
            </a:r>
            <a:r>
              <a:rPr lang="en-GB" sz="1800" dirty="0" smtClean="0"/>
              <a:t>– Agatha Christie.</a:t>
            </a:r>
          </a:p>
          <a:p>
            <a:endParaRPr lang="en-GB" sz="1600" dirty="0" smtClean="0"/>
          </a:p>
          <a:p>
            <a:r>
              <a:rPr lang="en-GB" sz="1600" dirty="0" smtClean="0"/>
              <a:t>  </a:t>
            </a:r>
          </a:p>
          <a:p>
            <a:endParaRPr lang="en-GB"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48</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125" y="163629"/>
            <a:ext cx="8243648" cy="705989"/>
          </a:xfrm>
        </p:spPr>
        <p:txBody>
          <a:bodyPr>
            <a:noAutofit/>
          </a:bodyPr>
          <a:lstStyle/>
          <a:p>
            <a:r>
              <a:rPr lang="en-GB" sz="3200" dirty="0" smtClean="0">
                <a:solidFill>
                  <a:schemeClr val="tx2"/>
                </a:solidFill>
                <a:latin typeface="AQA Chevin Pro Light" panose="020F0303030000060003" pitchFamily="34" charset="0"/>
              </a:rPr>
              <a:t>Set texts for Elements of political and social </a:t>
            </a:r>
            <a:r>
              <a:rPr lang="en-GB" sz="3200" dirty="0">
                <a:solidFill>
                  <a:schemeClr val="tx2"/>
                </a:solidFill>
                <a:latin typeface="AQA Chevin Pro Light" panose="020F0303030000060003" pitchFamily="34" charset="0"/>
              </a:rPr>
              <a:t>p</a:t>
            </a:r>
            <a:r>
              <a:rPr lang="en-GB" sz="3200" dirty="0" smtClean="0">
                <a:solidFill>
                  <a:schemeClr val="tx2"/>
                </a:solidFill>
                <a:latin typeface="AQA Chevin Pro Light" panose="020F0303030000060003" pitchFamily="34" charset="0"/>
              </a:rPr>
              <a:t>rotest writing</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457200" y="1238250"/>
            <a:ext cx="8229600" cy="4452714"/>
          </a:xfrm>
        </p:spPr>
        <p:txBody>
          <a:bodyPr/>
          <a:lstStyle/>
          <a:p>
            <a:pPr marL="92075"/>
            <a:r>
              <a:rPr lang="en-GB" sz="1800" dirty="0" smtClean="0"/>
              <a:t>Post-2000 novel:</a:t>
            </a:r>
          </a:p>
          <a:p>
            <a:pPr marL="92075"/>
            <a:endParaRPr lang="en-GB" sz="1800" dirty="0" smtClean="0"/>
          </a:p>
          <a:p>
            <a:pPr marL="92075"/>
            <a:r>
              <a:rPr lang="en-GB" sz="1800" i="1" dirty="0" smtClean="0"/>
              <a:t>Harvest</a:t>
            </a:r>
            <a:r>
              <a:rPr lang="en-GB" sz="1800" dirty="0" smtClean="0"/>
              <a:t> – Crace</a:t>
            </a:r>
          </a:p>
          <a:p>
            <a:pPr marL="92075"/>
            <a:r>
              <a:rPr lang="en-GB" sz="1800" i="1" dirty="0" smtClean="0"/>
              <a:t>The Kite Runner </a:t>
            </a:r>
            <a:r>
              <a:rPr lang="en-GB" sz="1800" dirty="0" smtClean="0"/>
              <a:t>– Hosseini</a:t>
            </a:r>
          </a:p>
          <a:p>
            <a:pPr marL="92075"/>
            <a:endParaRPr lang="en-GB" sz="1800" dirty="0" smtClean="0"/>
          </a:p>
          <a:p>
            <a:pPr marL="92075"/>
            <a:r>
              <a:rPr lang="en-GB" sz="1800" dirty="0" smtClean="0"/>
              <a:t>Poetry:</a:t>
            </a:r>
          </a:p>
          <a:p>
            <a:pPr marL="92075"/>
            <a:endParaRPr lang="en-GB" sz="1800" dirty="0" smtClean="0"/>
          </a:p>
          <a:p>
            <a:pPr marL="92075"/>
            <a:r>
              <a:rPr lang="en-GB" sz="1800" i="1" dirty="0" smtClean="0"/>
              <a:t>Songs of Innocence and of Experience </a:t>
            </a:r>
            <a:r>
              <a:rPr lang="en-GB" sz="1800" dirty="0" smtClean="0"/>
              <a:t>– Blake *</a:t>
            </a:r>
          </a:p>
          <a:p>
            <a:pPr marL="92075"/>
            <a:r>
              <a:rPr lang="en-GB" sz="1800" dirty="0" smtClean="0"/>
              <a:t>Harrison: Selected Poems – ‘V’, ‘Them and [uz]’, ‘Divisions’, ‘Working’, ‘Marked with D’</a:t>
            </a:r>
          </a:p>
          <a:p>
            <a:pPr marL="92075"/>
            <a:endParaRPr lang="en-GB" sz="1800" dirty="0" smtClean="0"/>
          </a:p>
          <a:p>
            <a:pPr marL="92075"/>
            <a:r>
              <a:rPr lang="en-GB" sz="1800" i="1" dirty="0" smtClean="0"/>
              <a:t>Henry lV Part </a:t>
            </a:r>
            <a:r>
              <a:rPr lang="en-GB" sz="1800" i="1" dirty="0"/>
              <a:t>I</a:t>
            </a:r>
            <a:r>
              <a:rPr lang="en-GB" sz="1800" i="1" dirty="0" smtClean="0"/>
              <a:t> </a:t>
            </a:r>
            <a:r>
              <a:rPr lang="en-GB" sz="1800" dirty="0" smtClean="0"/>
              <a:t>– Shakespeare *</a:t>
            </a:r>
          </a:p>
          <a:p>
            <a:pPr marL="92075"/>
            <a:r>
              <a:rPr lang="en-GB" sz="1800" i="1" dirty="0" smtClean="0"/>
              <a:t>Hard Times </a:t>
            </a:r>
            <a:r>
              <a:rPr lang="en-GB" sz="1800" dirty="0" smtClean="0"/>
              <a:t>– Dickens *</a:t>
            </a:r>
          </a:p>
          <a:p>
            <a:pPr marL="92075"/>
            <a:r>
              <a:rPr lang="en-GB" sz="1800" i="1" dirty="0" smtClean="0"/>
              <a:t>A Doll’s House </a:t>
            </a:r>
            <a:r>
              <a:rPr lang="en-GB" sz="1800" dirty="0" smtClean="0"/>
              <a:t>– Ibsen *</a:t>
            </a:r>
          </a:p>
          <a:p>
            <a:pPr marL="92075"/>
            <a:r>
              <a:rPr lang="en-GB" sz="1800" i="1" dirty="0" smtClean="0"/>
              <a:t>The Handmaid’s Tale </a:t>
            </a:r>
            <a:r>
              <a:rPr lang="en-GB" sz="1800" dirty="0" smtClean="0"/>
              <a:t>– Atwood</a:t>
            </a:r>
          </a:p>
          <a:p>
            <a:endParaRPr lang="en-GB" sz="1800" dirty="0" smtClean="0"/>
          </a:p>
          <a:p>
            <a:r>
              <a:rPr lang="en-GB" sz="1800" dirty="0" smtClean="0"/>
              <a:t>  NB one pre-1900 text must be chosen (marked*)</a:t>
            </a:r>
            <a:endParaRPr lang="en-GB" sz="1800"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49</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Underlying principles for English Literature B</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387555"/>
            <a:ext cx="8045200" cy="4406804"/>
          </a:xfrm>
        </p:spPr>
        <p:txBody>
          <a:bodyPr/>
          <a:lstStyle/>
          <a:p>
            <a:pPr>
              <a:defRPr/>
            </a:pPr>
            <a:r>
              <a:rPr lang="en-GB" dirty="0" smtClean="0"/>
              <a:t>Key point 1: a focus on different ways in which texts can be read, connected and written about.</a:t>
            </a:r>
          </a:p>
          <a:p>
            <a:pPr marL="0" indent="0">
              <a:buNone/>
              <a:defRPr/>
            </a:pPr>
            <a:endParaRPr lang="en-GB" dirty="0" smtClean="0"/>
          </a:p>
          <a:p>
            <a:pPr>
              <a:defRPr/>
            </a:pPr>
            <a:r>
              <a:rPr lang="en-GB" dirty="0"/>
              <a:t>Key point 2: a focus on reading and writing about texts through the lens of Aspects of tragedy and Aspects of comedy</a:t>
            </a:r>
            <a:r>
              <a:rPr lang="en-GB" dirty="0" smtClean="0"/>
              <a:t>.</a:t>
            </a:r>
          </a:p>
          <a:p>
            <a:pPr marL="0" indent="0">
              <a:buNone/>
              <a:defRPr/>
            </a:pPr>
            <a:endParaRPr lang="en-GB" dirty="0" smtClean="0"/>
          </a:p>
          <a:p>
            <a:pPr>
              <a:defRPr/>
            </a:pPr>
            <a:r>
              <a:rPr lang="en-GB" dirty="0"/>
              <a:t>Key point 3: a focus on reading and writing about texts through the lens of Elements of crime and Elements of political and social protest writing</a:t>
            </a:r>
            <a:r>
              <a:rPr lang="en-GB" dirty="0" smtClean="0"/>
              <a:t>.</a:t>
            </a:r>
          </a:p>
          <a:p>
            <a:pPr marL="0" indent="0">
              <a:buNone/>
              <a:defRPr/>
            </a:pPr>
            <a:endParaRPr lang="en-GB" dirty="0" smtClean="0"/>
          </a:p>
          <a:p>
            <a:pPr>
              <a:defRPr/>
            </a:pPr>
            <a:r>
              <a:rPr lang="en-GB" dirty="0"/>
              <a:t>Key point 4: a focus on independent reading and thinking</a:t>
            </a:r>
            <a:r>
              <a:rPr lang="en-GB" dirty="0" smtClean="0"/>
              <a:t>.</a:t>
            </a:r>
          </a:p>
          <a:p>
            <a:pPr marL="0" indent="0">
              <a:buNone/>
              <a:defRPr/>
            </a:pPr>
            <a:endParaRPr lang="en-GB" dirty="0" smtClean="0"/>
          </a:p>
          <a:p>
            <a:pPr>
              <a:defRPr/>
            </a:pPr>
            <a:r>
              <a:rPr lang="en-GB" dirty="0"/>
              <a:t>Key point 5: a focus on reading through the lens of critical ideas and literary theory.</a:t>
            </a:r>
          </a:p>
          <a:p>
            <a:pPr>
              <a:defRPr/>
            </a:pPr>
            <a:endParaRPr lang="en-GB" dirty="0"/>
          </a:p>
          <a:p>
            <a:pPr>
              <a:defRPr/>
            </a:pPr>
            <a:endParaRPr lang="en-GB" dirty="0"/>
          </a:p>
          <a:p>
            <a:pPr marL="0" indent="0">
              <a:buNone/>
              <a:defRPr/>
            </a:pPr>
            <a:endParaRPr lang="en-GB" dirty="0"/>
          </a:p>
          <a:p>
            <a:pPr marL="0" indent="0">
              <a:buNone/>
              <a:defRPr/>
            </a:pPr>
            <a:endParaRPr lang="en-GB" dirty="0" smtClean="0"/>
          </a:p>
          <a:p>
            <a:pPr marL="355600" indent="-355600">
              <a:defRPr/>
            </a:pPr>
            <a:endParaRPr lang="en-GB" dirty="0" smtClean="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5</a:t>
            </a:r>
            <a:endParaRPr lang="en-US" sz="800" dirty="0">
              <a:solidFill>
                <a:schemeClr val="bg1"/>
              </a:solidFill>
            </a:endParaRPr>
          </a:p>
        </p:txBody>
      </p:sp>
    </p:spTree>
    <p:extLst>
      <p:ext uri="{BB962C8B-B14F-4D97-AF65-F5344CB8AC3E}">
        <p14:creationId xmlns:p14="http://schemas.microsoft.com/office/powerpoint/2010/main" val="20763958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73015"/>
          </a:xfrm>
        </p:spPr>
        <p:txBody>
          <a:bodyPr>
            <a:normAutofit/>
          </a:bodyPr>
          <a:lstStyle/>
          <a:p>
            <a:r>
              <a:rPr lang="en-GB" sz="3200" dirty="0" smtClean="0">
                <a:solidFill>
                  <a:schemeClr val="tx2"/>
                </a:solidFill>
                <a:latin typeface="AQA Chevin Pro Light" panose="020F0303030000060003" pitchFamily="34" charset="0"/>
              </a:rPr>
              <a:t>A-level: structure of Paper 2</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57200" y="1241914"/>
            <a:ext cx="8557260" cy="410445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3 hours</a:t>
            </a:r>
          </a:p>
          <a:p>
            <a:pPr marL="355600" indent="-355600">
              <a:buClr>
                <a:schemeClr val="tx1"/>
              </a:buClr>
              <a:buFont typeface="Arial" charset="0"/>
              <a:buChar char="•"/>
            </a:pPr>
            <a:endParaRPr lang="en-GB" sz="1800" dirty="0" smtClean="0">
              <a:cs typeface="Arial" charset="0"/>
            </a:endParaRPr>
          </a:p>
          <a:p>
            <a:pPr marL="355600" indent="-355600">
              <a:buClr>
                <a:schemeClr val="tx1"/>
              </a:buClr>
              <a:buFont typeface="Arial" charset="0"/>
              <a:buChar char="•"/>
            </a:pPr>
            <a:r>
              <a:rPr lang="en-GB" sz="1800" dirty="0" smtClean="0">
                <a:cs typeface="Arial" charset="0"/>
              </a:rPr>
              <a:t>75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40% of total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a:cs typeface="Arial" charset="0"/>
              </a:rPr>
              <a:t>3</a:t>
            </a:r>
            <a:r>
              <a:rPr lang="en-GB" sz="1800" dirty="0" smtClean="0">
                <a:cs typeface="Arial" charset="0"/>
              </a:rPr>
              <a:t> sections for each option:</a:t>
            </a:r>
          </a:p>
          <a:p>
            <a:pPr marL="355600" indent="-355600">
              <a:buClr>
                <a:schemeClr val="tx1"/>
              </a:buClr>
              <a:buNone/>
            </a:pPr>
            <a:endParaRPr lang="en-GB" sz="1800" dirty="0" smtClean="0">
              <a:cs typeface="Arial" charset="0"/>
            </a:endParaRPr>
          </a:p>
          <a:p>
            <a:pPr lvl="1">
              <a:buClr>
                <a:schemeClr val="tx1"/>
              </a:buClr>
            </a:pPr>
            <a:r>
              <a:rPr lang="en-GB" sz="1800" dirty="0">
                <a:cs typeface="Arial" charset="0"/>
              </a:rPr>
              <a:t>	</a:t>
            </a:r>
            <a:r>
              <a:rPr lang="en-GB" sz="1800" dirty="0" smtClean="0">
                <a:cs typeface="Arial" charset="0"/>
              </a:rPr>
              <a:t>Section A: one compulsory question on an unseen passage (25 marks)</a:t>
            </a:r>
          </a:p>
          <a:p>
            <a:pPr marL="0" indent="0">
              <a:buClr>
                <a:schemeClr val="tx1"/>
              </a:buClr>
              <a:buNone/>
            </a:pPr>
            <a:endParaRPr lang="en-GB" sz="1800" dirty="0" smtClean="0">
              <a:cs typeface="Arial" charset="0"/>
            </a:endParaRPr>
          </a:p>
          <a:p>
            <a:pPr lvl="1">
              <a:buClr>
                <a:schemeClr val="tx1"/>
              </a:buClr>
            </a:pPr>
            <a:r>
              <a:rPr lang="en-GB" sz="1800" dirty="0">
                <a:cs typeface="Arial" charset="0"/>
              </a:rPr>
              <a:t>	</a:t>
            </a:r>
            <a:r>
              <a:rPr lang="en-GB" sz="1800" dirty="0" smtClean="0">
                <a:cs typeface="Arial" charset="0"/>
              </a:rPr>
              <a:t>Section B: one essay question on a set text (25 marks)</a:t>
            </a:r>
          </a:p>
          <a:p>
            <a:pPr marL="0" indent="0">
              <a:buClr>
                <a:schemeClr val="tx1"/>
              </a:buClr>
              <a:buNone/>
            </a:pPr>
            <a:endParaRPr lang="en-GB" sz="1800" dirty="0" smtClean="0">
              <a:cs typeface="Arial" charset="0"/>
            </a:endParaRPr>
          </a:p>
          <a:p>
            <a:pPr lvl="1">
              <a:buClr>
                <a:schemeClr val="tx1"/>
              </a:buClr>
            </a:pPr>
            <a:r>
              <a:rPr lang="en-GB" sz="1800" dirty="0">
                <a:cs typeface="Arial" charset="0"/>
              </a:rPr>
              <a:t>	</a:t>
            </a:r>
            <a:r>
              <a:rPr lang="en-GB" sz="1800" dirty="0" smtClean="0">
                <a:cs typeface="Arial" charset="0"/>
              </a:rPr>
              <a:t>Section C: one essay question which connects two texts (25 marks).</a:t>
            </a:r>
            <a:endParaRPr lang="en-GB" sz="1800" dirty="0">
              <a:cs typeface="Arial" charset="0"/>
            </a:endParaRPr>
          </a:p>
          <a:p>
            <a:pPr marL="355600" indent="-355600">
              <a:buFont typeface="Arial" charset="0"/>
              <a:buChar char="•"/>
            </a:pPr>
            <a:endParaRPr lang="en-GB" sz="1800" dirty="0">
              <a:cs typeface="Arial" charset="0"/>
            </a:endParaRPr>
          </a:p>
          <a:p>
            <a:pPr marL="355600" indent="-355600">
              <a:buNone/>
            </a:pPr>
            <a:endParaRPr lang="en-US" dirty="0" smtClean="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50</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extLst>
      <p:ext uri="{BB962C8B-B14F-4D97-AF65-F5344CB8AC3E}">
        <p14:creationId xmlns:p14="http://schemas.microsoft.com/office/powerpoint/2010/main" val="31230198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492" y="385224"/>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A</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381760"/>
            <a:ext cx="8229600" cy="3853180"/>
          </a:xfrm>
        </p:spPr>
        <p:txBody>
          <a:bodyPr/>
          <a:lstStyle/>
          <a:p>
            <a:r>
              <a:rPr lang="en-GB" sz="1800" dirty="0" smtClean="0"/>
              <a:t>Section A:  </a:t>
            </a:r>
            <a:r>
              <a:rPr lang="en-GB" sz="1800" dirty="0"/>
              <a:t>u</a:t>
            </a:r>
            <a:r>
              <a:rPr lang="en-GB" sz="1800" dirty="0" smtClean="0"/>
              <a:t>nseen </a:t>
            </a:r>
            <a:r>
              <a:rPr lang="en-GB" sz="1800" dirty="0"/>
              <a:t>p</a:t>
            </a:r>
            <a:r>
              <a:rPr lang="en-GB" sz="1800" dirty="0" smtClean="0"/>
              <a:t>assage-based question (no choice of passage).</a:t>
            </a:r>
          </a:p>
          <a:p>
            <a:endParaRPr lang="en-GB" sz="1800" dirty="0" smtClean="0"/>
          </a:p>
          <a:p>
            <a:r>
              <a:rPr lang="en-GB" sz="1800" dirty="0" smtClean="0"/>
              <a:t>Extract printed from Susan Hill’s </a:t>
            </a:r>
            <a:r>
              <a:rPr lang="en-GB" sz="1800" i="1" dirty="0" smtClean="0"/>
              <a:t>A Question of Identity</a:t>
            </a:r>
            <a:r>
              <a:rPr lang="en-GB" sz="1800" dirty="0" smtClean="0"/>
              <a:t>.</a:t>
            </a:r>
          </a:p>
          <a:p>
            <a:endParaRPr lang="en-GB" sz="1800" dirty="0" smtClean="0"/>
          </a:p>
          <a:p>
            <a:r>
              <a:rPr lang="en-GB" sz="1800" dirty="0" smtClean="0"/>
              <a:t>‘This extract is taken from the early part of Susan Hill’s novel, </a:t>
            </a:r>
            <a:r>
              <a:rPr lang="en-GB" sz="1800" i="1" dirty="0" smtClean="0"/>
              <a:t>A Question of Identity</a:t>
            </a:r>
            <a:r>
              <a:rPr lang="en-GB" sz="1800" dirty="0" smtClean="0"/>
              <a:t> (published in 2012). The witnesses have just given their evidence in a murder trial. The accused, Alan Keyes, has pleaded not guilty. Two crime reporters, Charlie Vogt and Rod Hawkins, are awaiting the verdict with every expectation of a conviction</a:t>
            </a:r>
            <a:r>
              <a:rPr lang="en-GB" sz="1800" b="1" dirty="0" smtClean="0">
                <a:solidFill>
                  <a:srgbClr val="C8194B"/>
                </a:solidFill>
              </a:rPr>
              <a:t>*</a:t>
            </a:r>
            <a:r>
              <a:rPr lang="en-GB" sz="1800" b="1" dirty="0" smtClean="0"/>
              <a:t>.’</a:t>
            </a:r>
            <a:endParaRPr lang="en-GB" sz="1800" dirty="0" smtClean="0"/>
          </a:p>
          <a:p>
            <a:endParaRPr lang="en-GB" sz="1800" dirty="0" smtClean="0"/>
          </a:p>
          <a:p>
            <a:r>
              <a:rPr lang="en-GB" sz="1800" dirty="0" smtClean="0">
                <a:solidFill>
                  <a:srgbClr val="C8194B"/>
                </a:solidFill>
              </a:rPr>
              <a:t>Explore </a:t>
            </a:r>
            <a:r>
              <a:rPr lang="en-GB" sz="1800" dirty="0" smtClean="0"/>
              <a:t>the</a:t>
            </a:r>
            <a:r>
              <a:rPr lang="en-GB" sz="1800" dirty="0" smtClean="0">
                <a:solidFill>
                  <a:srgbClr val="C8194B"/>
                </a:solidFill>
              </a:rPr>
              <a:t> significance </a:t>
            </a:r>
            <a:r>
              <a:rPr lang="en-GB" sz="1800" dirty="0" smtClean="0"/>
              <a:t>of the </a:t>
            </a:r>
            <a:r>
              <a:rPr lang="en-GB" sz="1800" dirty="0" smtClean="0">
                <a:solidFill>
                  <a:srgbClr val="C8194B"/>
                </a:solidFill>
              </a:rPr>
              <a:t>crime elements </a:t>
            </a:r>
            <a:r>
              <a:rPr lang="en-GB" sz="1800" dirty="0" smtClean="0"/>
              <a:t>in this extract. Remember to include in your answer relevant detailed analysis of </a:t>
            </a:r>
            <a:r>
              <a:rPr lang="en-GB" sz="1800" dirty="0" smtClean="0">
                <a:solidFill>
                  <a:srgbClr val="C8194B"/>
                </a:solidFill>
              </a:rPr>
              <a:t>the ways that Hill has shaped meanings.</a:t>
            </a:r>
            <a:endParaRPr lang="en-GB" sz="1800" dirty="0">
              <a:solidFill>
                <a:srgbClr val="C8194B"/>
              </a:solidFill>
            </a:endParaRPr>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51</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7" name="TextBox 6"/>
          <p:cNvSpPr txBox="1"/>
          <p:nvPr/>
        </p:nvSpPr>
        <p:spPr>
          <a:xfrm>
            <a:off x="476492" y="5311686"/>
            <a:ext cx="7739974" cy="369332"/>
          </a:xfrm>
          <a:prstGeom prst="rect">
            <a:avLst/>
          </a:prstGeom>
          <a:noFill/>
        </p:spPr>
        <p:txBody>
          <a:bodyPr wrap="square" rtlCol="0">
            <a:spAutoFit/>
          </a:bodyPr>
          <a:lstStyle/>
          <a:p>
            <a:r>
              <a:rPr lang="en-GB" b="1" dirty="0" smtClean="0">
                <a:solidFill>
                  <a:srgbClr val="C8194B"/>
                </a:solidFill>
              </a:rPr>
              <a:t>*</a:t>
            </a:r>
            <a:r>
              <a:rPr lang="en-GB" dirty="0" smtClean="0"/>
              <a:t>The brief contextualisation of the passage</a:t>
            </a:r>
            <a:endParaRPr lang="en-GB" dirty="0"/>
          </a:p>
        </p:txBody>
      </p:sp>
      <p:cxnSp>
        <p:nvCxnSpPr>
          <p:cNvPr id="9" name="Straight Arrow Connector 8"/>
          <p:cNvCxnSpPr/>
          <p:nvPr/>
        </p:nvCxnSpPr>
        <p:spPr>
          <a:xfrm>
            <a:off x="4766692" y="4086974"/>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881"/>
            <a:ext cx="8229600" cy="705080"/>
          </a:xfrm>
        </p:spPr>
        <p:txBody>
          <a:bodyPr>
            <a:normAutofit/>
          </a:bodyPr>
          <a:lstStyle/>
          <a:p>
            <a:r>
              <a:rPr lang="en-GB" sz="3200" dirty="0" smtClean="0">
                <a:solidFill>
                  <a:srgbClr val="412878"/>
                </a:solidFill>
              </a:rPr>
              <a:t>Task 5</a:t>
            </a:r>
            <a:endParaRPr lang="en-GB" sz="3200" dirty="0">
              <a:solidFill>
                <a:srgbClr val="412878"/>
              </a:solidFill>
            </a:endParaRPr>
          </a:p>
        </p:txBody>
      </p:sp>
      <p:sp>
        <p:nvSpPr>
          <p:cNvPr id="3" name="Text Placeholder 2"/>
          <p:cNvSpPr>
            <a:spLocks noGrp="1"/>
          </p:cNvSpPr>
          <p:nvPr>
            <p:ph type="body" sz="quarter" idx="10"/>
          </p:nvPr>
        </p:nvSpPr>
        <p:spPr>
          <a:xfrm>
            <a:off x="439049" y="1371600"/>
            <a:ext cx="8229600" cy="4052664"/>
          </a:xfrm>
        </p:spPr>
        <p:txBody>
          <a:bodyPr/>
          <a:lstStyle/>
          <a:p>
            <a:r>
              <a:rPr lang="en-GB" sz="1800" dirty="0" smtClean="0"/>
              <a:t>Look at the extract from Susan Hill’s </a:t>
            </a:r>
            <a:r>
              <a:rPr lang="en-GB" sz="1800" i="1" dirty="0" smtClean="0"/>
              <a:t>A Question of Identity</a:t>
            </a:r>
            <a:r>
              <a:rPr lang="en-GB" sz="1800" dirty="0"/>
              <a:t>:</a:t>
            </a:r>
            <a:r>
              <a:rPr lang="en-GB" sz="1800" dirty="0" smtClean="0"/>
              <a:t> </a:t>
            </a:r>
          </a:p>
          <a:p>
            <a:endParaRPr lang="en-GB" sz="1800" dirty="0" smtClean="0"/>
          </a:p>
          <a:p>
            <a:pPr>
              <a:buFont typeface="Arial" pitchFamily="34" charset="0"/>
              <a:buChar char="•"/>
            </a:pPr>
            <a:r>
              <a:rPr lang="en-GB" sz="1800" dirty="0" smtClean="0"/>
              <a:t>      </a:t>
            </a:r>
            <a:r>
              <a:rPr lang="en-GB" sz="1800" dirty="0"/>
              <a:t>W</a:t>
            </a:r>
            <a:r>
              <a:rPr lang="en-GB" sz="1800" dirty="0" smtClean="0"/>
              <a:t>hat might students write about here? </a:t>
            </a:r>
          </a:p>
          <a:p>
            <a:endParaRPr lang="en-GB" sz="1800" dirty="0" smtClean="0"/>
          </a:p>
          <a:p>
            <a:pPr>
              <a:buFont typeface="Arial" pitchFamily="34" charset="0"/>
              <a:buChar char="•"/>
            </a:pPr>
            <a:r>
              <a:rPr lang="en-GB" sz="1800" dirty="0" smtClean="0"/>
              <a:t>      </a:t>
            </a:r>
            <a:r>
              <a:rPr lang="en-GB" sz="1800" dirty="0"/>
              <a:t>T</a:t>
            </a:r>
            <a:r>
              <a:rPr lang="en-GB" sz="1800" dirty="0" smtClean="0"/>
              <a:t>ake five minutes to select some elements of crime writing and think about 	what their significance might be.</a:t>
            </a:r>
            <a:endParaRPr lang="en-GB" sz="1800"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52</a:t>
            </a:r>
            <a:endParaRPr lang="en-US" sz="800" dirty="0"/>
          </a:p>
        </p:txBody>
      </p:sp>
      <p:sp>
        <p:nvSpPr>
          <p:cNvPr id="5"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606" y="375863"/>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B</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33565" y="1353876"/>
            <a:ext cx="8244675" cy="4693864"/>
          </a:xfrm>
        </p:spPr>
        <p:txBody>
          <a:bodyPr/>
          <a:lstStyle/>
          <a:p>
            <a:r>
              <a:rPr lang="en-GB" sz="1800" dirty="0" smtClean="0"/>
              <a:t>Section B: conventional essay question (one question available on each text):</a:t>
            </a:r>
            <a:endParaRPr lang="en-GB" sz="1800" b="1" i="1" dirty="0"/>
          </a:p>
          <a:p>
            <a:endParaRPr lang="en-GB" sz="1800" b="1" i="1" dirty="0" smtClean="0"/>
          </a:p>
          <a:p>
            <a:r>
              <a:rPr lang="en-GB" sz="1800" b="1" i="1" dirty="0" smtClean="0"/>
              <a:t>Oliver Twist – </a:t>
            </a:r>
            <a:r>
              <a:rPr lang="en-GB" sz="1800" b="1" dirty="0" smtClean="0"/>
              <a:t>Charles Dickens (from crime writing)</a:t>
            </a:r>
          </a:p>
          <a:p>
            <a:endParaRPr lang="en-GB" sz="900" b="1" i="1" dirty="0" smtClean="0"/>
          </a:p>
          <a:p>
            <a:r>
              <a:rPr lang="en-GB" sz="1800" dirty="0" smtClean="0"/>
              <a:t>‘In </a:t>
            </a:r>
            <a:r>
              <a:rPr lang="en-GB" sz="1800" i="1" dirty="0" smtClean="0"/>
              <a:t>Oliver Twist </a:t>
            </a:r>
            <a:r>
              <a:rPr lang="en-GB" sz="1800" dirty="0" smtClean="0"/>
              <a:t>Dickens presents criminals as products of their society.’ </a:t>
            </a:r>
          </a:p>
          <a:p>
            <a:endParaRPr lang="en-GB" sz="900" i="1" dirty="0" smtClean="0"/>
          </a:p>
          <a:p>
            <a:r>
              <a:rPr lang="en-GB" sz="1800" dirty="0" smtClean="0"/>
              <a:t>To what extent do you agree with this view? Remember to include in your answer relevant detailed exploration of Dickens’ authorial methods</a:t>
            </a:r>
            <a:r>
              <a:rPr lang="en-GB" sz="1800" b="1" dirty="0" smtClean="0"/>
              <a:t>.</a:t>
            </a:r>
            <a:endParaRPr lang="en-GB" sz="1800" dirty="0" smtClean="0"/>
          </a:p>
          <a:p>
            <a:endParaRPr lang="en-GB" sz="1800" dirty="0" smtClean="0"/>
          </a:p>
          <a:p>
            <a:endParaRPr lang="en-GB" sz="1800" dirty="0" smtClean="0"/>
          </a:p>
          <a:p>
            <a:r>
              <a:rPr lang="en-GB" sz="1800" b="1" i="1" dirty="0" smtClean="0"/>
              <a:t>Selected Poems – </a:t>
            </a:r>
            <a:r>
              <a:rPr lang="en-GB" sz="1800" b="1" dirty="0" smtClean="0"/>
              <a:t>Tony Harrison (from political writing)</a:t>
            </a:r>
          </a:p>
          <a:p>
            <a:endParaRPr lang="en-GB" sz="1800" b="1" i="1" dirty="0" smtClean="0"/>
          </a:p>
          <a:p>
            <a:r>
              <a:rPr lang="en-GB" sz="1800" dirty="0" smtClean="0"/>
              <a:t>‘In his poetry Harrison is always critical of the ways in which social divisions are both constructed and maintained.’ </a:t>
            </a:r>
          </a:p>
          <a:p>
            <a:endParaRPr lang="en-GB" sz="900" dirty="0" smtClean="0"/>
          </a:p>
          <a:p>
            <a:r>
              <a:rPr lang="en-GB" sz="1800" dirty="0" smtClean="0"/>
              <a:t>To what extent do you agree with this view? Remember to include in your answer relevant detailed exploration of Harrison’s authorial methods</a:t>
            </a:r>
            <a:r>
              <a:rPr lang="en-GB" sz="1800" b="1" dirty="0" smtClean="0"/>
              <a:t>.</a:t>
            </a:r>
            <a:endParaRPr lang="en-GB" sz="1800" dirty="0" smtClean="0"/>
          </a:p>
          <a:p>
            <a:r>
              <a:rPr lang="en-GB" dirty="0" smtClean="0"/>
              <a:t>	</a:t>
            </a:r>
          </a:p>
          <a:p>
            <a:pPr algn="ctr"/>
            <a:r>
              <a:rPr lang="en-GB" dirty="0" smtClean="0"/>
              <a:t>	</a:t>
            </a:r>
            <a:endParaRPr lang="en-GB" dirty="0"/>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53</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8" y="370840"/>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C (</a:t>
            </a:r>
            <a:r>
              <a:rPr lang="en-GB" sz="3200" dirty="0" err="1" smtClean="0">
                <a:solidFill>
                  <a:schemeClr val="tx2"/>
                </a:solidFill>
                <a:latin typeface="AQA Chevin Pro Light" panose="020F0303030000060003" pitchFamily="34" charset="0"/>
              </a:rPr>
              <a:t>i</a:t>
            </a:r>
            <a:r>
              <a:rPr lang="en-GB" sz="3200" dirty="0" smtClean="0">
                <a:solidFill>
                  <a:schemeClr val="tx2"/>
                </a:solidFill>
                <a:latin typeface="AQA Chevin Pro Light" panose="020F0303030000060003" pitchFamily="34" charset="0"/>
              </a:rPr>
              <a:t>)</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332508" y="1080655"/>
            <a:ext cx="8415251" cy="5333084"/>
          </a:xfrm>
        </p:spPr>
        <p:txBody>
          <a:bodyPr/>
          <a:lstStyle/>
          <a:p>
            <a:r>
              <a:rPr lang="en-GB" sz="1800" dirty="0" smtClean="0"/>
              <a:t>Section C: Conventional essay question on </a:t>
            </a:r>
            <a:r>
              <a:rPr lang="en-GB" sz="1800" b="1" dirty="0" smtClean="0"/>
              <a:t>two</a:t>
            </a:r>
            <a:r>
              <a:rPr lang="en-GB" sz="1800" dirty="0" smtClean="0"/>
              <a:t> texts (choice of 2 questions): 	</a:t>
            </a:r>
          </a:p>
          <a:p>
            <a:r>
              <a:rPr lang="en-GB" sz="1800" dirty="0" smtClean="0"/>
              <a:t>‘Political and social protest writing often focuses on rebellion against those in power.’ </a:t>
            </a:r>
            <a:r>
              <a:rPr lang="en-GB" sz="1800" b="1" dirty="0" smtClean="0">
                <a:solidFill>
                  <a:srgbClr val="C8194B"/>
                </a:solidFill>
              </a:rPr>
              <a:t>(a) </a:t>
            </a:r>
          </a:p>
          <a:p>
            <a:r>
              <a:rPr lang="en-GB" sz="1800" dirty="0" smtClean="0"/>
              <a:t/>
            </a:r>
            <a:br>
              <a:rPr lang="en-GB" sz="1800" dirty="0" smtClean="0"/>
            </a:br>
            <a:endParaRPr lang="en-GB" sz="1800" dirty="0" smtClean="0"/>
          </a:p>
          <a:p>
            <a:r>
              <a:rPr lang="en-GB" sz="1800" dirty="0" smtClean="0"/>
              <a:t>Explore </a:t>
            </a:r>
            <a:r>
              <a:rPr lang="en-GB" sz="1800" b="1" dirty="0" smtClean="0">
                <a:solidFill>
                  <a:srgbClr val="C8194B"/>
                </a:solidFill>
              </a:rPr>
              <a:t>(b) </a:t>
            </a:r>
            <a:r>
              <a:rPr lang="en-GB" sz="1800" dirty="0" smtClean="0"/>
              <a:t>the significance </a:t>
            </a:r>
            <a:r>
              <a:rPr lang="en-GB" sz="1800" b="1" dirty="0" smtClean="0">
                <a:solidFill>
                  <a:srgbClr val="C8194B"/>
                </a:solidFill>
              </a:rPr>
              <a:t>(c) </a:t>
            </a:r>
            <a:r>
              <a:rPr lang="en-GB" sz="1800" dirty="0" smtClean="0"/>
              <a:t>of rebellion </a:t>
            </a:r>
            <a:r>
              <a:rPr lang="en-GB" sz="1800" b="1" dirty="0" smtClean="0">
                <a:solidFill>
                  <a:srgbClr val="C8194B"/>
                </a:solidFill>
              </a:rPr>
              <a:t>(d) </a:t>
            </a:r>
            <a:r>
              <a:rPr lang="en-GB" sz="1800" dirty="0" smtClean="0"/>
              <a:t>as it is presented </a:t>
            </a:r>
            <a:r>
              <a:rPr lang="en-GB" sz="1800" b="1" dirty="0" smtClean="0">
                <a:solidFill>
                  <a:srgbClr val="C8194B"/>
                </a:solidFill>
              </a:rPr>
              <a:t>(e) </a:t>
            </a:r>
            <a:r>
              <a:rPr lang="en-GB" sz="1800" dirty="0" smtClean="0"/>
              <a:t>in </a:t>
            </a:r>
            <a:r>
              <a:rPr lang="en-GB" sz="1800" b="1" dirty="0" smtClean="0"/>
              <a:t>two </a:t>
            </a:r>
            <a:r>
              <a:rPr lang="en-GB" sz="1800" b="1" dirty="0" smtClean="0">
                <a:solidFill>
                  <a:srgbClr val="C8194B"/>
                </a:solidFill>
              </a:rPr>
              <a:t>(f) </a:t>
            </a:r>
            <a:r>
              <a:rPr lang="en-GB" sz="1800" dirty="0" smtClean="0"/>
              <a:t>political and social protest texts you have studied.</a:t>
            </a:r>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54</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17" name="TextBox 16"/>
          <p:cNvSpPr txBox="1"/>
          <p:nvPr/>
        </p:nvSpPr>
        <p:spPr>
          <a:xfrm>
            <a:off x="241299" y="3175821"/>
            <a:ext cx="8444359" cy="2954655"/>
          </a:xfrm>
          <a:prstGeom prst="rect">
            <a:avLst/>
          </a:prstGeom>
          <a:noFill/>
        </p:spPr>
        <p:txBody>
          <a:bodyPr wrap="square" rtlCol="0">
            <a:spAutoFit/>
          </a:bodyPr>
          <a:lstStyle/>
          <a:p>
            <a:r>
              <a:rPr lang="en-GB" b="1" dirty="0" smtClean="0">
                <a:solidFill>
                  <a:srgbClr val="C8194B"/>
                </a:solidFill>
              </a:rPr>
              <a:t>(a)	</a:t>
            </a:r>
            <a:r>
              <a:rPr lang="en-GB" dirty="0" smtClean="0"/>
              <a:t>The quotation which contains an element of political and social protest 	writing gives students a steer into the question.</a:t>
            </a:r>
          </a:p>
          <a:p>
            <a:r>
              <a:rPr lang="en-GB" b="1" dirty="0">
                <a:solidFill>
                  <a:srgbClr val="C8194B"/>
                </a:solidFill>
              </a:rPr>
              <a:t>(</a:t>
            </a:r>
            <a:r>
              <a:rPr lang="en-GB" b="1" dirty="0" smtClean="0">
                <a:solidFill>
                  <a:srgbClr val="C8194B"/>
                </a:solidFill>
              </a:rPr>
              <a:t>b)	</a:t>
            </a:r>
            <a:r>
              <a:rPr lang="en-GB" dirty="0" smtClean="0"/>
              <a:t>While </a:t>
            </a:r>
            <a:r>
              <a:rPr lang="en-GB" dirty="0"/>
              <a:t>students are exploring they are investigating without preconceptions </a:t>
            </a:r>
            <a:r>
              <a:rPr lang="en-GB" dirty="0" smtClean="0"/>
              <a:t>	about </a:t>
            </a:r>
            <a:r>
              <a:rPr lang="en-GB" dirty="0"/>
              <a:t>the outcome. They will be organising their writing into a logical order </a:t>
            </a:r>
            <a:r>
              <a:rPr lang="en-GB" dirty="0" smtClean="0"/>
              <a:t>	and </a:t>
            </a:r>
            <a:r>
              <a:rPr lang="en-GB" dirty="0"/>
              <a:t>using appropriate terminology and concepts </a:t>
            </a:r>
            <a:r>
              <a:rPr lang="en-GB" dirty="0" smtClean="0"/>
              <a:t>(</a:t>
            </a:r>
            <a:r>
              <a:rPr lang="en-GB" dirty="0"/>
              <a:t>AO1</a:t>
            </a:r>
            <a:r>
              <a:rPr lang="en-GB" dirty="0" smtClean="0"/>
              <a:t>).</a:t>
            </a:r>
          </a:p>
          <a:p>
            <a:r>
              <a:rPr lang="en-GB" b="1" dirty="0">
                <a:solidFill>
                  <a:srgbClr val="C8194B"/>
                </a:solidFill>
              </a:rPr>
              <a:t>(</a:t>
            </a:r>
            <a:r>
              <a:rPr lang="en-GB" b="1" dirty="0" smtClean="0">
                <a:solidFill>
                  <a:srgbClr val="C8194B"/>
                </a:solidFill>
              </a:rPr>
              <a:t>c)	</a:t>
            </a:r>
            <a:r>
              <a:rPr lang="en-GB" dirty="0" smtClean="0"/>
              <a:t>The </a:t>
            </a:r>
            <a:r>
              <a:rPr lang="en-GB" dirty="0"/>
              <a:t>word ‘significance’ is an invitation to give access to AO2, 3, 4 and 5. </a:t>
            </a:r>
            <a:r>
              <a:rPr lang="en-GB" dirty="0" smtClean="0"/>
              <a:t>	Students </a:t>
            </a:r>
            <a:r>
              <a:rPr lang="en-GB" dirty="0"/>
              <a:t>will be weighing up the potential contributions to how a text can be </a:t>
            </a:r>
            <a:r>
              <a:rPr lang="en-GB" dirty="0" smtClean="0"/>
              <a:t>	analysed.</a:t>
            </a:r>
            <a:endParaRPr lang="en-GB" sz="1050" dirty="0"/>
          </a:p>
          <a:p>
            <a:pPr marL="228600" indent="-228600">
              <a:buFontTx/>
              <a:buAutoNum type="alphaLcParenBoth"/>
            </a:pPr>
            <a:endParaRPr lang="en-GB" sz="1050" dirty="0">
              <a:solidFill>
                <a:srgbClr val="2F71AC"/>
              </a:solidFill>
            </a:endParaRPr>
          </a:p>
          <a:p>
            <a:pPr marL="228600" indent="-228600">
              <a:buFontTx/>
              <a:buAutoNum type="alphaLcParenBoth"/>
            </a:pPr>
            <a:endParaRPr lang="en-GB" sz="1050" dirty="0">
              <a:solidFill>
                <a:srgbClr val="2F71AC"/>
              </a:solidFill>
            </a:endParaRPr>
          </a:p>
          <a:p>
            <a:pPr marL="228600" indent="-228600">
              <a:buFontTx/>
              <a:buAutoNum type="alphaLcParenBoth"/>
            </a:pPr>
            <a:endParaRPr lang="en-GB" sz="1050" dirty="0">
              <a:solidFill>
                <a:srgbClr val="2F71AC"/>
              </a:solidFill>
            </a:endParaRPr>
          </a:p>
          <a:p>
            <a:pPr marL="228600" indent="-228600">
              <a:buAutoNum type="alphaLcParenBoth"/>
            </a:pPr>
            <a:endParaRPr lang="en-GB" sz="1050" dirty="0">
              <a:solidFill>
                <a:srgbClr val="2F71AC"/>
              </a:solidFill>
            </a:endParaRPr>
          </a:p>
        </p:txBody>
      </p:sp>
    </p:spTree>
    <p:extLst>
      <p:ext uri="{BB962C8B-B14F-4D97-AF65-F5344CB8AC3E}">
        <p14:creationId xmlns:p14="http://schemas.microsoft.com/office/powerpoint/2010/main" val="46173401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99" y="370840"/>
            <a:ext cx="8229600" cy="609600"/>
          </a:xfrm>
        </p:spPr>
        <p:txBody>
          <a:bodyPr>
            <a:normAutofit/>
          </a:bodyPr>
          <a:lstStyle/>
          <a:p>
            <a:r>
              <a:rPr lang="en-GB" sz="3200" dirty="0" smtClean="0">
                <a:solidFill>
                  <a:schemeClr val="tx2"/>
                </a:solidFill>
                <a:latin typeface="AQA Chevin Pro Light" panose="020F0303030000060003" pitchFamily="34" charset="0"/>
              </a:rPr>
              <a:t>Example question: Section C (ii)</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332508" y="1080655"/>
            <a:ext cx="8415251" cy="5333084"/>
          </a:xfrm>
        </p:spPr>
        <p:txBody>
          <a:bodyPr/>
          <a:lstStyle/>
          <a:p>
            <a:r>
              <a:rPr lang="en-GB" sz="1800" dirty="0" smtClean="0"/>
              <a:t>Section C: Conventional essay question on </a:t>
            </a:r>
            <a:r>
              <a:rPr lang="en-GB" sz="1800" b="1" dirty="0" smtClean="0"/>
              <a:t>two</a:t>
            </a:r>
            <a:r>
              <a:rPr lang="en-GB" sz="1800" dirty="0" smtClean="0"/>
              <a:t> texts (choice of 2 questions): 	</a:t>
            </a:r>
          </a:p>
          <a:p>
            <a:r>
              <a:rPr lang="en-GB" sz="1800" dirty="0" smtClean="0"/>
              <a:t>‘Political and social protest writing often focuses on rebellion against those in power.’ </a:t>
            </a:r>
            <a:r>
              <a:rPr lang="en-GB" sz="1800" b="1" dirty="0" smtClean="0">
                <a:solidFill>
                  <a:srgbClr val="C8194B"/>
                </a:solidFill>
              </a:rPr>
              <a:t>(a) </a:t>
            </a:r>
          </a:p>
          <a:p>
            <a:endParaRPr lang="en-GB" sz="1800" dirty="0" smtClean="0"/>
          </a:p>
          <a:p>
            <a:endParaRPr lang="en-GB" sz="1800" dirty="0" smtClean="0"/>
          </a:p>
          <a:p>
            <a:r>
              <a:rPr lang="en-GB" sz="1800" dirty="0" smtClean="0"/>
              <a:t>Explore </a:t>
            </a:r>
            <a:r>
              <a:rPr lang="en-GB" sz="1800" b="1" dirty="0" smtClean="0">
                <a:solidFill>
                  <a:srgbClr val="C8194B"/>
                </a:solidFill>
              </a:rPr>
              <a:t>(b) </a:t>
            </a:r>
            <a:r>
              <a:rPr lang="en-GB" sz="1800" dirty="0" smtClean="0"/>
              <a:t>the significance </a:t>
            </a:r>
            <a:r>
              <a:rPr lang="en-GB" sz="1800" b="1" dirty="0" smtClean="0">
                <a:solidFill>
                  <a:srgbClr val="C8194B"/>
                </a:solidFill>
              </a:rPr>
              <a:t>(c) </a:t>
            </a:r>
            <a:r>
              <a:rPr lang="en-GB" sz="1800" dirty="0" smtClean="0"/>
              <a:t>of rebellion </a:t>
            </a:r>
            <a:r>
              <a:rPr lang="en-GB" sz="1800" b="1" dirty="0" smtClean="0">
                <a:solidFill>
                  <a:srgbClr val="C8194B"/>
                </a:solidFill>
              </a:rPr>
              <a:t>(d) </a:t>
            </a:r>
            <a:r>
              <a:rPr lang="en-GB" sz="1800" dirty="0" smtClean="0"/>
              <a:t>as it is presented </a:t>
            </a:r>
            <a:r>
              <a:rPr lang="en-GB" sz="1800" b="1" dirty="0" smtClean="0">
                <a:solidFill>
                  <a:srgbClr val="C8194B"/>
                </a:solidFill>
              </a:rPr>
              <a:t>(e) </a:t>
            </a:r>
            <a:r>
              <a:rPr lang="en-GB" sz="1800" dirty="0" smtClean="0"/>
              <a:t>in </a:t>
            </a:r>
            <a:r>
              <a:rPr lang="en-GB" sz="1800" b="1" dirty="0" smtClean="0"/>
              <a:t>two </a:t>
            </a:r>
            <a:r>
              <a:rPr lang="en-GB" sz="1800" b="1" dirty="0" smtClean="0">
                <a:solidFill>
                  <a:srgbClr val="C8194B"/>
                </a:solidFill>
              </a:rPr>
              <a:t>(f) </a:t>
            </a:r>
            <a:r>
              <a:rPr lang="en-GB" sz="1800" dirty="0" smtClean="0"/>
              <a:t>political and social protest texts you have studied.</a:t>
            </a:r>
          </a:p>
        </p:txBody>
      </p:sp>
      <p:sp>
        <p:nvSpPr>
          <p:cNvPr id="5" name="Date Placeholder 7"/>
          <p:cNvSpPr txBox="1">
            <a:spLocks/>
          </p:cNvSpPr>
          <p:nvPr/>
        </p:nvSpPr>
        <p:spPr>
          <a:xfrm>
            <a:off x="442125" y="6410776"/>
            <a:ext cx="145123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a:t>
            </a:r>
            <a:r>
              <a:rPr lang="en-US" sz="800" dirty="0" smtClean="0"/>
              <a:t>55</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17" name="TextBox 16"/>
          <p:cNvSpPr txBox="1"/>
          <p:nvPr/>
        </p:nvSpPr>
        <p:spPr>
          <a:xfrm>
            <a:off x="241299" y="3175821"/>
            <a:ext cx="8629570" cy="2954655"/>
          </a:xfrm>
          <a:prstGeom prst="rect">
            <a:avLst/>
          </a:prstGeom>
          <a:noFill/>
        </p:spPr>
        <p:txBody>
          <a:bodyPr wrap="square" rtlCol="0">
            <a:spAutoFit/>
          </a:bodyPr>
          <a:lstStyle/>
          <a:p>
            <a:r>
              <a:rPr lang="en-GB" b="1" dirty="0" smtClean="0">
                <a:solidFill>
                  <a:srgbClr val="C8194B"/>
                </a:solidFill>
              </a:rPr>
              <a:t>(d)	</a:t>
            </a:r>
            <a:r>
              <a:rPr lang="en-GB" dirty="0" smtClean="0"/>
              <a:t>The </a:t>
            </a:r>
            <a:r>
              <a:rPr lang="en-GB" dirty="0"/>
              <a:t>word ‘rebellion’ is an element of political and social protest writing and </a:t>
            </a:r>
            <a:r>
              <a:rPr lang="en-GB" dirty="0" smtClean="0"/>
              <a:t>	through </a:t>
            </a:r>
            <a:r>
              <a:rPr lang="en-GB" dirty="0"/>
              <a:t>exploring rebellion, students will be connecting with the wider genre </a:t>
            </a:r>
            <a:r>
              <a:rPr lang="en-GB" dirty="0" smtClean="0"/>
              <a:t>	(</a:t>
            </a:r>
            <a:r>
              <a:rPr lang="en-GB" dirty="0"/>
              <a:t>AO4).</a:t>
            </a:r>
          </a:p>
          <a:p>
            <a:r>
              <a:rPr lang="en-GB" b="1" dirty="0">
                <a:solidFill>
                  <a:srgbClr val="C8194B"/>
                </a:solidFill>
              </a:rPr>
              <a:t>(</a:t>
            </a:r>
            <a:r>
              <a:rPr lang="en-GB" b="1" dirty="0" smtClean="0">
                <a:solidFill>
                  <a:srgbClr val="C8194B"/>
                </a:solidFill>
              </a:rPr>
              <a:t>e)	</a:t>
            </a:r>
            <a:r>
              <a:rPr lang="en-GB" dirty="0" smtClean="0"/>
              <a:t>The </a:t>
            </a:r>
            <a:r>
              <a:rPr lang="en-GB" dirty="0"/>
              <a:t>use of the word ‘presented’ reminds students that the texts have been </a:t>
            </a:r>
            <a:r>
              <a:rPr lang="en-GB" dirty="0" smtClean="0"/>
              <a:t>	crafted </a:t>
            </a:r>
            <a:r>
              <a:rPr lang="en-GB" dirty="0"/>
              <a:t>and authorial methods have been deliberately chosen to shape </a:t>
            </a:r>
            <a:r>
              <a:rPr lang="en-GB" dirty="0" smtClean="0"/>
              <a:t>	meanings </a:t>
            </a:r>
            <a:r>
              <a:rPr lang="en-GB" dirty="0"/>
              <a:t>(AO2).</a:t>
            </a:r>
          </a:p>
          <a:p>
            <a:r>
              <a:rPr lang="en-GB" b="1" dirty="0">
                <a:solidFill>
                  <a:srgbClr val="C8194B"/>
                </a:solidFill>
              </a:rPr>
              <a:t>(</a:t>
            </a:r>
            <a:r>
              <a:rPr lang="en-GB" b="1" dirty="0" smtClean="0">
                <a:solidFill>
                  <a:srgbClr val="C8194B"/>
                </a:solidFill>
              </a:rPr>
              <a:t>f)	</a:t>
            </a:r>
            <a:r>
              <a:rPr lang="en-GB" dirty="0" smtClean="0"/>
              <a:t>Students </a:t>
            </a:r>
            <a:r>
              <a:rPr lang="en-GB" dirty="0"/>
              <a:t>have to write about two texts in this question and give substantial </a:t>
            </a:r>
            <a:r>
              <a:rPr lang="en-GB" dirty="0" smtClean="0"/>
              <a:t>	coverage </a:t>
            </a:r>
            <a:r>
              <a:rPr lang="en-GB" dirty="0"/>
              <a:t>to both.</a:t>
            </a:r>
          </a:p>
          <a:p>
            <a:endParaRPr lang="en-GB" sz="1050" dirty="0"/>
          </a:p>
          <a:p>
            <a:pPr marL="228600" indent="-228600">
              <a:buFontTx/>
              <a:buAutoNum type="alphaLcParenBoth"/>
            </a:pPr>
            <a:endParaRPr lang="en-GB" sz="1050" dirty="0">
              <a:solidFill>
                <a:srgbClr val="2F71AC"/>
              </a:solidFill>
            </a:endParaRPr>
          </a:p>
          <a:p>
            <a:pPr marL="228600" indent="-228600">
              <a:buFontTx/>
              <a:buAutoNum type="alphaLcParenBoth"/>
            </a:pPr>
            <a:endParaRPr lang="en-GB" sz="1050" dirty="0">
              <a:solidFill>
                <a:srgbClr val="2F71AC"/>
              </a:solidFill>
            </a:endParaRPr>
          </a:p>
          <a:p>
            <a:pPr marL="228600" indent="-228600">
              <a:buAutoNum type="alphaLcParenBoth"/>
            </a:pPr>
            <a:endParaRPr lang="en-GB" sz="1050" dirty="0">
              <a:solidFill>
                <a:srgbClr val="2F71AC"/>
              </a:solidFill>
            </a:endParaRPr>
          </a:p>
        </p:txBody>
      </p:sp>
    </p:spTree>
    <p:extLst>
      <p:ext uri="{BB962C8B-B14F-4D97-AF65-F5344CB8AC3E}">
        <p14:creationId xmlns:p14="http://schemas.microsoft.com/office/powerpoint/2010/main" val="51717937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248"/>
            <a:ext cx="8229600" cy="567559"/>
          </a:xfrm>
        </p:spPr>
        <p:txBody>
          <a:bodyPr>
            <a:normAutofit/>
          </a:bodyPr>
          <a:lstStyle/>
          <a:p>
            <a:r>
              <a:rPr lang="en-GB" sz="3200" dirty="0" smtClean="0">
                <a:solidFill>
                  <a:srgbClr val="412878"/>
                </a:solidFill>
              </a:rPr>
              <a:t>Task 6</a:t>
            </a:r>
            <a:endParaRPr lang="en-GB" sz="3200" dirty="0">
              <a:solidFill>
                <a:srgbClr val="412878"/>
              </a:solidFill>
            </a:endParaRPr>
          </a:p>
        </p:txBody>
      </p:sp>
      <p:sp>
        <p:nvSpPr>
          <p:cNvPr id="3" name="Text Placeholder 2"/>
          <p:cNvSpPr>
            <a:spLocks noGrp="1"/>
          </p:cNvSpPr>
          <p:nvPr>
            <p:ph type="body" sz="quarter" idx="10"/>
          </p:nvPr>
        </p:nvSpPr>
        <p:spPr>
          <a:xfrm>
            <a:off x="457200" y="1341120"/>
            <a:ext cx="8229600" cy="4052664"/>
          </a:xfrm>
        </p:spPr>
        <p:txBody>
          <a:bodyPr/>
          <a:lstStyle/>
          <a:p>
            <a:r>
              <a:rPr lang="en-GB" sz="1800" dirty="0" smtClean="0">
                <a:latin typeface="+mn-lt"/>
              </a:rPr>
              <a:t>Look carefully at the question commentary for the Political and social protest writing Section C question on rebellion.</a:t>
            </a:r>
          </a:p>
          <a:p>
            <a:endParaRPr lang="en-GB" sz="1800" dirty="0" smtClean="0">
              <a:latin typeface="+mn-lt"/>
            </a:endParaRPr>
          </a:p>
          <a:p>
            <a:r>
              <a:rPr lang="en-GB" sz="1800" dirty="0" smtClean="0">
                <a:latin typeface="+mn-lt"/>
              </a:rPr>
              <a:t>Think about how this could help you in your:</a:t>
            </a:r>
          </a:p>
          <a:p>
            <a:pPr>
              <a:buFont typeface="Arial" pitchFamily="34" charset="0"/>
              <a:buChar char="•"/>
            </a:pPr>
            <a:r>
              <a:rPr lang="en-GB" sz="1800" dirty="0" smtClean="0"/>
              <a:t>    preparations for the Political and social protest Section C questions </a:t>
            </a:r>
            <a:r>
              <a:rPr lang="en-GB" sz="1800" b="1" dirty="0" smtClean="0"/>
              <a:t>or</a:t>
            </a:r>
            <a:r>
              <a:rPr lang="en-GB" sz="1800" dirty="0" smtClean="0"/>
              <a:t> </a:t>
            </a:r>
          </a:p>
          <a:p>
            <a:pPr>
              <a:buFont typeface="Arial" pitchFamily="34" charset="0"/>
              <a:buChar char="•"/>
            </a:pPr>
            <a:r>
              <a:rPr lang="en-GB" sz="1800" dirty="0" smtClean="0"/>
              <a:t>    adapting the ideas here for Crime writing Section C.</a:t>
            </a:r>
            <a:endParaRPr lang="en-GB" sz="1800" dirty="0"/>
          </a:p>
        </p:txBody>
      </p:sp>
      <p:sp>
        <p:nvSpPr>
          <p:cNvPr id="4"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56</a:t>
            </a:r>
            <a:endParaRPr lang="en-US" sz="800" dirty="0"/>
          </a:p>
        </p:txBody>
      </p:sp>
      <p:sp>
        <p:nvSpPr>
          <p:cNvPr id="5" name="Footer Placeholder 3"/>
          <p:cNvSpPr txBox="1">
            <a:spLocks/>
          </p:cNvSpPr>
          <p:nvPr/>
        </p:nvSpPr>
        <p:spPr>
          <a:xfrm>
            <a:off x="1976439" y="6458400"/>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80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7</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259273"/>
            <a:ext cx="8045200" cy="4406804"/>
          </a:xfrm>
        </p:spPr>
        <p:txBody>
          <a:bodyPr/>
          <a:lstStyle/>
          <a:p>
            <a:pPr marL="0" indent="0">
              <a:buNone/>
            </a:pPr>
            <a:r>
              <a:rPr lang="en-GB" dirty="0" smtClean="0"/>
              <a:t>In pairs identify 3 key points that will be helpful in preparing students for this paper (2 minutes).</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57</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8</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304993"/>
            <a:ext cx="8045200" cy="4406804"/>
          </a:xfrm>
        </p:spPr>
        <p:txBody>
          <a:bodyPr/>
          <a:lstStyle/>
          <a:p>
            <a:r>
              <a:rPr lang="en-GB" dirty="0" smtClean="0"/>
              <a:t>Look at the Crime writing package.</a:t>
            </a:r>
          </a:p>
          <a:p>
            <a:endParaRPr lang="en-GB" dirty="0" smtClean="0"/>
          </a:p>
          <a:p>
            <a:r>
              <a:rPr lang="en-GB" dirty="0" smtClean="0"/>
              <a:t>What use could you make of this in your teaching?</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58</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73015"/>
          </a:xfrm>
        </p:spPr>
        <p:txBody>
          <a:bodyPr>
            <a:normAutofit/>
          </a:bodyPr>
          <a:lstStyle/>
          <a:p>
            <a:r>
              <a:rPr lang="en-GB" sz="3200" dirty="0" smtClean="0">
                <a:solidFill>
                  <a:schemeClr val="tx2"/>
                </a:solidFill>
                <a:latin typeface="AQA Chevin Pro Light" panose="020F0303030000060003" pitchFamily="34" charset="0"/>
              </a:rPr>
              <a:t>A-level: NEA criteria</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277474"/>
            <a:ext cx="8238227" cy="455944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GB" sz="1800" dirty="0" smtClean="0">
                <a:cs typeface="Arial" charset="0"/>
              </a:rPr>
              <a:t>Students produce </a:t>
            </a:r>
            <a:r>
              <a:rPr lang="en-GB" sz="1800" b="1" dirty="0" smtClean="0">
                <a:cs typeface="Arial" charset="0"/>
              </a:rPr>
              <a:t>two</a:t>
            </a:r>
            <a:r>
              <a:rPr lang="en-GB" sz="1800" dirty="0" smtClean="0">
                <a:cs typeface="Arial" charset="0"/>
              </a:rPr>
              <a:t> pieces of work, each on a different literary text.</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b="1" dirty="0" smtClean="0">
                <a:cs typeface="Arial" charset="0"/>
              </a:rPr>
              <a:t>One</a:t>
            </a:r>
            <a:r>
              <a:rPr lang="en-GB" sz="1800" dirty="0" smtClean="0">
                <a:cs typeface="Arial" charset="0"/>
              </a:rPr>
              <a:t> of the texts must be poetry and </a:t>
            </a:r>
            <a:r>
              <a:rPr lang="en-GB" sz="1800" b="1" dirty="0" smtClean="0">
                <a:cs typeface="Arial" charset="0"/>
              </a:rPr>
              <a:t>one </a:t>
            </a:r>
            <a:r>
              <a:rPr lang="en-GB" sz="1800" dirty="0" smtClean="0">
                <a:cs typeface="Arial" charset="0"/>
              </a:rPr>
              <a:t>must be prose.</a:t>
            </a:r>
          </a:p>
          <a:p>
            <a:pPr marL="355600" indent="-355600">
              <a:buClr>
                <a:schemeClr val="tx1"/>
              </a:buClr>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Each text must be linked to a different section of the AQA Critical anthology (Narrative Theory, feminist criticism, Marxist criticism, post-colonialism criticism, eco-criticism, literary value and the canon).</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smtClean="0">
                <a:cs typeface="Arial" charset="0"/>
              </a:rPr>
              <a:t>Word count for each piece of work: 1250 -1500.</a:t>
            </a:r>
            <a:endParaRPr lang="en-GB" sz="1800" dirty="0">
              <a:cs typeface="Arial" charset="0"/>
            </a:endParaRPr>
          </a:p>
          <a:p>
            <a:pPr marL="355600" indent="-355600">
              <a:buFont typeface="Arial" charset="0"/>
              <a:buChar char="•"/>
            </a:pPr>
            <a:endParaRPr lang="en-GB" sz="1800" dirty="0">
              <a:cs typeface="Arial" charset="0"/>
            </a:endParaRPr>
          </a:p>
          <a:p>
            <a:pPr marL="355600" indent="-355600">
              <a:buClr>
                <a:schemeClr val="tx1"/>
              </a:buClr>
              <a:buFont typeface="Arial" charset="0"/>
              <a:buChar char="•"/>
            </a:pPr>
            <a:r>
              <a:rPr lang="en-GB" sz="1800" dirty="0"/>
              <a:t>One response will be conventional, the other could be re-creative or a further conventional </a:t>
            </a:r>
            <a:r>
              <a:rPr lang="en-GB" sz="1800" dirty="0" smtClean="0"/>
              <a:t>response.</a:t>
            </a:r>
          </a:p>
          <a:p>
            <a:pPr marL="0" indent="0">
              <a:buClr>
                <a:schemeClr val="tx1"/>
              </a:buClr>
              <a:buNone/>
            </a:pPr>
            <a:endParaRPr lang="en-GB" sz="1800" dirty="0">
              <a:cs typeface="Arial" charset="0"/>
            </a:endParaRPr>
          </a:p>
          <a:p>
            <a:pPr marL="355600" indent="-355600">
              <a:buClr>
                <a:schemeClr val="tx1"/>
              </a:buClr>
              <a:buFont typeface="Arial" charset="0"/>
              <a:buChar char="•"/>
            </a:pPr>
            <a:r>
              <a:rPr lang="en-GB" sz="1800" dirty="0" smtClean="0">
                <a:cs typeface="Arial" charset="0"/>
              </a:rPr>
              <a:t>Students may not choose texts from any of the examination set text lists other than those indicated on the co-teachability slides. </a:t>
            </a:r>
            <a:endParaRPr lang="en-GB" sz="1800" dirty="0">
              <a:cs typeface="Arial" charset="0"/>
            </a:endParaRPr>
          </a:p>
          <a:p>
            <a:pPr marL="0" indent="0">
              <a:buNone/>
            </a:pPr>
            <a:endParaRPr lang="en-GB" sz="1800" dirty="0">
              <a:cs typeface="Arial" charset="0"/>
            </a:endParaRPr>
          </a:p>
          <a:p>
            <a:pPr marL="355600" indent="-355600"/>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59</a:t>
            </a:r>
            <a:endParaRPr lang="en-US" sz="800" dirty="0"/>
          </a:p>
        </p:txBody>
      </p:sp>
    </p:spTree>
    <p:extLst>
      <p:ext uri="{BB962C8B-B14F-4D97-AF65-F5344CB8AC3E}">
        <p14:creationId xmlns:p14="http://schemas.microsoft.com/office/powerpoint/2010/main" val="3123019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Assessment objectives </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304993"/>
            <a:ext cx="8045200" cy="4406804"/>
          </a:xfrm>
        </p:spPr>
        <p:txBody>
          <a:bodyPr/>
          <a:lstStyle/>
          <a:p>
            <a:pPr>
              <a:lnSpc>
                <a:spcPct val="90000"/>
              </a:lnSpc>
            </a:pPr>
            <a:r>
              <a:rPr lang="en-US" dirty="0"/>
              <a:t>AO1: </a:t>
            </a:r>
            <a:r>
              <a:rPr lang="en-GB" dirty="0"/>
              <a:t>Articulate informed, personal and creative responses to literary texts, using associated concepts and terminology, and coherent, accurate written </a:t>
            </a:r>
            <a:r>
              <a:rPr lang="en-GB" dirty="0" smtClean="0"/>
              <a:t>expression.</a:t>
            </a:r>
            <a:endParaRPr lang="en-GB" dirty="0"/>
          </a:p>
          <a:p>
            <a:pPr marL="0" indent="0">
              <a:lnSpc>
                <a:spcPct val="90000"/>
              </a:lnSpc>
              <a:buNone/>
            </a:pPr>
            <a:endParaRPr lang="en-US" dirty="0"/>
          </a:p>
          <a:p>
            <a:pPr>
              <a:lnSpc>
                <a:spcPct val="90000"/>
              </a:lnSpc>
            </a:pPr>
            <a:r>
              <a:rPr lang="en-GB" dirty="0"/>
              <a:t>AO2: Analyse ways in which meanings are shaped in literary </a:t>
            </a:r>
            <a:r>
              <a:rPr lang="en-GB" dirty="0" smtClean="0"/>
              <a:t>texts.</a:t>
            </a:r>
          </a:p>
          <a:p>
            <a:pPr>
              <a:lnSpc>
                <a:spcPct val="90000"/>
              </a:lnSpc>
            </a:pPr>
            <a:endParaRPr lang="en-US" dirty="0"/>
          </a:p>
          <a:p>
            <a:pPr>
              <a:lnSpc>
                <a:spcPct val="90000"/>
              </a:lnSpc>
            </a:pPr>
            <a:r>
              <a:rPr lang="en-US" dirty="0"/>
              <a:t>AO3:</a:t>
            </a:r>
            <a:r>
              <a:rPr lang="en-US" b="1" dirty="0"/>
              <a:t> </a:t>
            </a:r>
            <a:r>
              <a:rPr lang="en-GB" dirty="0"/>
              <a:t>Demonstrate understanding of the significance and influence of the contexts in which literary texts are written and </a:t>
            </a:r>
            <a:r>
              <a:rPr lang="en-GB" dirty="0" smtClean="0"/>
              <a:t>received.</a:t>
            </a:r>
          </a:p>
          <a:p>
            <a:pPr>
              <a:lnSpc>
                <a:spcPct val="90000"/>
              </a:lnSpc>
            </a:pPr>
            <a:endParaRPr lang="en-GB" dirty="0"/>
          </a:p>
          <a:p>
            <a:pPr>
              <a:lnSpc>
                <a:spcPct val="90000"/>
              </a:lnSpc>
            </a:pPr>
            <a:r>
              <a:rPr lang="en-US" dirty="0" smtClean="0"/>
              <a:t>AO4: </a:t>
            </a:r>
            <a:r>
              <a:rPr lang="en-GB" dirty="0"/>
              <a:t>Explore connections across literary </a:t>
            </a:r>
            <a:r>
              <a:rPr lang="en-GB" dirty="0" smtClean="0"/>
              <a:t>texts.</a:t>
            </a:r>
            <a:endParaRPr lang="en-US" dirty="0" smtClean="0"/>
          </a:p>
          <a:p>
            <a:pPr>
              <a:lnSpc>
                <a:spcPct val="90000"/>
              </a:lnSpc>
            </a:pPr>
            <a:endParaRPr lang="en-US" dirty="0"/>
          </a:p>
          <a:p>
            <a:pPr>
              <a:lnSpc>
                <a:spcPct val="90000"/>
              </a:lnSpc>
            </a:pPr>
            <a:r>
              <a:rPr lang="en-US" dirty="0" smtClean="0"/>
              <a:t>AO5: </a:t>
            </a:r>
            <a:r>
              <a:rPr lang="en-GB" dirty="0"/>
              <a:t>Explore literary texts informed by different </a:t>
            </a:r>
            <a:r>
              <a:rPr lang="en-GB" dirty="0" smtClean="0"/>
              <a:t>interpretations.</a:t>
            </a:r>
            <a:endParaRPr lang="en-GB" dirty="0"/>
          </a:p>
          <a:p>
            <a:pPr>
              <a:lnSpc>
                <a:spcPct val="90000"/>
              </a:lnSpc>
            </a:pPr>
            <a:endParaRPr lang="en-US" dirty="0"/>
          </a:p>
          <a:p>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6</a:t>
            </a:r>
            <a:endParaRPr lang="en-US" sz="800" dirty="0">
              <a:solidFill>
                <a:schemeClr val="bg1"/>
              </a:solidFill>
            </a:endParaRPr>
          </a:p>
        </p:txBody>
      </p:sp>
    </p:spTree>
    <p:extLst>
      <p:ext uri="{BB962C8B-B14F-4D97-AF65-F5344CB8AC3E}">
        <p14:creationId xmlns:p14="http://schemas.microsoft.com/office/powerpoint/2010/main" val="309367859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721" y="375064"/>
            <a:ext cx="8229600" cy="609600"/>
          </a:xfrm>
        </p:spPr>
        <p:txBody>
          <a:bodyPr>
            <a:normAutofit/>
          </a:bodyPr>
          <a:lstStyle/>
          <a:p>
            <a:r>
              <a:rPr lang="en-GB" sz="3200" dirty="0" smtClean="0">
                <a:solidFill>
                  <a:schemeClr val="tx2"/>
                </a:solidFill>
                <a:latin typeface="AQA Chevin Pro Light" panose="020F0303030000060003" pitchFamily="34" charset="0"/>
              </a:rPr>
              <a:t>Example task: conventional</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48269" y="1292860"/>
            <a:ext cx="8229600" cy="4052664"/>
          </a:xfrm>
        </p:spPr>
        <p:txBody>
          <a:bodyPr/>
          <a:lstStyle/>
          <a:p>
            <a:r>
              <a:rPr lang="en-GB" sz="1800" dirty="0" smtClean="0"/>
              <a:t>A conventional task drawing on the </a:t>
            </a:r>
            <a:r>
              <a:rPr lang="en-GB" sz="1800" dirty="0"/>
              <a:t>p</a:t>
            </a:r>
            <a:r>
              <a:rPr lang="en-GB" sz="1800" dirty="0" smtClean="0"/>
              <a:t>ost-colonial section might be:</a:t>
            </a:r>
          </a:p>
          <a:p>
            <a:endParaRPr lang="en-GB" sz="1800" dirty="0" smtClean="0"/>
          </a:p>
          <a:p>
            <a:r>
              <a:rPr lang="en-GB" sz="1800" dirty="0" smtClean="0"/>
              <a:t>‘Forster has written </a:t>
            </a:r>
            <a:r>
              <a:rPr lang="en-GB" sz="1800" i="1" dirty="0" smtClean="0"/>
              <a:t>A Passage to India </a:t>
            </a:r>
            <a:r>
              <a:rPr lang="en-GB" sz="1800" dirty="0" smtClean="0"/>
              <a:t>in such a way that it is impossible to sympathise with any of the English characters as there is so little to redeem them.’</a:t>
            </a:r>
          </a:p>
          <a:p>
            <a:endParaRPr lang="en-GB" sz="1800" dirty="0" smtClean="0"/>
          </a:p>
          <a:p>
            <a:r>
              <a:rPr lang="en-GB" sz="1800" dirty="0" smtClean="0"/>
              <a:t>Using ideas from the Critical anthology to inform your argument to what extent do you agree with this view?</a:t>
            </a:r>
            <a:endParaRPr lang="en-GB" sz="1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60</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458" y="314218"/>
            <a:ext cx="8229600" cy="609600"/>
          </a:xfrm>
        </p:spPr>
        <p:txBody>
          <a:bodyPr>
            <a:normAutofit/>
          </a:bodyPr>
          <a:lstStyle/>
          <a:p>
            <a:r>
              <a:rPr lang="en-GB" sz="3200" dirty="0" smtClean="0">
                <a:solidFill>
                  <a:schemeClr val="tx2"/>
                </a:solidFill>
                <a:latin typeface="AQA Chevin Pro Light" panose="020F0303030000060003" pitchFamily="34" charset="0"/>
              </a:rPr>
              <a:t>Example task: re-creative</a:t>
            </a:r>
            <a:endParaRPr lang="en-GB" sz="3200" dirty="0">
              <a:solidFill>
                <a:schemeClr val="tx2"/>
              </a:solidFill>
              <a:latin typeface="AQA Chevin Pro Light" panose="020F0303030000060003" pitchFamily="34" charset="0"/>
            </a:endParaRPr>
          </a:p>
        </p:txBody>
      </p:sp>
      <p:sp>
        <p:nvSpPr>
          <p:cNvPr id="3" name="Text Placeholder 2"/>
          <p:cNvSpPr>
            <a:spLocks noGrp="1"/>
          </p:cNvSpPr>
          <p:nvPr>
            <p:ph type="body" sz="quarter" idx="10"/>
          </p:nvPr>
        </p:nvSpPr>
        <p:spPr>
          <a:xfrm>
            <a:off x="538480" y="1259840"/>
            <a:ext cx="8229600" cy="4052664"/>
          </a:xfrm>
        </p:spPr>
        <p:txBody>
          <a:bodyPr/>
          <a:lstStyle/>
          <a:p>
            <a:r>
              <a:rPr lang="en-GB" sz="1800" dirty="0" smtClean="0"/>
              <a:t>A re-creative task drawing from the sections on feminist theory and/or Marxist theory and/or narrative theory might be:</a:t>
            </a:r>
          </a:p>
          <a:p>
            <a:endParaRPr lang="en-GB" sz="1800" dirty="0" smtClean="0"/>
          </a:p>
          <a:p>
            <a:r>
              <a:rPr lang="en-GB" sz="1800" dirty="0" smtClean="0"/>
              <a:t>Write a series of journal entries by Miss Kenton written at different points in the narrative of </a:t>
            </a:r>
            <a:r>
              <a:rPr lang="en-GB" sz="1800" i="1" dirty="0" smtClean="0"/>
              <a:t>The Remains of the Day </a:t>
            </a:r>
            <a:r>
              <a:rPr lang="en-GB" sz="1800" dirty="0" smtClean="0"/>
              <a:t>in which she reflects on her treatment by Stevens and others at Darlington Hall.</a:t>
            </a:r>
          </a:p>
          <a:p>
            <a:endParaRPr lang="en-GB" sz="1800" dirty="0" smtClean="0"/>
          </a:p>
          <a:p>
            <a:r>
              <a:rPr lang="en-GB" sz="1800" dirty="0" smtClean="0"/>
              <a:t>Use ideas from the Critical anthology to inform your work and include a commentary explaining how you have explored ideas from feminist theory and/ or Marxist theory and/or narrative </a:t>
            </a:r>
            <a:r>
              <a:rPr lang="en-GB" sz="1800" dirty="0"/>
              <a:t>t</a:t>
            </a:r>
            <a:r>
              <a:rPr lang="en-GB" sz="1800" dirty="0" smtClean="0"/>
              <a:t>heory in your re-creative piece.</a:t>
            </a:r>
            <a:endParaRPr lang="en-GB" sz="1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61</a:t>
            </a:r>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999" y="441132"/>
            <a:ext cx="7744949" cy="431181"/>
          </a:xfrm>
        </p:spPr>
        <p:txBody>
          <a:bodyPr/>
          <a:lstStyle/>
          <a:p>
            <a:r>
              <a:rPr lang="en-GB" sz="3200" dirty="0" smtClean="0">
                <a:solidFill>
                  <a:srgbClr val="412878"/>
                </a:solidFill>
              </a:rPr>
              <a:t>Task 9</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39999" y="1282133"/>
            <a:ext cx="8045200" cy="4406804"/>
          </a:xfrm>
        </p:spPr>
        <p:txBody>
          <a:bodyPr/>
          <a:lstStyle/>
          <a:p>
            <a:r>
              <a:rPr lang="en-GB" dirty="0" smtClean="0"/>
              <a:t>Spend some time looking at the advice sheet for the NEA. </a:t>
            </a:r>
          </a:p>
          <a:p>
            <a:endParaRPr lang="en-GB" dirty="0" smtClean="0"/>
          </a:p>
          <a:p>
            <a:r>
              <a:rPr lang="en-GB" dirty="0" smtClean="0"/>
              <a:t>Think of a text (poetry or prose) for the re-creative piece or conventional piece and some area of the Critical anthology to connect it with.</a:t>
            </a:r>
          </a:p>
          <a:p>
            <a:endParaRPr lang="en-GB" dirty="0" smtClean="0"/>
          </a:p>
          <a:p>
            <a:r>
              <a:rPr lang="en-GB" dirty="0" smtClean="0"/>
              <a:t>What do you think would work well?</a:t>
            </a: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62</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10 (or homework task)</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297373"/>
            <a:ext cx="8045200" cy="4406804"/>
          </a:xfrm>
        </p:spPr>
        <p:txBody>
          <a:bodyPr/>
          <a:lstStyle/>
          <a:p>
            <a:r>
              <a:rPr lang="en-GB" dirty="0" smtClean="0"/>
              <a:t>Look at the re-creative response* on Tennyson’s ‘Ulysses’. (Student B)</a:t>
            </a:r>
          </a:p>
          <a:p>
            <a:pPr marL="0" indent="0">
              <a:buNone/>
            </a:pPr>
            <a:endParaRPr lang="en-GB" dirty="0" smtClean="0"/>
          </a:p>
          <a:p>
            <a:r>
              <a:rPr lang="en-GB" dirty="0" smtClean="0"/>
              <a:t>What has this student achieved?</a:t>
            </a:r>
          </a:p>
          <a:p>
            <a:pPr marL="0" indent="0">
              <a:buNone/>
            </a:pPr>
            <a:endParaRPr lang="en-GB" dirty="0" smtClean="0"/>
          </a:p>
          <a:p>
            <a:r>
              <a:rPr lang="en-GB" dirty="0" smtClean="0"/>
              <a:t>Are there any issues you would like to raise about this piece?</a:t>
            </a:r>
          </a:p>
          <a:p>
            <a:endParaRPr lang="en-GB" dirty="0"/>
          </a:p>
          <a:p>
            <a:endParaRPr lang="en-GB" dirty="0" smtClean="0"/>
          </a:p>
          <a:p>
            <a:endParaRPr lang="en-GB" dirty="0"/>
          </a:p>
          <a:p>
            <a:endParaRPr lang="en-GB" dirty="0" smtClean="0"/>
          </a:p>
          <a:p>
            <a:pPr marL="0" indent="0">
              <a:buNone/>
            </a:pPr>
            <a:endParaRPr lang="en-GB" dirty="0" smtClean="0"/>
          </a:p>
          <a:p>
            <a:pPr marL="0" indent="0">
              <a:buNone/>
            </a:pPr>
            <a:r>
              <a:rPr lang="en-GB" i="1" dirty="0" smtClean="0"/>
              <a:t>*</a:t>
            </a:r>
            <a:r>
              <a:rPr lang="en-GB" dirty="0" smtClean="0"/>
              <a:t>pages 41-43 </a:t>
            </a:r>
            <a:r>
              <a:rPr lang="en-GB" dirty="0"/>
              <a:t>of Session </a:t>
            </a:r>
            <a:r>
              <a:rPr lang="en-GB" dirty="0" smtClean="0"/>
              <a:t>hand-out</a:t>
            </a:r>
            <a:endParaRPr lang="en-GB" dirty="0"/>
          </a:p>
          <a:p>
            <a:pPr marL="0" indent="0">
              <a:buNone/>
            </a:pP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63</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412878"/>
                </a:solidFill>
              </a:rPr>
              <a:t>Task 11 (or homework task)</a:t>
            </a:r>
            <a:endParaRPr lang="en-GB" sz="3200" dirty="0">
              <a:solidFill>
                <a:srgbClr val="412878"/>
              </a:solidFill>
            </a:endParaRPr>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327853"/>
            <a:ext cx="8045200" cy="4406804"/>
          </a:xfrm>
        </p:spPr>
        <p:txBody>
          <a:bodyPr/>
          <a:lstStyle/>
          <a:p>
            <a:r>
              <a:rPr lang="en-GB" dirty="0" smtClean="0"/>
              <a:t>Look at the conventional response* on </a:t>
            </a:r>
            <a:r>
              <a:rPr lang="en-GB" i="1" dirty="0" smtClean="0"/>
              <a:t>A Clockwork Orange</a:t>
            </a:r>
            <a:r>
              <a:rPr lang="en-GB" dirty="0" smtClean="0"/>
              <a:t>. (Student C)</a:t>
            </a:r>
          </a:p>
          <a:p>
            <a:endParaRPr lang="en-GB" dirty="0" smtClean="0"/>
          </a:p>
          <a:p>
            <a:r>
              <a:rPr lang="en-GB" dirty="0" smtClean="0"/>
              <a:t>What has this student achieved?</a:t>
            </a:r>
          </a:p>
          <a:p>
            <a:endParaRPr lang="en-GB" dirty="0" smtClean="0"/>
          </a:p>
          <a:p>
            <a:r>
              <a:rPr lang="en-GB" dirty="0" smtClean="0"/>
              <a:t>Are there any issues you would like to raise about this piece?</a:t>
            </a:r>
          </a:p>
          <a:p>
            <a:endParaRPr lang="en-GB" sz="1800" dirty="0"/>
          </a:p>
          <a:p>
            <a:pPr marL="0" indent="0">
              <a:buNone/>
            </a:pPr>
            <a:endParaRPr lang="en-GB" dirty="0" smtClean="0"/>
          </a:p>
          <a:p>
            <a:pPr marL="0" indent="0">
              <a:buNone/>
            </a:pPr>
            <a:endParaRPr lang="en-GB" dirty="0"/>
          </a:p>
          <a:p>
            <a:pPr marL="0" indent="0">
              <a:buNone/>
            </a:pPr>
            <a:endParaRPr lang="en-GB" dirty="0"/>
          </a:p>
          <a:p>
            <a:pPr marL="0" indent="0">
              <a:buNone/>
            </a:pPr>
            <a:endParaRPr lang="en-GB" dirty="0" smtClean="0"/>
          </a:p>
          <a:p>
            <a:pPr marL="0" indent="0">
              <a:buNone/>
            </a:pPr>
            <a:r>
              <a:rPr lang="en-GB" sz="1800" dirty="0" smtClean="0"/>
              <a:t>*</a:t>
            </a:r>
            <a:r>
              <a:rPr lang="en-GB" sz="1800" dirty="0"/>
              <a:t>pages </a:t>
            </a:r>
            <a:r>
              <a:rPr lang="en-GB" sz="1800" dirty="0" smtClean="0"/>
              <a:t>44-47 </a:t>
            </a:r>
            <a:r>
              <a:rPr lang="en-GB" sz="1800" dirty="0"/>
              <a:t>of Session </a:t>
            </a:r>
            <a:r>
              <a:rPr lang="en-GB" sz="1800" dirty="0" err="1"/>
              <a:t>handout</a:t>
            </a:r>
            <a:endParaRPr lang="en-GB" sz="1800" dirty="0"/>
          </a:p>
          <a:p>
            <a:pPr marL="914400" lvl="2" indent="0">
              <a:buNone/>
            </a:pPr>
            <a:endParaRPr lang="en-GB" dirty="0"/>
          </a:p>
        </p:txBody>
      </p:sp>
      <p:sp>
        <p:nvSpPr>
          <p:cNvPr id="6"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64</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98894"/>
          </a:xfrm>
        </p:spPr>
        <p:txBody>
          <a:bodyPr>
            <a:normAutofit/>
          </a:bodyPr>
          <a:lstStyle/>
          <a:p>
            <a:pPr>
              <a:tabLst>
                <a:tab pos="85725" algn="l"/>
              </a:tabLst>
            </a:pPr>
            <a:r>
              <a:rPr lang="en-GB" sz="3200" dirty="0" smtClean="0">
                <a:solidFill>
                  <a:schemeClr val="tx2"/>
                </a:solidFill>
                <a:latin typeface="AQA Chevin Pro Light" panose="020F0303030000060003" pitchFamily="34" charset="0"/>
              </a:rPr>
              <a:t>A-level and AS Literature resources</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542784"/>
            <a:ext cx="5088626" cy="476338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buFont typeface="Arial" charset="0"/>
              <a:buChar char="•"/>
            </a:pPr>
            <a:r>
              <a:rPr lang="en-US" sz="1800" dirty="0" smtClean="0">
                <a:cs typeface="Arial" charset="0"/>
              </a:rPr>
              <a:t>Free printed anthologies for all poetry.</a:t>
            </a:r>
            <a:endParaRPr lang="en-US" sz="1800" dirty="0">
              <a:cs typeface="Arial" charset="0"/>
            </a:endParaRPr>
          </a:p>
          <a:p>
            <a:pPr marL="355600" indent="-355600">
              <a:buClr>
                <a:schemeClr val="tx1"/>
              </a:buClr>
              <a:buFont typeface="Arial" charset="0"/>
              <a:buChar char="•"/>
            </a:pPr>
            <a:r>
              <a:rPr lang="en-US" sz="1800" dirty="0" smtClean="0">
                <a:cs typeface="Arial" charset="0"/>
              </a:rPr>
              <a:t>Digital poetry anthology.</a:t>
            </a:r>
          </a:p>
          <a:p>
            <a:pPr marL="355600" indent="-355600">
              <a:buClr>
                <a:schemeClr val="tx1"/>
              </a:buClr>
              <a:buFont typeface="Arial" charset="0"/>
              <a:buChar char="•"/>
            </a:pPr>
            <a:r>
              <a:rPr lang="en-US" sz="1800" dirty="0" smtClean="0">
                <a:cs typeface="Arial" charset="0"/>
              </a:rPr>
              <a:t>Critical anthology for the NEA.</a:t>
            </a:r>
            <a:endParaRPr lang="en-US" sz="1800" dirty="0">
              <a:cs typeface="Arial" charset="0"/>
            </a:endParaRPr>
          </a:p>
          <a:p>
            <a:pPr marL="355600" indent="-355600">
              <a:buClr>
                <a:schemeClr val="tx1"/>
              </a:buClr>
              <a:buFont typeface="Arial" charset="0"/>
              <a:buChar char="•"/>
            </a:pPr>
            <a:r>
              <a:rPr lang="en-US" sz="1800" dirty="0" smtClean="0">
                <a:cs typeface="Arial" charset="0"/>
              </a:rPr>
              <a:t>Text commentaries on all set texts in relation to genre study.</a:t>
            </a:r>
          </a:p>
          <a:p>
            <a:pPr marL="355600" indent="-355600">
              <a:buClr>
                <a:schemeClr val="tx1"/>
              </a:buClr>
              <a:buFont typeface="Arial" charset="0"/>
              <a:buChar char="•"/>
            </a:pPr>
            <a:r>
              <a:rPr lang="en-US" sz="1800" dirty="0" smtClean="0">
                <a:cs typeface="Arial" charset="0"/>
              </a:rPr>
              <a:t>Support with course planning.</a:t>
            </a:r>
          </a:p>
          <a:p>
            <a:pPr marL="355600" indent="-355600">
              <a:buClr>
                <a:schemeClr val="tx1"/>
              </a:buClr>
              <a:buFont typeface="Arial" charset="0"/>
              <a:buChar char="•"/>
            </a:pPr>
            <a:r>
              <a:rPr lang="en-US" sz="1800" dirty="0" smtClean="0">
                <a:cs typeface="Arial" charset="0"/>
              </a:rPr>
              <a:t>Commentaries on how the different types of question might be approached.</a:t>
            </a:r>
          </a:p>
          <a:p>
            <a:pPr marL="355600" indent="-355600">
              <a:buClr>
                <a:schemeClr val="tx1"/>
              </a:buClr>
              <a:buFont typeface="Arial" charset="0"/>
              <a:buChar char="•"/>
            </a:pPr>
            <a:r>
              <a:rPr lang="en-US" sz="1800" dirty="0" smtClean="0">
                <a:cs typeface="Arial" charset="0"/>
              </a:rPr>
              <a:t>Advice sheet on how to prepare your own sample questions.</a:t>
            </a:r>
          </a:p>
          <a:p>
            <a:pPr marL="355600" indent="-355600">
              <a:buClr>
                <a:schemeClr val="tx1"/>
              </a:buClr>
              <a:buFont typeface="Arial" charset="0"/>
              <a:buChar char="•"/>
            </a:pPr>
            <a:r>
              <a:rPr lang="en-US" sz="1800" dirty="0" smtClean="0">
                <a:cs typeface="Arial" charset="0"/>
              </a:rPr>
              <a:t>Student responses and commentaries.</a:t>
            </a:r>
          </a:p>
          <a:p>
            <a:pPr marL="355600" indent="-355600">
              <a:buNone/>
            </a:pPr>
            <a:endParaRPr lang="en-US" sz="1800" dirty="0" smtClean="0">
              <a:cs typeface="Arial" charset="0"/>
            </a:endParaRPr>
          </a:p>
          <a:p>
            <a:pPr marL="355600" indent="-355600">
              <a:buNone/>
            </a:pPr>
            <a:endParaRPr lang="en-US" sz="1800" dirty="0" smtClean="0">
              <a:cs typeface="Arial" charset="0"/>
            </a:endParaRPr>
          </a:p>
          <a:p>
            <a:pPr marL="355600" indent="-355600">
              <a:buFont typeface="Arial" charset="0"/>
              <a:buChar char="•"/>
            </a:pPr>
            <a:endParaRPr lang="en-US" sz="1800" dirty="0" smtClean="0">
              <a:cs typeface="Arial" charset="0"/>
            </a:endParaRPr>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9"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a:t>
            </a:r>
            <a:r>
              <a:rPr lang="en-US" sz="800" dirty="0"/>
              <a:t>5</a:t>
            </a:r>
            <a:endParaRPr lang="en-US" sz="800" dirty="0"/>
          </a:p>
        </p:txBody>
      </p:sp>
    </p:spTree>
    <p:custDataLst>
      <p:tags r:id="rId1"/>
    </p:custDataLst>
    <p:extLst>
      <p:ext uri="{BB962C8B-B14F-4D97-AF65-F5344CB8AC3E}">
        <p14:creationId xmlns:p14="http://schemas.microsoft.com/office/powerpoint/2010/main" val="16956814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0"/>
            <a:ext cx="8229600" cy="464389"/>
          </a:xfrm>
        </p:spPr>
        <p:txBody>
          <a:bodyPr>
            <a:normAutofit/>
          </a:bodyPr>
          <a:lstStyle/>
          <a:p>
            <a:r>
              <a:rPr lang="en-GB" sz="3200" dirty="0" smtClean="0">
                <a:solidFill>
                  <a:schemeClr val="tx2"/>
                </a:solidFill>
                <a:latin typeface="AQA Chevin Pro Light" panose="020F0303030000060003" pitchFamily="34" charset="0"/>
              </a:rPr>
              <a:t>Other resources</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446054"/>
            <a:ext cx="7979146" cy="4528026"/>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176400" indent="-356400">
              <a:buClr>
                <a:schemeClr val="tx1"/>
              </a:buClr>
            </a:pPr>
            <a:r>
              <a:rPr lang="en-US" sz="1800" dirty="0" smtClean="0">
                <a:latin typeface="+mn-lt"/>
                <a:cs typeface="Arial" charset="0"/>
              </a:rPr>
              <a:t>AQA English e-library with supporting digital resources</a:t>
            </a:r>
          </a:p>
          <a:p>
            <a:pPr marL="0" indent="0">
              <a:buClr>
                <a:schemeClr val="tx1"/>
              </a:buClr>
              <a:buNone/>
            </a:pPr>
            <a:endParaRPr lang="en-US" sz="1800" dirty="0" smtClean="0">
              <a:solidFill>
                <a:srgbClr val="FF0000"/>
              </a:solidFill>
              <a:latin typeface="+mn-lt"/>
              <a:cs typeface="Arial" charset="0"/>
            </a:endParaRPr>
          </a:p>
          <a:p>
            <a:pPr marL="176400" indent="-356400">
              <a:buClr>
                <a:schemeClr val="tx1"/>
              </a:buClr>
            </a:pPr>
            <a:r>
              <a:rPr lang="en-US" sz="1800" i="1" dirty="0" smtClean="0">
                <a:latin typeface="+mn-lt"/>
                <a:cs typeface="Arial" charset="0"/>
              </a:rPr>
              <a:t>Teachit</a:t>
            </a:r>
            <a:endParaRPr lang="en-US" sz="1800" dirty="0" smtClean="0">
              <a:latin typeface="+mn-lt"/>
              <a:cs typeface="Arial" charset="0"/>
            </a:endParaRPr>
          </a:p>
          <a:p>
            <a:pPr marL="0" indent="0">
              <a:buClr>
                <a:schemeClr val="tx1"/>
              </a:buClr>
              <a:buNone/>
            </a:pPr>
            <a:endParaRPr lang="en-US" sz="1800" i="1" dirty="0">
              <a:latin typeface="+mn-lt"/>
              <a:cs typeface="Arial" charset="0"/>
            </a:endParaRPr>
          </a:p>
          <a:p>
            <a:pPr marL="361950" indent="-361950">
              <a:buClr>
                <a:schemeClr val="tx1"/>
              </a:buClr>
            </a:pPr>
            <a:r>
              <a:rPr lang="en-US" sz="1800" i="1" dirty="0" smtClean="0">
                <a:latin typeface="+mn-lt"/>
                <a:cs typeface="Arial" charset="0"/>
              </a:rPr>
              <a:t>The English Review </a:t>
            </a:r>
            <a:r>
              <a:rPr lang="en-US" sz="1800" dirty="0" smtClean="0">
                <a:latin typeface="+mn-lt"/>
                <a:cs typeface="Arial" charset="0"/>
              </a:rPr>
              <a:t>&amp; </a:t>
            </a:r>
            <a:r>
              <a:rPr lang="en-US" sz="1800" i="1" dirty="0" err="1" smtClean="0">
                <a:latin typeface="+mn-lt"/>
                <a:cs typeface="Arial" charset="0"/>
              </a:rPr>
              <a:t>eMagazine</a:t>
            </a:r>
            <a:r>
              <a:rPr lang="en-US" sz="1800" dirty="0" smtClean="0">
                <a:latin typeface="+mn-lt"/>
                <a:cs typeface="Arial" charset="0"/>
              </a:rPr>
              <a:t> for text-based and approach-based articles</a:t>
            </a:r>
          </a:p>
          <a:p>
            <a:pPr marL="176400" indent="-356400">
              <a:buClr>
                <a:schemeClr val="tx1"/>
              </a:buClr>
            </a:pPr>
            <a:endParaRPr lang="en-US" sz="1800" dirty="0">
              <a:latin typeface="+mn-lt"/>
              <a:cs typeface="Arial" charset="0"/>
            </a:endParaRPr>
          </a:p>
          <a:p>
            <a:pPr marL="176400" indent="-356400">
              <a:buClr>
                <a:schemeClr val="tx1"/>
              </a:buClr>
              <a:buFont typeface="Arial" charset="0"/>
              <a:buChar char="•"/>
            </a:pPr>
            <a:r>
              <a:rPr lang="en-US" sz="1800" dirty="0">
                <a:latin typeface="+mn-lt"/>
                <a:cs typeface="Arial" charset="0"/>
              </a:rPr>
              <a:t>e</a:t>
            </a:r>
            <a:r>
              <a:rPr lang="en-US" sz="1800" dirty="0" smtClean="0">
                <a:latin typeface="+mn-lt"/>
                <a:cs typeface="Arial" charset="0"/>
              </a:rPr>
              <a:t>ndorsed textbooks</a:t>
            </a:r>
          </a:p>
          <a:p>
            <a:pPr marL="176400" indent="-356400">
              <a:buClr>
                <a:schemeClr val="tx1"/>
              </a:buClr>
              <a:buFont typeface="Arial" charset="0"/>
              <a:buChar char="•"/>
            </a:pPr>
            <a:endParaRPr lang="en-US" sz="1800" dirty="0" smtClean="0">
              <a:latin typeface="+mn-lt"/>
              <a:cs typeface="Arial" charset="0"/>
            </a:endParaRPr>
          </a:p>
          <a:p>
            <a:pPr marL="182563" indent="-182563">
              <a:buClr>
                <a:schemeClr val="tx1"/>
              </a:buClr>
              <a:buFont typeface="Arial" charset="0"/>
              <a:buChar char="•"/>
              <a:tabLst>
                <a:tab pos="365125" algn="l"/>
              </a:tabLst>
            </a:pPr>
            <a:r>
              <a:rPr lang="en-US" sz="1800" dirty="0" smtClean="0">
                <a:latin typeface="+mn-lt"/>
              </a:rPr>
              <a:t>	direct </a:t>
            </a:r>
            <a:r>
              <a:rPr lang="en-US" sz="1800" dirty="0">
                <a:latin typeface="+mn-lt"/>
              </a:rPr>
              <a:t>contact to our subject team and access to our network of advisers </a:t>
            </a:r>
            <a:r>
              <a:rPr lang="en-US" sz="1800" dirty="0" smtClean="0">
                <a:latin typeface="+mn-lt"/>
              </a:rPr>
              <a:t>	to </a:t>
            </a:r>
            <a:r>
              <a:rPr lang="en-US" sz="1800" dirty="0">
                <a:latin typeface="+mn-lt"/>
              </a:rPr>
              <a:t>share best </a:t>
            </a:r>
            <a:r>
              <a:rPr lang="en-US" sz="1800" dirty="0" smtClean="0">
                <a:latin typeface="+mn-lt"/>
              </a:rPr>
              <a:t>practice.</a:t>
            </a:r>
            <a:endParaRPr lang="en-GB" sz="1800" dirty="0">
              <a:latin typeface="+mn-lt"/>
            </a:endParaRPr>
          </a:p>
          <a:p>
            <a:pPr marL="0" indent="0">
              <a:buNone/>
            </a:pPr>
            <a:endParaRPr lang="en-US" sz="1800" dirty="0">
              <a:latin typeface="+mn-lt"/>
              <a:cs typeface="Arial" charset="0"/>
            </a:endParaRPr>
          </a:p>
        </p:txBody>
      </p:sp>
      <p:sp>
        <p:nvSpPr>
          <p:cNvPr id="6" name="Date Placeholder 7"/>
          <p:cNvSpPr txBox="1">
            <a:spLocks/>
          </p:cNvSpPr>
          <p:nvPr/>
        </p:nvSpPr>
        <p:spPr>
          <a:xfrm>
            <a:off x="439049" y="6413741"/>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66</a:t>
            </a:r>
            <a:endParaRPr lang="en-US" sz="800" dirty="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Tree>
    <p:custDataLst>
      <p:tags r:id="rId1"/>
    </p:custDataLst>
    <p:extLst>
      <p:ext uri="{BB962C8B-B14F-4D97-AF65-F5344CB8AC3E}">
        <p14:creationId xmlns:p14="http://schemas.microsoft.com/office/powerpoint/2010/main" val="92068391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190"/>
            <a:ext cx="8229600" cy="498894"/>
          </a:xfrm>
        </p:spPr>
        <p:txBody>
          <a:bodyPr>
            <a:normAutofit/>
          </a:bodyPr>
          <a:lstStyle/>
          <a:p>
            <a:pPr>
              <a:tabLst>
                <a:tab pos="85725" algn="l"/>
              </a:tabLst>
            </a:pPr>
            <a:r>
              <a:rPr lang="en-GB" sz="3200" dirty="0" smtClean="0">
                <a:solidFill>
                  <a:srgbClr val="412878"/>
                </a:solidFill>
                <a:latin typeface="AQA Chevin Pro Light" panose="020F0303030000060003" pitchFamily="34" charset="0"/>
              </a:rPr>
              <a:t>AQA ongoing support and resources</a:t>
            </a:r>
            <a:endParaRPr lang="en-GB" sz="3200" dirty="0">
              <a:solidFill>
                <a:srgbClr val="412878"/>
              </a:solidFill>
              <a:latin typeface="AQA Chevin Pro Light" panose="020F0303030000060003" pitchFamily="34" charset="0"/>
            </a:endParaRPr>
          </a:p>
        </p:txBody>
      </p:sp>
      <p:sp>
        <p:nvSpPr>
          <p:cNvPr id="4" name="Text Placeholder 6"/>
          <p:cNvSpPr txBox="1">
            <a:spLocks/>
          </p:cNvSpPr>
          <p:nvPr/>
        </p:nvSpPr>
        <p:spPr>
          <a:xfrm>
            <a:off x="438728" y="1463954"/>
            <a:ext cx="7611968" cy="5019674"/>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pPr>
            <a:r>
              <a:rPr lang="en-US" sz="1800" dirty="0" smtClean="0">
                <a:cs typeface="Arial" charset="0"/>
              </a:rPr>
              <a:t>AQA website: </a:t>
            </a:r>
            <a:r>
              <a:rPr lang="en-US" sz="1800" dirty="0" smtClean="0">
                <a:cs typeface="Arial" charset="0"/>
                <a:hlinkClick r:id="rId4"/>
              </a:rPr>
              <a:t>aqa.org.uk/7717</a:t>
            </a:r>
            <a:endParaRPr lang="en-US" sz="1800" dirty="0">
              <a:cs typeface="Arial" charset="0"/>
            </a:endParaRPr>
          </a:p>
          <a:p>
            <a:pPr marL="0" indent="0">
              <a:buClr>
                <a:schemeClr val="tx1"/>
              </a:buClr>
              <a:buNone/>
            </a:pPr>
            <a:endParaRPr lang="en-US" sz="1800" dirty="0" smtClean="0">
              <a:cs typeface="Arial" charset="0"/>
            </a:endParaRPr>
          </a:p>
          <a:p>
            <a:pPr marL="635000" lvl="1" indent="-355600">
              <a:lnSpc>
                <a:spcPct val="90000"/>
              </a:lnSpc>
              <a:spcAft>
                <a:spcPts val="1200"/>
              </a:spcAft>
              <a:buClr>
                <a:schemeClr val="tx1"/>
              </a:buClr>
            </a:pPr>
            <a:r>
              <a:rPr lang="en-US" sz="1800" dirty="0" smtClean="0">
                <a:cs typeface="Arial" charset="0"/>
              </a:rPr>
              <a:t>Planning, Teaching and Assessment Resources</a:t>
            </a:r>
            <a:endParaRPr lang="en-GB" sz="1800" dirty="0" smtClean="0"/>
          </a:p>
          <a:p>
            <a:pPr marL="636588" lvl="1" indent="-357188">
              <a:lnSpc>
                <a:spcPct val="90000"/>
              </a:lnSpc>
              <a:spcAft>
                <a:spcPts val="1200"/>
              </a:spcAft>
              <a:buClr>
                <a:schemeClr val="tx1"/>
              </a:buClr>
            </a:pPr>
            <a:r>
              <a:rPr lang="en-GB" sz="1800" dirty="0" smtClean="0"/>
              <a:t>A-level </a:t>
            </a:r>
            <a:r>
              <a:rPr lang="en-GB" sz="1800" dirty="0"/>
              <a:t>English Literature </a:t>
            </a:r>
            <a:r>
              <a:rPr lang="en-GB" sz="1800" dirty="0" smtClean="0"/>
              <a:t>B </a:t>
            </a:r>
            <a:r>
              <a:rPr lang="en-GB" sz="1800" dirty="0"/>
              <a:t>launch </a:t>
            </a:r>
            <a:r>
              <a:rPr lang="en-GB" sz="1800" dirty="0" smtClean="0"/>
              <a:t>presentation video: </a:t>
            </a:r>
            <a:r>
              <a:rPr lang="en-GB" sz="1800" u="sng" dirty="0">
                <a:hlinkClick r:id="rId5"/>
              </a:rPr>
              <a:t>http://</a:t>
            </a:r>
            <a:r>
              <a:rPr lang="en-GB" sz="1800" u="sng" dirty="0" smtClean="0">
                <a:hlinkClick r:id="rId5"/>
              </a:rPr>
              <a:t>www.aqa.org.uk/subjects/english/as-and-a-level/english-literature-b-7716-7717/planning-resources</a:t>
            </a:r>
            <a:endParaRPr lang="en-GB" sz="1800" u="sng" dirty="0"/>
          </a:p>
          <a:p>
            <a:pPr marL="269875" lvl="1" indent="-269875">
              <a:lnSpc>
                <a:spcPct val="90000"/>
              </a:lnSpc>
              <a:spcAft>
                <a:spcPts val="1200"/>
              </a:spcAft>
              <a:buClr>
                <a:schemeClr val="tx1"/>
              </a:buClr>
            </a:pPr>
            <a:r>
              <a:rPr lang="en-US" sz="1800" dirty="0" smtClean="0">
                <a:cs typeface="Arial" charset="0"/>
              </a:rPr>
              <a:t>AQA’s </a:t>
            </a:r>
            <a:r>
              <a:rPr lang="en-US" sz="1800" dirty="0">
                <a:cs typeface="Arial" charset="0"/>
              </a:rPr>
              <a:t>secure website e-AQA:</a:t>
            </a:r>
          </a:p>
          <a:p>
            <a:pPr marL="636588" lvl="1" indent="-357188">
              <a:lnSpc>
                <a:spcPct val="90000"/>
              </a:lnSpc>
              <a:spcAft>
                <a:spcPts val="1200"/>
              </a:spcAft>
              <a:buClr>
                <a:schemeClr val="tx1"/>
              </a:buClr>
            </a:pPr>
            <a:r>
              <a:rPr lang="en-US" sz="1800" dirty="0">
                <a:cs typeface="Arial" charset="0"/>
              </a:rPr>
              <a:t>Secure Key Materials (exam documents and teacher support materials for current and new specifications)</a:t>
            </a:r>
          </a:p>
          <a:p>
            <a:pPr marL="636588" lvl="1" indent="-357188">
              <a:lnSpc>
                <a:spcPct val="90000"/>
              </a:lnSpc>
              <a:spcAft>
                <a:spcPts val="1200"/>
              </a:spcAft>
              <a:buClr>
                <a:schemeClr val="tx1"/>
              </a:buClr>
            </a:pPr>
            <a:r>
              <a:rPr lang="en-US" sz="1800" dirty="0" smtClean="0">
                <a:cs typeface="Arial" charset="0"/>
              </a:rPr>
              <a:t>ERA </a:t>
            </a:r>
            <a:r>
              <a:rPr lang="en-US" sz="1800" dirty="0">
                <a:cs typeface="Arial" charset="0"/>
              </a:rPr>
              <a:t>(Enhanced Results Analysis</a:t>
            </a:r>
            <a:r>
              <a:rPr lang="en-US" sz="1800" dirty="0" smtClean="0">
                <a:cs typeface="Arial" charset="0"/>
              </a:rPr>
              <a:t>).</a:t>
            </a:r>
            <a:endParaRPr lang="en-US" sz="1800" dirty="0">
              <a:cs typeface="Arial" charset="0"/>
            </a:endParaRPr>
          </a:p>
          <a:p>
            <a:pPr>
              <a:lnSpc>
                <a:spcPct val="90000"/>
              </a:lnSpc>
              <a:spcAft>
                <a:spcPts val="1200"/>
              </a:spcAft>
              <a:buClr>
                <a:schemeClr val="tx1"/>
              </a:buClr>
            </a:pPr>
            <a:r>
              <a:rPr lang="en-US" sz="1800" dirty="0">
                <a:cs typeface="Arial" charset="0"/>
              </a:rPr>
              <a:t>Training courses including getting started, co-teaching AS and A-level effectively, feedback on exams. These will be listed on the AQA website later in the year: </a:t>
            </a:r>
            <a:r>
              <a:rPr lang="en-US" sz="1800" dirty="0">
                <a:cs typeface="Arial" charset="0"/>
                <a:hlinkClick r:id="rId6"/>
              </a:rPr>
              <a:t>http://www.aqa.org.uk/professional-development</a:t>
            </a:r>
            <a:endParaRPr lang="en-US" sz="1800" dirty="0">
              <a:cs typeface="Arial" charset="0"/>
            </a:endParaRPr>
          </a:p>
          <a:p>
            <a:pPr marL="357188" indent="-357188">
              <a:lnSpc>
                <a:spcPct val="90000"/>
              </a:lnSpc>
              <a:spcAft>
                <a:spcPts val="1200"/>
              </a:spcAft>
              <a:buClr>
                <a:schemeClr val="tx1"/>
              </a:buClr>
            </a:pPr>
            <a:endParaRPr lang="en-US" sz="1800" dirty="0" smtClean="0">
              <a:cs typeface="Arial" charset="0"/>
            </a:endParaRPr>
          </a:p>
          <a:p>
            <a:pPr marL="357188" indent="-357188">
              <a:lnSpc>
                <a:spcPct val="90000"/>
              </a:lnSpc>
              <a:spcAft>
                <a:spcPts val="1200"/>
              </a:spcAft>
              <a:buClr>
                <a:schemeClr val="tx1"/>
              </a:buClr>
            </a:pPr>
            <a:endParaRPr lang="en-US" sz="1800" dirty="0">
              <a:cs typeface="Arial" charset="0"/>
            </a:endParaRPr>
          </a:p>
          <a:p>
            <a:pPr marL="0" indent="0">
              <a:lnSpc>
                <a:spcPct val="90000"/>
              </a:lnSpc>
              <a:spcAft>
                <a:spcPts val="1200"/>
              </a:spcAft>
              <a:buClr>
                <a:schemeClr val="tx1"/>
              </a:buClr>
              <a:buNone/>
            </a:pPr>
            <a:endParaRPr lang="en-US" sz="1800" dirty="0">
              <a:cs typeface="Arial" charset="0"/>
            </a:endParaRPr>
          </a:p>
        </p:txBody>
      </p:sp>
      <p:sp>
        <p:nvSpPr>
          <p:cNvPr id="6" name="Footer Placeholder 3"/>
          <p:cNvSpPr txBox="1">
            <a:spLocks/>
          </p:cNvSpPr>
          <p:nvPr/>
        </p:nvSpPr>
        <p:spPr>
          <a:xfrm>
            <a:off x="1976438" y="6459079"/>
            <a:ext cx="2678400" cy="2412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 </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67</a:t>
            </a:r>
            <a:endParaRPr lang="en-US" sz="800" dirty="0"/>
          </a:p>
        </p:txBody>
      </p:sp>
    </p:spTree>
    <p:custDataLst>
      <p:tags r:id="rId1"/>
    </p:custDataLst>
    <p:extLst>
      <p:ext uri="{BB962C8B-B14F-4D97-AF65-F5344CB8AC3E}">
        <p14:creationId xmlns:p14="http://schemas.microsoft.com/office/powerpoint/2010/main" val="28875419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AQA approved textbooks</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088573"/>
            <a:ext cx="8045200" cy="5239656"/>
          </a:xfrm>
        </p:spPr>
        <p:txBody>
          <a:bodyPr/>
          <a:lstStyle/>
          <a:p>
            <a:pPr marL="285750" indent="-171450">
              <a:lnSpc>
                <a:spcPct val="100000"/>
              </a:lnSpc>
            </a:pPr>
            <a:r>
              <a:rPr lang="en-GB" dirty="0" smtClean="0"/>
              <a:t>We only approve student textbooks (print and digital) – </a:t>
            </a:r>
          </a:p>
          <a:p>
            <a:pPr marL="114300" indent="0">
              <a:lnSpc>
                <a:spcPct val="100000"/>
              </a:lnSpc>
              <a:buNone/>
            </a:pPr>
            <a:r>
              <a:rPr lang="en-GB" dirty="0"/>
              <a:t> </a:t>
            </a:r>
            <a:r>
              <a:rPr lang="en-GB" dirty="0" smtClean="0"/>
              <a:t>  though see approved publishers’ websites for the full range of </a:t>
            </a:r>
          </a:p>
          <a:p>
            <a:pPr marL="114300" indent="0">
              <a:lnSpc>
                <a:spcPct val="100000"/>
              </a:lnSpc>
              <a:buNone/>
            </a:pPr>
            <a:r>
              <a:rPr lang="en-GB" dirty="0"/>
              <a:t> </a:t>
            </a:r>
            <a:r>
              <a:rPr lang="en-GB" dirty="0" smtClean="0"/>
              <a:t>  resources to support each specification.</a:t>
            </a:r>
          </a:p>
          <a:p>
            <a:pPr marL="285750" indent="-171450">
              <a:lnSpc>
                <a:spcPct val="100000"/>
              </a:lnSpc>
            </a:pPr>
            <a:endParaRPr lang="en-GB" dirty="0" smtClean="0"/>
          </a:p>
          <a:p>
            <a:pPr marL="285750" indent="-171450">
              <a:lnSpc>
                <a:spcPct val="100000"/>
              </a:lnSpc>
            </a:pPr>
            <a:r>
              <a:rPr lang="en-GB" dirty="0" smtClean="0"/>
              <a:t>Textbooks must be matched to the specification to be AQA                                     approved.</a:t>
            </a:r>
          </a:p>
          <a:p>
            <a:pPr marL="285750" indent="-171450">
              <a:lnSpc>
                <a:spcPct val="100000"/>
              </a:lnSpc>
            </a:pPr>
            <a:endParaRPr lang="en-GB" dirty="0"/>
          </a:p>
          <a:p>
            <a:pPr marL="285750" indent="-171450">
              <a:lnSpc>
                <a:spcPct val="100000"/>
              </a:lnSpc>
            </a:pPr>
            <a:r>
              <a:rPr lang="en-GB" dirty="0" smtClean="0"/>
              <a:t>Each approval process consists of a detailed 4-stage review by</a:t>
            </a:r>
          </a:p>
          <a:p>
            <a:pPr marL="114300" indent="0">
              <a:lnSpc>
                <a:spcPct val="100000"/>
              </a:lnSpc>
              <a:buNone/>
            </a:pPr>
            <a:r>
              <a:rPr lang="en-GB" dirty="0"/>
              <a:t> </a:t>
            </a:r>
            <a:r>
              <a:rPr lang="en-GB" dirty="0" smtClean="0"/>
              <a:t>  our reviewers (ie senior examiners or Chairs).</a:t>
            </a:r>
          </a:p>
          <a:p>
            <a:pPr marL="285750" indent="-171450">
              <a:lnSpc>
                <a:spcPct val="100000"/>
              </a:lnSpc>
            </a:pPr>
            <a:endParaRPr lang="en-GB" dirty="0"/>
          </a:p>
          <a:p>
            <a:pPr marL="285750" indent="-171450">
              <a:lnSpc>
                <a:spcPct val="100000"/>
              </a:lnSpc>
            </a:pPr>
            <a:r>
              <a:rPr lang="en-GB" b="1" dirty="0" smtClean="0"/>
              <a:t>Published</a:t>
            </a:r>
            <a:r>
              <a:rPr lang="en-GB" dirty="0" smtClean="0"/>
              <a:t> textbooks which do not have the AQA approved </a:t>
            </a:r>
          </a:p>
          <a:p>
            <a:pPr marL="114300" indent="0">
              <a:lnSpc>
                <a:spcPct val="100000"/>
              </a:lnSpc>
              <a:buNone/>
            </a:pPr>
            <a:r>
              <a:rPr lang="en-GB" dirty="0"/>
              <a:t> </a:t>
            </a:r>
            <a:r>
              <a:rPr lang="en-GB" dirty="0" smtClean="0"/>
              <a:t>  badge are not ‘AQA approved’. Prior to publication publishers</a:t>
            </a:r>
            <a:r>
              <a:rPr lang="en-GB" dirty="0"/>
              <a:t> </a:t>
            </a:r>
            <a:endParaRPr lang="en-GB" dirty="0" smtClean="0"/>
          </a:p>
          <a:p>
            <a:pPr marL="114300" indent="0">
              <a:lnSpc>
                <a:spcPct val="100000"/>
              </a:lnSpc>
              <a:buNone/>
            </a:pPr>
            <a:r>
              <a:rPr lang="en-GB" dirty="0"/>
              <a:t> </a:t>
            </a:r>
            <a:r>
              <a:rPr lang="en-GB" dirty="0" smtClean="0"/>
              <a:t>  will advise that these books have entered the AQA approval </a:t>
            </a:r>
          </a:p>
          <a:p>
            <a:pPr marL="114300" indent="0">
              <a:lnSpc>
                <a:spcPct val="100000"/>
              </a:lnSpc>
              <a:buNone/>
            </a:pPr>
            <a:r>
              <a:rPr lang="en-GB" dirty="0"/>
              <a:t> </a:t>
            </a:r>
            <a:r>
              <a:rPr lang="en-GB" dirty="0" smtClean="0"/>
              <a:t>  process.</a:t>
            </a:r>
          </a:p>
          <a:p>
            <a:pPr marL="114300" indent="0">
              <a:lnSpc>
                <a:spcPct val="100000"/>
              </a:lnSpc>
              <a:buNone/>
            </a:pPr>
            <a:endParaRPr lang="en-GB" dirty="0"/>
          </a:p>
          <a:p>
            <a:pPr marL="115200" indent="-285750">
              <a:lnSpc>
                <a:spcPct val="100000"/>
              </a:lnSpc>
              <a:spcBef>
                <a:spcPts val="240"/>
              </a:spcBef>
            </a:pPr>
            <a:r>
              <a:rPr lang="en-GB" dirty="0" smtClean="0"/>
              <a:t>See the AQA website (All about us) for full details.</a:t>
            </a:r>
          </a:p>
          <a:p>
            <a:pPr marL="400050" indent="-285750">
              <a:lnSpc>
                <a:spcPct val="100000"/>
              </a:lnSpc>
            </a:pPr>
            <a:endParaRPr lang="en-GB" dirty="0"/>
          </a:p>
          <a:p>
            <a:pPr marL="114300" indent="0">
              <a:lnSpc>
                <a:spcPct val="100000"/>
              </a:lnSpc>
              <a:buNone/>
            </a:pPr>
            <a:endParaRPr lang="en-GB" dirty="0"/>
          </a:p>
          <a:p>
            <a:pPr marL="285750" indent="-171450">
              <a:lnSpc>
                <a:spcPct val="100000"/>
              </a:lnSpc>
            </a:pPr>
            <a:endParaRPr lang="en-GB" dirty="0" smtClean="0"/>
          </a:p>
          <a:p>
            <a:pPr marL="685800" lvl="1" indent="-171450">
              <a:lnSpc>
                <a:spcPct val="100000"/>
              </a:lnSpc>
            </a:pPr>
            <a:endParaRPr lang="en-GB" dirty="0" smtClean="0"/>
          </a:p>
        </p:txBody>
      </p:sp>
      <p:sp>
        <p:nvSpPr>
          <p:cNvPr id="10"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solidFill>
                  <a:schemeClr val="bg1"/>
                </a:solidFill>
              </a:rPr>
              <a:t>Slide </a:t>
            </a:r>
            <a:r>
              <a:rPr lang="en-US" sz="800" dirty="0" smtClean="0">
                <a:solidFill>
                  <a:schemeClr val="bg1"/>
                </a:solidFill>
              </a:rPr>
              <a:t>68</a:t>
            </a:r>
            <a:endParaRPr lang="en-US" sz="800" dirty="0">
              <a:solidFill>
                <a:schemeClr val="bg1"/>
              </a:solidFill>
            </a:endParaRPr>
          </a:p>
        </p:txBody>
      </p:sp>
    </p:spTree>
    <p:extLst>
      <p:ext uri="{BB962C8B-B14F-4D97-AF65-F5344CB8AC3E}">
        <p14:creationId xmlns:p14="http://schemas.microsoft.com/office/powerpoint/2010/main" val="281887995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998"/>
            <a:ext cx="8229600" cy="455762"/>
          </a:xfrm>
        </p:spPr>
        <p:txBody>
          <a:bodyPr>
            <a:noAutofit/>
          </a:bodyPr>
          <a:lstStyle/>
          <a:p>
            <a:r>
              <a:rPr lang="en-GB" sz="3200" dirty="0" smtClean="0">
                <a:solidFill>
                  <a:schemeClr val="tx2"/>
                </a:solidFill>
                <a:latin typeface="AQA Chevin Pro Light" panose="020F0303030000060003" pitchFamily="34" charset="0"/>
              </a:rPr>
              <a:t>Contact points for more information and guidance</a:t>
            </a:r>
            <a:endParaRPr lang="en-GB" sz="3200" dirty="0">
              <a:solidFill>
                <a:schemeClr val="tx2"/>
              </a:solidFill>
              <a:latin typeface="AQA Chevin Pro Light" panose="020F0303030000060003" pitchFamily="34" charset="0"/>
            </a:endParaRPr>
          </a:p>
        </p:txBody>
      </p:sp>
      <p:sp>
        <p:nvSpPr>
          <p:cNvPr id="4" name="Text Placeholder 6"/>
          <p:cNvSpPr txBox="1">
            <a:spLocks/>
          </p:cNvSpPr>
          <p:nvPr/>
        </p:nvSpPr>
        <p:spPr>
          <a:xfrm>
            <a:off x="448574" y="1446054"/>
            <a:ext cx="8011858" cy="4464735"/>
          </a:xfrm>
          <a:prstGeom prst="rect">
            <a:avLst/>
          </a:prstGeom>
        </p:spPr>
        <p:txBody>
          <a:bodyPr vert="horz"/>
          <a:lstStyle>
            <a:lvl1pPr marL="177800" marR="0" indent="-177800" algn="l" defTabSz="457200" rtl="0" eaLnBrk="1" fontAlgn="auto" latinLnBrk="0" hangingPunct="1">
              <a:lnSpc>
                <a:spcPct val="100000"/>
              </a:lnSpc>
              <a:spcBef>
                <a:spcPct val="0"/>
              </a:spcBef>
              <a:spcAft>
                <a:spcPts val="0"/>
              </a:spcAft>
              <a:buClr>
                <a:srgbClr val="008FAD"/>
              </a:buClr>
              <a:buSzTx/>
              <a:buFont typeface="Arial"/>
              <a:buChar char="•"/>
              <a:tabLst/>
              <a:defRPr sz="2000">
                <a:latin typeface="Arial" pitchFamily="34" charset="0"/>
                <a:cs typeface="Arial" pitchFamily="34" charset="0"/>
              </a:defRPr>
            </a:lvl1pPr>
            <a:lvl2pPr>
              <a:buClr>
                <a:srgbClr val="008FAD"/>
              </a:buClr>
              <a:buFont typeface="Arial"/>
              <a:buChar char="•"/>
              <a:defRPr sz="2000">
                <a:latin typeface="Arial" pitchFamily="34" charset="0"/>
                <a:cs typeface="Arial" pitchFamily="34" charset="0"/>
              </a:defRPr>
            </a:lvl2pPr>
            <a:lvl3pPr>
              <a:buClr>
                <a:srgbClr val="008FAD"/>
              </a:buClr>
              <a:buFont typeface="Arial"/>
              <a:buChar char="•"/>
              <a:defRPr sz="2000">
                <a:latin typeface="Arial" pitchFamily="34" charset="0"/>
                <a:cs typeface="Arial" pitchFamily="34" charset="0"/>
              </a:defRPr>
            </a:lvl3pPr>
            <a:lvl4pPr>
              <a:buClr>
                <a:srgbClr val="008FAD"/>
              </a:buClr>
              <a:buFont typeface="Arial"/>
              <a:buChar char="•"/>
              <a:defRPr sz="2000">
                <a:latin typeface="Arial" pitchFamily="34" charset="0"/>
                <a:cs typeface="Arial" pitchFamily="34" charset="0"/>
              </a:defRPr>
            </a:lvl4pPr>
          </a:lstStyle>
          <a:p>
            <a:pPr marL="355600" indent="-355600">
              <a:buClr>
                <a:schemeClr val="tx1"/>
              </a:buClr>
              <a:defRPr/>
            </a:pPr>
            <a:r>
              <a:rPr lang="en-US" sz="1800" dirty="0"/>
              <a:t> Customer Support Managers</a:t>
            </a:r>
          </a:p>
          <a:p>
            <a:pPr marL="0" indent="0">
              <a:buClr>
                <a:schemeClr val="tx1"/>
              </a:buClr>
              <a:buNone/>
              <a:defRPr/>
            </a:pPr>
            <a:r>
              <a:rPr lang="en-US" sz="1800" dirty="0"/>
              <a:t>	</a:t>
            </a:r>
          </a:p>
          <a:p>
            <a:pPr marL="0" indent="0">
              <a:buClr>
                <a:schemeClr val="tx1"/>
              </a:buClr>
              <a:buNone/>
              <a:defRPr/>
            </a:pPr>
            <a:r>
              <a:rPr lang="en-US" sz="1800" dirty="0"/>
              <a:t>	Email: </a:t>
            </a:r>
            <a:r>
              <a:rPr lang="en-GB" sz="1800" u="sng" dirty="0">
                <a:hlinkClick r:id="rId4"/>
              </a:rPr>
              <a:t>English-gce@aqa.org.uk</a:t>
            </a:r>
            <a:endParaRPr lang="en-US" sz="1800" dirty="0"/>
          </a:p>
          <a:p>
            <a:pPr marL="0" indent="0">
              <a:buClr>
                <a:schemeClr val="tx1"/>
              </a:buClr>
              <a:buNone/>
              <a:defRPr/>
            </a:pPr>
            <a:r>
              <a:rPr lang="en-US" sz="1800" dirty="0"/>
              <a:t>	Tel: </a:t>
            </a:r>
            <a:r>
              <a:rPr lang="en-GB" sz="1800" dirty="0"/>
              <a:t>01483 556115</a:t>
            </a:r>
            <a:endParaRPr lang="en-US" sz="1800" dirty="0"/>
          </a:p>
          <a:p>
            <a:pPr marL="736600" lvl="2" fontAlgn="auto">
              <a:spcBef>
                <a:spcPts val="0"/>
              </a:spcBef>
              <a:spcAft>
                <a:spcPts val="0"/>
              </a:spcAft>
              <a:buNone/>
              <a:defRPr/>
            </a:pPr>
            <a:endParaRPr lang="en-US" sz="1800" dirty="0"/>
          </a:p>
          <a:p>
            <a:pPr marL="355600" indent="-355600">
              <a:buClr>
                <a:schemeClr val="tx1"/>
              </a:buClr>
              <a:defRPr/>
            </a:pPr>
            <a:r>
              <a:rPr lang="en-US" sz="1800" dirty="0"/>
              <a:t> Teacher Support and CPD Managers </a:t>
            </a:r>
          </a:p>
          <a:p>
            <a:pPr marL="0" indent="0">
              <a:buClr>
                <a:schemeClr val="tx1"/>
              </a:buClr>
              <a:buNone/>
              <a:defRPr/>
            </a:pPr>
            <a:r>
              <a:rPr lang="en-US" sz="1800" dirty="0"/>
              <a:t>	</a:t>
            </a:r>
          </a:p>
          <a:p>
            <a:pPr marL="0" indent="0">
              <a:buClr>
                <a:schemeClr val="tx1"/>
              </a:buClr>
              <a:buNone/>
              <a:defRPr/>
            </a:pPr>
            <a:r>
              <a:rPr lang="en-US" sz="1800" dirty="0"/>
              <a:t>	Email: </a:t>
            </a:r>
            <a:r>
              <a:rPr lang="en-US" sz="1800" dirty="0">
                <a:hlinkClick r:id="rId5"/>
              </a:rPr>
              <a:t>teachercpd@aqa.org.uk</a:t>
            </a:r>
            <a:r>
              <a:rPr lang="en-US" sz="1800" dirty="0"/>
              <a:t> </a:t>
            </a:r>
          </a:p>
          <a:p>
            <a:pPr marL="0" indent="0">
              <a:buClr>
                <a:schemeClr val="tx1"/>
              </a:buClr>
              <a:buNone/>
              <a:defRPr/>
            </a:pPr>
            <a:r>
              <a:rPr lang="en-US" sz="1800" dirty="0"/>
              <a:t>	Tel no: 0161 957 3646</a:t>
            </a:r>
          </a:p>
          <a:p>
            <a:pPr>
              <a:buNone/>
              <a:defRPr/>
            </a:pPr>
            <a:endParaRPr lang="en-US" i="1" dirty="0"/>
          </a:p>
          <a:p>
            <a:pPr marL="355600" indent="-355600">
              <a:buClr>
                <a:schemeClr val="tx1"/>
              </a:buClr>
              <a:defRPr/>
            </a:pPr>
            <a:endParaRPr lang="en-US" sz="1800" dirty="0"/>
          </a:p>
          <a:p>
            <a:pPr>
              <a:buNone/>
              <a:defRPr/>
            </a:pPr>
            <a:endParaRPr lang="en-US" sz="1800" dirty="0"/>
          </a:p>
          <a:p>
            <a:pPr marL="355600" indent="-355600">
              <a:buClr>
                <a:schemeClr val="tx1"/>
              </a:buClr>
              <a:defRPr/>
            </a:pPr>
            <a:endParaRPr lang="en-US" sz="1800" dirty="0"/>
          </a:p>
          <a:p>
            <a:pPr marL="355600" indent="-355600"/>
            <a:endParaRPr lang="en-US" dirty="0" smtClean="0"/>
          </a:p>
          <a:p>
            <a:pPr marL="355600" indent="-355600">
              <a:buNone/>
            </a:pPr>
            <a:endParaRPr lang="en-US" dirty="0" smtClean="0"/>
          </a:p>
        </p:txBody>
      </p:sp>
      <p:sp>
        <p:nvSpPr>
          <p:cNvPr id="7"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sp>
        <p:nvSpPr>
          <p:cNvPr id="5"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69</a:t>
            </a:r>
            <a:endParaRPr lang="en-US" sz="800" dirty="0"/>
          </a:p>
        </p:txBody>
      </p:sp>
    </p:spTree>
    <p:custDataLst>
      <p:tags r:id="rId1"/>
    </p:custDataLst>
    <p:extLst>
      <p:ext uri="{BB962C8B-B14F-4D97-AF65-F5344CB8AC3E}">
        <p14:creationId xmlns:p14="http://schemas.microsoft.com/office/powerpoint/2010/main" val="3588463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 the </a:t>
            </a:r>
            <a:r>
              <a:rPr lang="en-GB" dirty="0" smtClean="0"/>
              <a:t>question</a:t>
            </a:r>
            <a:endParaRPr lang="en-GB"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456221"/>
            <a:ext cx="8045200" cy="4049835"/>
          </a:xfrm>
        </p:spPr>
        <p:txBody>
          <a:bodyPr/>
          <a:lstStyle/>
          <a:p>
            <a:pPr marL="0" indent="0">
              <a:buNone/>
            </a:pPr>
            <a:r>
              <a:rPr lang="en-GB" dirty="0" smtClean="0"/>
              <a:t>This </a:t>
            </a:r>
            <a:r>
              <a:rPr lang="en-GB" dirty="0"/>
              <a:t>is our mantra throughout the specification. You are teaching a </a:t>
            </a:r>
            <a:r>
              <a:rPr lang="en-GB" dirty="0" smtClean="0"/>
              <a:t>specification </a:t>
            </a:r>
            <a:r>
              <a:rPr lang="en-GB" dirty="0"/>
              <a:t>which has </a:t>
            </a:r>
            <a:r>
              <a:rPr lang="en-GB" dirty="0" smtClean="0"/>
              <a:t>a clear philosophy and many </a:t>
            </a:r>
            <a:r>
              <a:rPr lang="en-GB" dirty="0"/>
              <a:t>clearly defined </a:t>
            </a:r>
            <a:r>
              <a:rPr lang="en-GB" dirty="0" smtClean="0"/>
              <a:t>ideas – </a:t>
            </a:r>
            <a:r>
              <a:rPr lang="en-GB" dirty="0"/>
              <a:t>nothing should come as a surprise. This means that </a:t>
            </a:r>
            <a:r>
              <a:rPr lang="en-GB" dirty="0" smtClean="0"/>
              <a:t>students </a:t>
            </a:r>
            <a:r>
              <a:rPr lang="en-GB" dirty="0"/>
              <a:t>really must answer the question in all its details and requirements. The same is true whether we set the </a:t>
            </a:r>
            <a:r>
              <a:rPr lang="en-GB" dirty="0" smtClean="0"/>
              <a:t>question </a:t>
            </a:r>
            <a:r>
              <a:rPr lang="en-GB" dirty="0"/>
              <a:t>or whether you </a:t>
            </a:r>
            <a:r>
              <a:rPr lang="en-GB" dirty="0" smtClean="0"/>
              <a:t>do.</a:t>
            </a:r>
            <a:endParaRPr lang="en-GB" dirty="0"/>
          </a:p>
          <a:p>
            <a:pPr marL="0" indent="0">
              <a:buNone/>
            </a:pPr>
            <a:endParaRPr lang="en-GB" dirty="0"/>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7</a:t>
            </a:r>
            <a:endParaRPr lang="en-US" sz="800" dirty="0">
              <a:solidFill>
                <a:schemeClr val="bg1"/>
              </a:solidFill>
            </a:endParaRPr>
          </a:p>
        </p:txBody>
      </p:sp>
    </p:spTree>
    <p:extLst>
      <p:ext uri="{BB962C8B-B14F-4D97-AF65-F5344CB8AC3E}">
        <p14:creationId xmlns:p14="http://schemas.microsoft.com/office/powerpoint/2010/main" val="399495876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6" name="Title 4"/>
          <p:cNvSpPr txBox="1">
            <a:spLocks/>
          </p:cNvSpPr>
          <p:nvPr/>
        </p:nvSpPr>
        <p:spPr>
          <a:xfrm>
            <a:off x="539999" y="1666873"/>
            <a:ext cx="8460782" cy="494942"/>
          </a:xfrm>
          <a:prstGeom prst="rect">
            <a:avLst/>
          </a:prstGeom>
        </p:spPr>
        <p:txBody>
          <a:bodyPr vert="horz" lIns="0" tIns="0" rIns="0" bIns="0" rtlCol="0" anchor="t" anchorCtr="0">
            <a:noAutofit/>
          </a:bodyPr>
          <a:lstStyle>
            <a:lvl1pPr algn="l" defTabSz="457200" rtl="0" eaLnBrk="1" latinLnBrk="0" hangingPunct="1">
              <a:lnSpc>
                <a:spcPts val="3800"/>
              </a:lnSpc>
              <a:spcBef>
                <a:spcPct val="0"/>
              </a:spcBef>
              <a:buNone/>
              <a:defRPr sz="3600" b="0" i="0" kern="1200" baseline="0">
                <a:solidFill>
                  <a:schemeClr val="tx2"/>
                </a:solidFill>
                <a:latin typeface="AQA Chevin Pro Light"/>
                <a:ea typeface="+mj-ea"/>
                <a:cs typeface="AQA Chevin Pro Light"/>
              </a:defRPr>
            </a:lvl1pPr>
          </a:lstStyle>
          <a:p>
            <a:r>
              <a:rPr lang="en-US" dirty="0" smtClean="0">
                <a:latin typeface="AQA Chevin Pro Light" panose="020F0303030000060003" pitchFamily="34" charset="0"/>
              </a:rPr>
              <a:t>Thank you</a:t>
            </a:r>
            <a:endParaRPr lang="en-US" dirty="0">
              <a:latin typeface="AQA Chevin Pro Light" panose="020F0303030000060003" pitchFamily="34" charset="0"/>
            </a:endParaRPr>
          </a:p>
        </p:txBody>
      </p:sp>
      <p:sp>
        <p:nvSpPr>
          <p:cNvPr id="5" name="Footer Placeholder 3"/>
          <p:cNvSpPr txBox="1">
            <a:spLocks/>
          </p:cNvSpPr>
          <p:nvPr/>
        </p:nvSpPr>
        <p:spPr>
          <a:xfrm>
            <a:off x="6172200" y="6449325"/>
            <a:ext cx="1635126" cy="241300"/>
          </a:xfrm>
          <a:prstGeom prst="rect">
            <a:avLst/>
          </a:prstGeom>
        </p:spPr>
        <p:txBody>
          <a:bodyPr vert="horz" lIns="0" tIns="0" rIns="0" bIns="0" rtlCol="0" anchor="t" anchorCtr="0"/>
          <a:lstStyle>
            <a:defPPr>
              <a:defRPr lang="en-US"/>
            </a:defPPr>
            <a:lvl1pPr marL="0" algn="r" defTabSz="457200" rtl="0" eaLnBrk="1" latinLnBrk="0" hangingPunct="1">
              <a:lnSpc>
                <a:spcPts val="1000"/>
              </a:lnSpc>
              <a:defRPr sz="800" b="0" i="0" kern="1200">
                <a:solidFill>
                  <a:schemeClr val="tx1"/>
                </a:solidFill>
                <a:latin typeface="+mn-lt"/>
                <a:ea typeface="+mn-ea"/>
                <a:cs typeface="AQA Chevin Pro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t>Follow us on Twitter @AQACPD</a:t>
            </a:r>
            <a:r>
              <a:rPr lang="en-US" dirty="0" smtClean="0"/>
              <a:t>.</a:t>
            </a:r>
            <a:endParaRPr lang="en-US" dirty="0"/>
          </a:p>
        </p:txBody>
      </p:sp>
      <p:sp>
        <p:nvSpPr>
          <p:cNvPr id="7" name="Date Placeholder 7"/>
          <p:cNvSpPr txBox="1">
            <a:spLocks/>
          </p:cNvSpPr>
          <p:nvPr/>
        </p:nvSpPr>
        <p:spPr>
          <a:xfrm>
            <a:off x="439049"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a:t>Slide </a:t>
            </a:r>
            <a:r>
              <a:rPr lang="en-US" sz="800" dirty="0" smtClean="0"/>
              <a:t>70</a:t>
            </a:r>
            <a:endParaRPr lang="en-US" sz="800" dirty="0"/>
          </a:p>
        </p:txBody>
      </p:sp>
    </p:spTree>
    <p:extLst>
      <p:ext uri="{BB962C8B-B14F-4D97-AF65-F5344CB8AC3E}">
        <p14:creationId xmlns:p14="http://schemas.microsoft.com/office/powerpoint/2010/main" val="2447831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888"/>
            <a:ext cx="8686800" cy="438509"/>
          </a:xfrm>
        </p:spPr>
        <p:txBody>
          <a:bodyPr>
            <a:noAutofit/>
          </a:bodyPr>
          <a:lstStyle/>
          <a:p>
            <a:r>
              <a:rPr lang="en-US" sz="3200" dirty="0" smtClean="0">
                <a:solidFill>
                  <a:schemeClr val="tx2"/>
                </a:solidFill>
                <a:latin typeface="AQA Chevin Pro Light" panose="020F0303030000060003" pitchFamily="34" charset="0"/>
              </a:rPr>
              <a:t>A-level: specification at a glance</a:t>
            </a:r>
            <a:r>
              <a:rPr lang="en-GB" sz="3200" dirty="0" smtClean="0">
                <a:latin typeface="AQA Chevin Pro Light" panose="020F0303030000060003" pitchFamily="34" charset="0"/>
              </a:rPr>
              <a:t/>
            </a:r>
            <a:br>
              <a:rPr lang="en-GB" sz="3200" dirty="0" smtClean="0">
                <a:latin typeface="AQA Chevin Pro Light" panose="020F0303030000060003" pitchFamily="34" charset="0"/>
              </a:rPr>
            </a:br>
            <a:endParaRPr lang="en-GB" sz="3200" dirty="0">
              <a:latin typeface="AQA Chevin Pro Light" panose="020F0303030000060003" pitchFamily="34" charset="0"/>
            </a:endParaRPr>
          </a:p>
        </p:txBody>
      </p:sp>
      <p:sp>
        <p:nvSpPr>
          <p:cNvPr id="4" name="Date Placeholder 7"/>
          <p:cNvSpPr txBox="1">
            <a:spLocks/>
          </p:cNvSpPr>
          <p:nvPr/>
        </p:nvSpPr>
        <p:spPr>
          <a:xfrm>
            <a:off x="448574" y="6413745"/>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800" dirty="0"/>
          </a:p>
        </p:txBody>
      </p:sp>
      <p:sp>
        <p:nvSpPr>
          <p:cNvPr id="6" name="Footer Placeholder 3"/>
          <p:cNvSpPr txBox="1">
            <a:spLocks/>
          </p:cNvSpPr>
          <p:nvPr/>
        </p:nvSpPr>
        <p:spPr>
          <a:xfrm>
            <a:off x="2088580" y="6413739"/>
            <a:ext cx="2678112" cy="24130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Copyright © AQA and its licensors. All rights reserved.</a:t>
            </a:r>
            <a:endParaRPr lang="en-US" sz="800" dirty="0"/>
          </a:p>
        </p:txBody>
      </p:sp>
      <p:graphicFrame>
        <p:nvGraphicFramePr>
          <p:cNvPr id="8" name="Group 22"/>
          <p:cNvGraphicFramePr>
            <a:graphicFrameLocks noGrp="1"/>
          </p:cNvGraphicFramePr>
          <p:nvPr>
            <p:extLst>
              <p:ext uri="{D42A27DB-BD31-4B8C-83A1-F6EECF244321}">
                <p14:modId xmlns:p14="http://schemas.microsoft.com/office/powerpoint/2010/main" val="3991291976"/>
              </p:ext>
            </p:extLst>
          </p:nvPr>
        </p:nvGraphicFramePr>
        <p:xfrm>
          <a:off x="560606" y="1441571"/>
          <a:ext cx="7621368" cy="4617666"/>
        </p:xfrm>
        <a:graphic>
          <a:graphicData uri="http://schemas.openxmlformats.org/drawingml/2006/table">
            <a:tbl>
              <a:tblPr/>
              <a:tblGrid>
                <a:gridCol w="3306314"/>
                <a:gridCol w="738131"/>
                <a:gridCol w="3576923"/>
              </a:tblGrid>
              <a:tr h="1539222">
                <a:tc>
                  <a:txBody>
                    <a:bodyPr/>
                    <a:lstStyle/>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Component 1:</a:t>
                      </a:r>
                    </a:p>
                    <a:p>
                      <a:pPr marL="0" marR="0" lvl="0" indent="0" algn="l" defTabSz="914400" rtl="0" eaLnBrk="1" fontAlgn="base" latinLnBrk="0" hangingPunct="1">
                        <a:lnSpc>
                          <a:spcPct val="100000"/>
                        </a:lnSpc>
                        <a:spcBef>
                          <a:spcPts val="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Aspects of tragedy </a:t>
                      </a:r>
                      <a:r>
                        <a:rPr kumimoji="0" lang="en-GB" sz="1800" b="1" i="0" u="none" strike="noStrike" cap="none" normalizeH="0" baseline="0" dirty="0" smtClean="0">
                          <a:ln>
                            <a:noFill/>
                          </a:ln>
                          <a:solidFill>
                            <a:schemeClr val="tx1"/>
                          </a:solidFill>
                          <a:effectLst/>
                          <a:latin typeface="+mn-lt"/>
                        </a:rPr>
                        <a:t>or</a:t>
                      </a:r>
                    </a:p>
                    <a:p>
                      <a:pPr marL="0" marR="0" lvl="0" indent="0" algn="l" defTabSz="914400" rtl="0" eaLnBrk="1" fontAlgn="base" latinLnBrk="0" hangingPunct="1">
                        <a:lnSpc>
                          <a:spcPct val="100000"/>
                        </a:lnSpc>
                        <a:spcBef>
                          <a:spcPts val="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Aspects of comedy</a:t>
                      </a:r>
                      <a:endParaRPr kumimoji="0" lang="en-GB" sz="1800" b="1" i="0" u="none" strike="noStrike" cap="none" normalizeH="0" baseline="0" dirty="0" smtClean="0">
                        <a:ln>
                          <a:noFill/>
                        </a:ln>
                        <a:solidFill>
                          <a:schemeClr val="tx1"/>
                        </a:solidFill>
                        <a:effectLst/>
                        <a:latin typeface="+mn-lt"/>
                      </a:endParaRP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40%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3 tasks </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75 marks – 25 marks per task</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defRPr/>
                      </a:pPr>
                      <a:r>
                        <a:rPr kumimoji="0" lang="en-GB" sz="1800" b="0" i="0" u="none" strike="noStrike" cap="none" normalizeH="0" baseline="0" dirty="0" smtClean="0">
                          <a:ln>
                            <a:noFill/>
                          </a:ln>
                          <a:solidFill>
                            <a:schemeClr val="tx1"/>
                          </a:solidFill>
                          <a:effectLst/>
                          <a:latin typeface="Arial" charset="0"/>
                          <a:cs typeface="Arial" charset="0"/>
                        </a:rPr>
                        <a:t>2 hours and 30 minutes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closed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1539222">
                <a:tc>
                  <a:txBody>
                    <a:bodyPr/>
                    <a:lstStyle/>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Component 2:</a:t>
                      </a:r>
                    </a:p>
                    <a:p>
                      <a:pPr marL="0" marR="0" lvl="0" indent="0" algn="l" defTabSz="914400" rtl="0" eaLnBrk="1" fontAlgn="base" latinLnBrk="0" hangingPunct="1">
                        <a:lnSpc>
                          <a:spcPct val="100000"/>
                        </a:lnSpc>
                        <a:spcBef>
                          <a:spcPts val="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Elements of crime writing </a:t>
                      </a:r>
                      <a:r>
                        <a:rPr kumimoji="0" lang="en-GB" sz="1800" b="1" i="0" u="none" strike="noStrike" cap="none" normalizeH="0" baseline="0" dirty="0" smtClean="0">
                          <a:ln>
                            <a:noFill/>
                          </a:ln>
                          <a:solidFill>
                            <a:schemeClr val="tx1"/>
                          </a:solidFill>
                          <a:effectLst/>
                          <a:latin typeface="+mn-lt"/>
                        </a:rPr>
                        <a:t>or </a:t>
                      </a:r>
                      <a:r>
                        <a:rPr kumimoji="0" lang="en-GB" sz="1800" b="0" i="0" u="none" strike="noStrike" cap="none" normalizeH="0" baseline="0" dirty="0" smtClean="0">
                          <a:ln>
                            <a:noFill/>
                          </a:ln>
                          <a:solidFill>
                            <a:schemeClr val="tx1"/>
                          </a:solidFill>
                          <a:effectLst/>
                          <a:latin typeface="+mn-lt"/>
                        </a:rPr>
                        <a:t>Elements of political and social protest writing</a:t>
                      </a: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Written Paper</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40%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3 tasks </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75 marks – 25 marks per task</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3 hours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open book</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1539222">
                <a:tc>
                  <a:txBody>
                    <a:bodyPr/>
                    <a:lstStyle/>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Component 3:</a:t>
                      </a:r>
                    </a:p>
                    <a:p>
                      <a:pPr marL="0" marR="0" lvl="0" indent="0" algn="l" defTabSz="914400" rtl="0" eaLnBrk="1" fontAlgn="base" latinLnBrk="0" hangingPunct="1">
                        <a:lnSpc>
                          <a:spcPct val="100000"/>
                        </a:lnSpc>
                        <a:spcBef>
                          <a:spcPts val="0"/>
                        </a:spcBef>
                        <a:spcAft>
                          <a:spcPts val="60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Theory and independence</a:t>
                      </a:r>
                    </a:p>
                    <a:p>
                      <a:pPr marL="0" marR="0" lvl="0" indent="0" algn="l" defTabSz="914400" rtl="0" eaLnBrk="1" fontAlgn="base" latinLnBrk="0" hangingPunct="1">
                        <a:lnSpc>
                          <a:spcPct val="100000"/>
                        </a:lnSpc>
                        <a:spcBef>
                          <a:spcPts val="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mn-lt"/>
                        </a:rPr>
                        <a:t>NEA</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
                          <a:schemeClr val="bg1"/>
                        </a:buClr>
                        <a:buSzTx/>
                        <a:buFontTx/>
                        <a:buNone/>
                        <a:tabLst/>
                      </a:pPr>
                      <a:r>
                        <a:rPr kumimoji="0" lang="en-GB" sz="1800" b="0" i="0" u="none" strike="noStrike" cap="none" normalizeH="0" baseline="0" dirty="0" smtClean="0">
                          <a:ln>
                            <a:noFill/>
                          </a:ln>
                          <a:solidFill>
                            <a:schemeClr val="tx1"/>
                          </a:solidFill>
                          <a:effectLst/>
                          <a:latin typeface="Arial" charset="0"/>
                        </a:rPr>
                        <a:t>20%</a:t>
                      </a: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2 tasks, each 1250-1500 words</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50 marks – 25 marks each</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r>
                        <a:rPr kumimoji="0" lang="en-GB" sz="1800" b="0" i="0" u="none" strike="noStrike" cap="none" normalizeH="0" baseline="0" dirty="0" smtClean="0">
                          <a:ln>
                            <a:noFill/>
                          </a:ln>
                          <a:solidFill>
                            <a:schemeClr val="tx1"/>
                          </a:solidFill>
                          <a:effectLst/>
                          <a:latin typeface="Arial" charset="0"/>
                          <a:cs typeface="Arial" charset="0"/>
                        </a:rPr>
                        <a:t>moderated by AQA</a:t>
                      </a:r>
                    </a:p>
                    <a:p>
                      <a:pPr marL="176213" marR="0" lvl="0" indent="-176213" algn="l" defTabSz="914400" rtl="0" eaLnBrk="1" fontAlgn="base" latinLnBrk="0" hangingPunct="1">
                        <a:lnSpc>
                          <a:spcPct val="100000"/>
                        </a:lnSpc>
                        <a:spcBef>
                          <a:spcPct val="10000"/>
                        </a:spcBef>
                        <a:spcAft>
                          <a:spcPts val="600"/>
                        </a:spcAft>
                        <a:buClr>
                          <a:schemeClr val="tx1"/>
                        </a:buClr>
                        <a:buSzTx/>
                        <a:buFont typeface="Arial" charset="0"/>
                        <a:buChar char="•"/>
                        <a:tabLst/>
                      </a:pPr>
                      <a:endParaRPr kumimoji="0" lang="en-GB" sz="1800" b="0" i="0" u="none" strike="noStrike" cap="none" normalizeH="0" baseline="0" dirty="0" smtClean="0">
                        <a:ln>
                          <a:noFill/>
                        </a:ln>
                        <a:solidFill>
                          <a:schemeClr val="tx1"/>
                        </a:solidFill>
                        <a:effectLst/>
                        <a:latin typeface="Arial" charset="0"/>
                        <a:cs typeface="Arial" charset="0"/>
                      </a:endParaRPr>
                    </a:p>
                  </a:txBody>
                  <a:tcPr marL="91420" marR="91420" marT="45711" marB="4571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7"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t>Slide 8</a:t>
            </a:r>
            <a:endParaRPr lang="en-US" sz="800" dirty="0"/>
          </a:p>
        </p:txBody>
      </p:sp>
    </p:spTree>
    <p:custDataLst>
      <p:tags r:id="rId1"/>
    </p:custDataLst>
    <p:extLst>
      <p:ext uri="{BB962C8B-B14F-4D97-AF65-F5344CB8AC3E}">
        <p14:creationId xmlns:p14="http://schemas.microsoft.com/office/powerpoint/2010/main" val="865926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0000" y="225541"/>
            <a:ext cx="8045200" cy="431181"/>
          </a:xfrm>
        </p:spPr>
        <p:txBody>
          <a:bodyPr/>
          <a:lstStyle/>
          <a:p>
            <a:r>
              <a:rPr lang="en-GB" sz="3200" dirty="0" smtClean="0"/>
              <a:t>The significance of closed book: teaching implications</a:t>
            </a:r>
            <a:endParaRPr lang="en-GB" sz="3200" dirty="0"/>
          </a:p>
        </p:txBody>
      </p:sp>
      <p:sp>
        <p:nvSpPr>
          <p:cNvPr id="4" name="Footer Placeholder 3"/>
          <p:cNvSpPr>
            <a:spLocks noGrp="1"/>
          </p:cNvSpPr>
          <p:nvPr>
            <p:ph type="ftr" sz="quarter" idx="11"/>
          </p:nvPr>
        </p:nvSpPr>
        <p:spPr/>
        <p:txBody>
          <a:bodyPr/>
          <a:lstStyle/>
          <a:p>
            <a:r>
              <a:rPr lang="en-GB" smtClean="0"/>
              <a:t>Copyright © AQA and its licensors. All rights reserved</a:t>
            </a:r>
            <a:endParaRPr lang="en-US" dirty="0"/>
          </a:p>
        </p:txBody>
      </p:sp>
      <p:sp>
        <p:nvSpPr>
          <p:cNvPr id="5" name="Content Placeholder 4"/>
          <p:cNvSpPr>
            <a:spLocks noGrp="1"/>
          </p:cNvSpPr>
          <p:nvPr>
            <p:ph idx="1"/>
          </p:nvPr>
        </p:nvSpPr>
        <p:spPr>
          <a:xfrm>
            <a:off x="540000" y="1143693"/>
            <a:ext cx="8045200" cy="4823449"/>
          </a:xfrm>
          <a:ln>
            <a:noFill/>
          </a:ln>
        </p:spPr>
        <p:style>
          <a:lnRef idx="2">
            <a:schemeClr val="accent2"/>
          </a:lnRef>
          <a:fillRef idx="1">
            <a:schemeClr val="lt1"/>
          </a:fillRef>
          <a:effectRef idx="0">
            <a:schemeClr val="accent2"/>
          </a:effectRef>
          <a:fontRef idx="minor">
            <a:schemeClr val="dk1"/>
          </a:fontRef>
        </p:style>
        <p:txBody>
          <a:bodyPr/>
          <a:lstStyle/>
          <a:p>
            <a:pPr>
              <a:buNone/>
            </a:pPr>
            <a:endParaRPr lang="en-GB" dirty="0" smtClean="0"/>
          </a:p>
          <a:p>
            <a:pPr>
              <a:buNone/>
            </a:pPr>
            <a:r>
              <a:rPr lang="en-GB" dirty="0" smtClean="0"/>
              <a:t>You will need to:</a:t>
            </a:r>
          </a:p>
          <a:p>
            <a:pPr>
              <a:buNone/>
            </a:pPr>
            <a:endParaRPr lang="en-GB" dirty="0" smtClean="0"/>
          </a:p>
          <a:p>
            <a:r>
              <a:rPr lang="en-GB" dirty="0" smtClean="0"/>
              <a:t>ensure that students </a:t>
            </a:r>
            <a:r>
              <a:rPr lang="en-GB" i="1" dirty="0" smtClean="0"/>
              <a:t>know</a:t>
            </a:r>
            <a:r>
              <a:rPr lang="en-GB" dirty="0" smtClean="0"/>
              <a:t> their texts really well, especially the Shakespeare text that they will be using for Sections A and B</a:t>
            </a:r>
          </a:p>
          <a:p>
            <a:pPr marL="0" indent="0">
              <a:buNone/>
            </a:pPr>
            <a:endParaRPr lang="en-GB" dirty="0" smtClean="0"/>
          </a:p>
          <a:p>
            <a:r>
              <a:rPr lang="en-GB" dirty="0" smtClean="0"/>
              <a:t>help students to learn quotations and how to use them</a:t>
            </a:r>
          </a:p>
          <a:p>
            <a:pPr marL="0" indent="0">
              <a:buNone/>
            </a:pPr>
            <a:endParaRPr lang="en-GB" dirty="0" smtClean="0"/>
          </a:p>
          <a:p>
            <a:r>
              <a:rPr lang="en-GB" dirty="0" smtClean="0"/>
              <a:t>help students to use close references</a:t>
            </a:r>
          </a:p>
          <a:p>
            <a:pPr marL="0" indent="0">
              <a:buNone/>
            </a:pPr>
            <a:endParaRPr lang="en-GB" dirty="0" smtClean="0"/>
          </a:p>
          <a:p>
            <a:r>
              <a:rPr lang="en-GB" dirty="0" smtClean="0"/>
              <a:t>help students to range broadly across the text  to make wise comments in the construction of their arguments (these may be of a general nature).</a:t>
            </a:r>
          </a:p>
        </p:txBody>
      </p:sp>
      <p:sp>
        <p:nvSpPr>
          <p:cNvPr id="6" name="Date Placeholder 7"/>
          <p:cNvSpPr txBox="1">
            <a:spLocks/>
          </p:cNvSpPr>
          <p:nvPr/>
        </p:nvSpPr>
        <p:spPr>
          <a:xfrm>
            <a:off x="448574" y="6413739"/>
            <a:ext cx="1422400" cy="347873"/>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800" dirty="0" smtClean="0">
                <a:solidFill>
                  <a:schemeClr val="bg1"/>
                </a:solidFill>
              </a:rPr>
              <a:t>Slide 9</a:t>
            </a:r>
            <a:endParaRPr lang="en-US" sz="800" dirty="0">
              <a:solidFill>
                <a:schemeClr val="bg1"/>
              </a:solidFill>
            </a:endParaRPr>
          </a:p>
        </p:txBody>
      </p:sp>
    </p:spTree>
    <p:extLst>
      <p:ext uri="{BB962C8B-B14F-4D97-AF65-F5344CB8AC3E}">
        <p14:creationId xmlns:p14="http://schemas.microsoft.com/office/powerpoint/2010/main" val="24964656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002559a0-822c-4b4f-a6ba-f1a5221561e4"/>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002559a0-822c-4b4f-a6ba-f1a5221561e4"/>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bba5d65d-bea3-4df6-8407-1e1b228e55b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55c1fce5-bb2c-4375-be5b-f09761becbc0"/>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bba5d65d-bea3-4df6-8407-1e1b228e55b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fd7fa2ef-e9ea-414d-b0f6-2ce6df2f8e53"/>
</p:tagLst>
</file>

<file path=ppt/theme/theme1.xml><?xml version="1.0" encoding="utf-8"?>
<a:theme xmlns:a="http://schemas.openxmlformats.org/drawingml/2006/main" name="AQA Presentation">
  <a:themeElements>
    <a:clrScheme name="AQA PowerPoint1">
      <a:dk1>
        <a:srgbClr val="4B4B4B"/>
      </a:dk1>
      <a:lt1>
        <a:srgbClr val="FFFFFF"/>
      </a:lt1>
      <a:dk2>
        <a:srgbClr val="412878"/>
      </a:dk2>
      <a:lt2>
        <a:srgbClr val="FFFFFE"/>
      </a:lt2>
      <a:accent1>
        <a:srgbClr val="C8194B"/>
      </a:accent1>
      <a:accent2>
        <a:srgbClr val="3273AF"/>
      </a:accent2>
      <a:accent3>
        <a:srgbClr val="C84B32"/>
      </a:accent3>
      <a:accent4>
        <a:srgbClr val="418C87"/>
      </a:accent4>
      <a:accent5>
        <a:srgbClr val="AF64A0"/>
      </a:accent5>
      <a:accent6>
        <a:srgbClr val="4B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pptC7D9.tmp</Template>
  <TotalTime>3955</TotalTime>
  <Words>5326</Words>
  <Application>Microsoft Office PowerPoint</Application>
  <PresentationFormat>On-screen Show (4:3)</PresentationFormat>
  <Paragraphs>965</Paragraphs>
  <Slides>70</Slides>
  <Notes>36</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AQA Presentation</vt:lpstr>
      <vt:lpstr>AS/A-level English Literature B Preparing to teach</vt:lpstr>
      <vt:lpstr>Introductions: what contexts are we working in today?</vt:lpstr>
      <vt:lpstr>PowerPoint Presentation</vt:lpstr>
      <vt:lpstr>Objectives</vt:lpstr>
      <vt:lpstr>Underlying principles for English Literature B</vt:lpstr>
      <vt:lpstr>Assessment objectives </vt:lpstr>
      <vt:lpstr>Answer the question</vt:lpstr>
      <vt:lpstr>A-level: specification at a glance </vt:lpstr>
      <vt:lpstr>The significance of closed book: teaching implications</vt:lpstr>
      <vt:lpstr>The significance of closed book: teaching implications</vt:lpstr>
      <vt:lpstr>The significance of open book: teaching implications</vt:lpstr>
      <vt:lpstr>The significance of open book: teaching implications</vt:lpstr>
      <vt:lpstr>AS: specification at a glance </vt:lpstr>
      <vt:lpstr>Aspects of tragedy and Aspects of comedy</vt:lpstr>
      <vt:lpstr>Content and skills for A-level Paper 1 and AS</vt:lpstr>
      <vt:lpstr>Content and skills for A-level Paper 1 and AS</vt:lpstr>
      <vt:lpstr>Text choices for A-level Paper 1: Aspects of tragedy</vt:lpstr>
      <vt:lpstr>Text choices for AS Paper 1: Aspects of tragedy</vt:lpstr>
      <vt:lpstr>Text choices for AS Paper 2: Aspects of tragedy</vt:lpstr>
      <vt:lpstr>Text choices for A-level Paper 1: Aspects of comedy</vt:lpstr>
      <vt:lpstr>Text choices for AS Paper 1: Aspects of comedy</vt:lpstr>
      <vt:lpstr>Text choices for AS Paper 2: Aspects of comedy</vt:lpstr>
      <vt:lpstr>A-level: structure of Paper 1</vt:lpstr>
      <vt:lpstr>Example question: Section A (i)</vt:lpstr>
      <vt:lpstr>Example question: Section A (ii)</vt:lpstr>
      <vt:lpstr>Example question: Section B</vt:lpstr>
      <vt:lpstr>Example question: Section C + TASK 1</vt:lpstr>
      <vt:lpstr>AS: structure of Paper 1</vt:lpstr>
      <vt:lpstr>Example question AS Paper 1: Section A</vt:lpstr>
      <vt:lpstr>Example question AS Paper 1: Section B</vt:lpstr>
      <vt:lpstr>AS: structure of Paper 2</vt:lpstr>
      <vt:lpstr>Example question: Section A – poetry</vt:lpstr>
      <vt:lpstr>Example question: Section B – prose (i)</vt:lpstr>
      <vt:lpstr>Example question: Section B – prose (ii)</vt:lpstr>
      <vt:lpstr>Task 2</vt:lpstr>
      <vt:lpstr>Task 3</vt:lpstr>
      <vt:lpstr>Co-teaching opportunities: key points</vt:lpstr>
      <vt:lpstr>Some ideas for managing: suggestion one</vt:lpstr>
      <vt:lpstr>Some ideas for managing: suggestion two</vt:lpstr>
      <vt:lpstr>Some ideas for managing: suggestion two (continued)</vt:lpstr>
      <vt:lpstr> Some ideas for managing: suggestion three</vt:lpstr>
      <vt:lpstr>How it could work for tragedy if the 4th text is used for NEA by A-level students</vt:lpstr>
      <vt:lpstr>How it could work for comedy if the 4th text is used for NEA by A-level students</vt:lpstr>
      <vt:lpstr> Task 4</vt:lpstr>
      <vt:lpstr>A few ideas</vt:lpstr>
      <vt:lpstr>Cultural genres: Crime writing and Political and social protest writing</vt:lpstr>
      <vt:lpstr>A-level: content and skills for Paper 2</vt:lpstr>
      <vt:lpstr>Set texts for Elements of crime writing</vt:lpstr>
      <vt:lpstr>Set texts for Elements of political and social protest writing</vt:lpstr>
      <vt:lpstr>A-level: structure of Paper 2</vt:lpstr>
      <vt:lpstr>Example question: Section A</vt:lpstr>
      <vt:lpstr>Task 5</vt:lpstr>
      <vt:lpstr>Example question: Section B</vt:lpstr>
      <vt:lpstr>Example question: Section C (i)</vt:lpstr>
      <vt:lpstr>Example question: Section C (ii)</vt:lpstr>
      <vt:lpstr>Task 6</vt:lpstr>
      <vt:lpstr>Task 7</vt:lpstr>
      <vt:lpstr>Task 8</vt:lpstr>
      <vt:lpstr>A-level: NEA criteria</vt:lpstr>
      <vt:lpstr>Example task: conventional</vt:lpstr>
      <vt:lpstr>Example task: re-creative</vt:lpstr>
      <vt:lpstr>Task 9</vt:lpstr>
      <vt:lpstr>Task 10 (or homework task)</vt:lpstr>
      <vt:lpstr>Task 11 (or homework task)</vt:lpstr>
      <vt:lpstr>A-level and AS Literature resources</vt:lpstr>
      <vt:lpstr>Other resources</vt:lpstr>
      <vt:lpstr>AQA ongoing support and resources</vt:lpstr>
      <vt:lpstr>AQA approved textbooks</vt:lpstr>
      <vt:lpstr>Contact points for more information and guidance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2017-09-19T10:24:17Z</cp:lastPrinted>
  <dcterms:created xsi:type="dcterms:W3CDTF">2013-02-14T11:30:02Z</dcterms:created>
  <dcterms:modified xsi:type="dcterms:W3CDTF">2017-10-03T14:08:39Z</dcterms:modified>
</cp:coreProperties>
</file>